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tags/tag2.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31" r:id="rId4"/>
    <p:sldMasterId id="2147483785" r:id="rId5"/>
    <p:sldMasterId id="2147483789" r:id="rId6"/>
  </p:sldMasterIdLst>
  <p:notesMasterIdLst>
    <p:notesMasterId r:id="rId94"/>
  </p:notesMasterIdLst>
  <p:handoutMasterIdLst>
    <p:handoutMasterId r:id="rId95"/>
  </p:handoutMasterIdLst>
  <p:sldIdLst>
    <p:sldId id="774" r:id="rId7"/>
    <p:sldId id="1073" r:id="rId8"/>
    <p:sldId id="1074" r:id="rId9"/>
    <p:sldId id="1075" r:id="rId10"/>
    <p:sldId id="1076" r:id="rId11"/>
    <p:sldId id="1078" r:id="rId12"/>
    <p:sldId id="1080" r:id="rId13"/>
    <p:sldId id="1081" r:id="rId14"/>
    <p:sldId id="1082" r:id="rId15"/>
    <p:sldId id="1083" r:id="rId16"/>
    <p:sldId id="1068" r:id="rId17"/>
    <p:sldId id="632" r:id="rId18"/>
    <p:sldId id="641" r:id="rId19"/>
    <p:sldId id="636" r:id="rId20"/>
    <p:sldId id="637" r:id="rId21"/>
    <p:sldId id="1079" r:id="rId22"/>
    <p:sldId id="638" r:id="rId23"/>
    <p:sldId id="639" r:id="rId24"/>
    <p:sldId id="640" r:id="rId25"/>
    <p:sldId id="642" r:id="rId26"/>
    <p:sldId id="643" r:id="rId27"/>
    <p:sldId id="644" r:id="rId28"/>
    <p:sldId id="645" r:id="rId29"/>
    <p:sldId id="646" r:id="rId30"/>
    <p:sldId id="647" r:id="rId31"/>
    <p:sldId id="648" r:id="rId32"/>
    <p:sldId id="649" r:id="rId33"/>
    <p:sldId id="650" r:id="rId34"/>
    <p:sldId id="651" r:id="rId35"/>
    <p:sldId id="652" r:id="rId36"/>
    <p:sldId id="653" r:id="rId37"/>
    <p:sldId id="654" r:id="rId38"/>
    <p:sldId id="655" r:id="rId39"/>
    <p:sldId id="656" r:id="rId40"/>
    <p:sldId id="657" r:id="rId41"/>
    <p:sldId id="658" r:id="rId42"/>
    <p:sldId id="659" r:id="rId43"/>
    <p:sldId id="660" r:id="rId44"/>
    <p:sldId id="661" r:id="rId45"/>
    <p:sldId id="662" r:id="rId46"/>
    <p:sldId id="695" r:id="rId47"/>
    <p:sldId id="668" r:id="rId48"/>
    <p:sldId id="669" r:id="rId49"/>
    <p:sldId id="670" r:id="rId50"/>
    <p:sldId id="671" r:id="rId51"/>
    <p:sldId id="672" r:id="rId52"/>
    <p:sldId id="696" r:id="rId53"/>
    <p:sldId id="673" r:id="rId54"/>
    <p:sldId id="674" r:id="rId55"/>
    <p:sldId id="675" r:id="rId56"/>
    <p:sldId id="680" r:id="rId57"/>
    <p:sldId id="681" r:id="rId58"/>
    <p:sldId id="682" r:id="rId59"/>
    <p:sldId id="683" r:id="rId60"/>
    <p:sldId id="684" r:id="rId61"/>
    <p:sldId id="685" r:id="rId62"/>
    <p:sldId id="697" r:id="rId63"/>
    <p:sldId id="692" r:id="rId64"/>
    <p:sldId id="693" r:id="rId65"/>
    <p:sldId id="694" r:id="rId66"/>
    <p:sldId id="1069" r:id="rId67"/>
    <p:sldId id="1018" r:id="rId68"/>
    <p:sldId id="1002" r:id="rId69"/>
    <p:sldId id="1003" r:id="rId70"/>
    <p:sldId id="1006" r:id="rId71"/>
    <p:sldId id="1031" r:id="rId72"/>
    <p:sldId id="1032" r:id="rId73"/>
    <p:sldId id="1019" r:id="rId74"/>
    <p:sldId id="1020" r:id="rId75"/>
    <p:sldId id="1021" r:id="rId76"/>
    <p:sldId id="1022" r:id="rId77"/>
    <p:sldId id="1023" r:id="rId78"/>
    <p:sldId id="1024" r:id="rId79"/>
    <p:sldId id="1025" r:id="rId80"/>
    <p:sldId id="1026" r:id="rId81"/>
    <p:sldId id="1027" r:id="rId82"/>
    <p:sldId id="1028" r:id="rId83"/>
    <p:sldId id="1029" r:id="rId84"/>
    <p:sldId id="1004" r:id="rId85"/>
    <p:sldId id="1005" r:id="rId86"/>
    <p:sldId id="702" r:id="rId87"/>
    <p:sldId id="699" r:id="rId88"/>
    <p:sldId id="703" r:id="rId89"/>
    <p:sldId id="704" r:id="rId90"/>
    <p:sldId id="705" r:id="rId91"/>
    <p:sldId id="1091" r:id="rId92"/>
    <p:sldId id="1090" r:id="rId93"/>
  </p:sldIdLst>
  <p:sldSz cx="9144000" cy="6858000" type="screen4x3"/>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33CCFF"/>
    <a:srgbClr val="673B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aximized">
    <p:restoredLeft sz="15221" autoAdjust="0"/>
    <p:restoredTop sz="76229" autoAdjust="0"/>
  </p:normalViewPr>
  <p:slideViewPr>
    <p:cSldViewPr>
      <p:cViewPr>
        <p:scale>
          <a:sx n="90" d="100"/>
          <a:sy n="90" d="100"/>
        </p:scale>
        <p:origin x="-270" y="750"/>
      </p:cViewPr>
      <p:guideLst>
        <p:guide orient="horz" pos="2160"/>
        <p:guide pos="2880"/>
      </p:guideLst>
    </p:cSldViewPr>
  </p:slideViewPr>
  <p:outlineViewPr>
    <p:cViewPr>
      <p:scale>
        <a:sx n="33" d="100"/>
        <a:sy n="33" d="100"/>
      </p:scale>
      <p:origin x="0" y="262374"/>
    </p:cViewPr>
  </p:outlineViewPr>
  <p:notesTextViewPr>
    <p:cViewPr>
      <p:scale>
        <a:sx n="1" d="1"/>
        <a:sy n="1" d="1"/>
      </p:scale>
      <p:origin x="0" y="0"/>
    </p:cViewPr>
  </p:notesTextViewPr>
  <p:sorterViewPr>
    <p:cViewPr>
      <p:scale>
        <a:sx n="120" d="100"/>
        <a:sy n="120" d="100"/>
      </p:scale>
      <p:origin x="0" y="0"/>
    </p:cViewPr>
  </p:sorterViewPr>
  <p:notesViewPr>
    <p:cSldViewPr>
      <p:cViewPr varScale="1">
        <p:scale>
          <a:sx n="67" d="100"/>
          <a:sy n="67" d="100"/>
        </p:scale>
        <p:origin x="-3276" y="-96"/>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slide" Target="slides/slide70.xml"/><Relationship Id="rId84" Type="http://schemas.openxmlformats.org/officeDocument/2006/relationships/slide" Target="slides/slide78.xml"/><Relationship Id="rId89" Type="http://schemas.openxmlformats.org/officeDocument/2006/relationships/slide" Target="slides/slide83.xml"/><Relationship Id="rId97" Type="http://schemas.openxmlformats.org/officeDocument/2006/relationships/viewProps" Target="viewProps.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slide" Target="slides/slide81.xml"/><Relationship Id="rId5" Type="http://schemas.openxmlformats.org/officeDocument/2006/relationships/slideMaster" Target="slideMasters/slideMaster2.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slide" Target="slides/slide84.xml"/><Relationship Id="rId95" Type="http://schemas.openxmlformats.org/officeDocument/2006/relationships/handoutMaster" Target="handoutMasters/handoutMaster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slide" Target="slides/slide87.xml"/><Relationship Id="rId98"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notesMaster" Target="notesMasters/notesMaster1.xml"/><Relationship Id="rId9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50443" y="0"/>
            <a:ext cx="2945659" cy="496411"/>
          </a:xfrm>
          <a:prstGeom prst="rect">
            <a:avLst/>
          </a:prstGeom>
        </p:spPr>
        <p:txBody>
          <a:bodyPr vert="horz" lIns="91440" tIns="45720" rIns="91440" bIns="45720" rtlCol="0"/>
          <a:lstStyle>
            <a:lvl1pPr algn="r">
              <a:defRPr sz="1200"/>
            </a:lvl1pPr>
          </a:lstStyle>
          <a:p>
            <a:fld id="{516CA68F-00A2-4891-9FB9-B8E513E5466A}" type="datetimeFigureOut">
              <a:rPr lang="en-US" smtClean="0"/>
              <a:t>8/7/2018</a:t>
            </a:fld>
            <a:endParaRPr lang="en-US" dirty="0"/>
          </a:p>
        </p:txBody>
      </p:sp>
      <p:sp>
        <p:nvSpPr>
          <p:cNvPr id="4" name="Footer Placeholder 3"/>
          <p:cNvSpPr>
            <a:spLocks noGrp="1"/>
          </p:cNvSpPr>
          <p:nvPr>
            <p:ph type="ftr" sz="quarter" idx="2"/>
          </p:nvPr>
        </p:nvSpPr>
        <p:spPr>
          <a:xfrm>
            <a:off x="0" y="9430091"/>
            <a:ext cx="2945659" cy="496411"/>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50443" y="9430091"/>
            <a:ext cx="2945659" cy="496411"/>
          </a:xfrm>
          <a:prstGeom prst="rect">
            <a:avLst/>
          </a:prstGeom>
        </p:spPr>
        <p:txBody>
          <a:bodyPr vert="horz" lIns="91440" tIns="45720" rIns="91440" bIns="45720" rtlCol="0" anchor="b"/>
          <a:lstStyle>
            <a:lvl1pPr algn="r">
              <a:defRPr sz="1200"/>
            </a:lvl1pPr>
          </a:lstStyle>
          <a:p>
            <a:fld id="{A719C968-AC94-40C2-B3BB-E72F7B58F1CC}" type="slidenum">
              <a:rPr lang="en-US" smtClean="0"/>
              <a:t>‹#›</a:t>
            </a:fld>
            <a:endParaRPr lang="en-US" dirty="0"/>
          </a:p>
        </p:txBody>
      </p:sp>
    </p:spTree>
    <p:extLst>
      <p:ext uri="{BB962C8B-B14F-4D97-AF65-F5344CB8AC3E}">
        <p14:creationId xmlns:p14="http://schemas.microsoft.com/office/powerpoint/2010/main" val="17316248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EC820A8E-F9E6-4C2C-9203-0ECD34F336F4}" type="datetimeFigureOut">
              <a:rPr lang="en-GB" smtClean="0"/>
              <a:t>07/08/2018</a:t>
            </a:fld>
            <a:endParaRPr lang="en-GB" dirty="0"/>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DDDB14B7-2B61-45D1-AB7D-A06245FCD7F8}" type="slidenum">
              <a:rPr lang="en-GB" smtClean="0"/>
              <a:t>‹#›</a:t>
            </a:fld>
            <a:endParaRPr lang="en-GB" dirty="0"/>
          </a:p>
        </p:txBody>
      </p:sp>
    </p:spTree>
    <p:extLst>
      <p:ext uri="{BB962C8B-B14F-4D97-AF65-F5344CB8AC3E}">
        <p14:creationId xmlns:p14="http://schemas.microsoft.com/office/powerpoint/2010/main" val="39335889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bwMode="auto">
          <a:xfrm>
            <a:off x="6527027" y="9650718"/>
            <a:ext cx="270648" cy="277507"/>
          </a:xfrm>
          <a:ln>
            <a:miter lim="800000"/>
            <a:headEnd/>
            <a:tailEnd/>
          </a:ln>
        </p:spPr>
        <p:txBody>
          <a:bodyPr wrap="square" numCol="1" anchorCtr="0" compatLnSpc="1">
            <a:prstTxWarp prst="textNoShape">
              <a:avLst/>
            </a:prstTxWarp>
          </a:bodyPr>
          <a:lstStyle/>
          <a:p>
            <a:pPr fontAlgn="base">
              <a:spcBef>
                <a:spcPct val="0"/>
              </a:spcBef>
              <a:spcAft>
                <a:spcPct val="0"/>
              </a:spcAft>
              <a:defRPr/>
            </a:pPr>
            <a:fld id="{9CF7B0F2-2276-4880-A0FF-1ED261233652}" type="slidenum">
              <a:rPr lang="en-US">
                <a:solidFill>
                  <a:srgbClr val="EEECE1"/>
                </a:solidFill>
                <a:cs typeface="Arial" charset="0"/>
              </a:rPr>
              <a:pPr fontAlgn="base">
                <a:spcBef>
                  <a:spcPct val="0"/>
                </a:spcBef>
                <a:spcAft>
                  <a:spcPct val="0"/>
                </a:spcAft>
                <a:defRPr/>
              </a:pPr>
              <a:t>1</a:t>
            </a:fld>
            <a:endParaRPr lang="en-US" dirty="0">
              <a:solidFill>
                <a:srgbClr val="EEECE1"/>
              </a:solidFill>
              <a:cs typeface="Arial" charset="0"/>
            </a:endParaRPr>
          </a:p>
        </p:txBody>
      </p:sp>
      <p:sp>
        <p:nvSpPr>
          <p:cNvPr id="34818" name="Rectangle 2"/>
          <p:cNvSpPr>
            <a:spLocks noGrp="1" noRot="1" noChangeAspect="1" noChangeArrowheads="1" noTextEdit="1"/>
          </p:cNvSpPr>
          <p:nvPr>
            <p:ph type="sldImg"/>
          </p:nvPr>
        </p:nvSpPr>
        <p:spPr bwMode="auto">
          <a:xfrm>
            <a:off x="944563" y="857250"/>
            <a:ext cx="4868862" cy="3652838"/>
          </a:xfrm>
          <a:noFill/>
          <a:ln>
            <a:solidFill>
              <a:srgbClr val="000000"/>
            </a:solidFill>
            <a:miter lim="800000"/>
            <a:headEnd/>
            <a:tailEnd/>
          </a:ln>
        </p:spPr>
      </p:sp>
      <p:sp>
        <p:nvSpPr>
          <p:cNvPr id="34819" name="Rectangle 3"/>
          <p:cNvSpPr>
            <a:spLocks noGrp="1" noChangeArrowheads="1"/>
          </p:cNvSpPr>
          <p:nvPr>
            <p:ph type="body" idx="1"/>
          </p:nvPr>
        </p:nvSpPr>
        <p:spPr bwMode="auto">
          <a:xfrm>
            <a:off x="906357" y="4729696"/>
            <a:ext cx="185677" cy="275784"/>
          </a:xfrm>
          <a:noFill/>
        </p:spPr>
        <p:txBody>
          <a:bodyPr wrap="square" numCol="1" anchor="t" anchorCtr="0" compatLnSpc="1">
            <a:prstTxWarp prst="textNoShape">
              <a:avLst/>
            </a:prstTxWarp>
          </a:bodyPr>
          <a:lstStyle/>
          <a:p>
            <a:pPr algn="l"/>
            <a:r>
              <a:rPr lang="en-US" sz="1200" b="0" i="0" u="none" strike="noStrike" baseline="0" dirty="0" smtClean="0">
                <a:latin typeface="Smith&amp;NephewLF" panose="020F0500030000020004" pitchFamily="34" charset="0"/>
              </a:rPr>
              <a:t>The RENASYS</a:t>
            </a:r>
            <a:r>
              <a:rPr lang="en-US" sz="1200" b="0" i="0" u="none" strike="noStrike" baseline="0" dirty="0" smtClean="0">
                <a:latin typeface="Smith&amp;NephewLF"/>
              </a:rPr>
              <a:t>™</a:t>
            </a:r>
            <a:r>
              <a:rPr lang="en-US" sz="1200" b="0" i="0" u="none" strike="noStrike" baseline="0" dirty="0" smtClean="0">
                <a:latin typeface="Smith&amp;NephewLF" panose="020F0500030000020004" pitchFamily="34" charset="0"/>
              </a:rPr>
              <a:t> GO device is designed to provide Negative Pressure Wound Therapy to a closed environment over a wound, in order to evacuate exudates from the wound site to</a:t>
            </a:r>
          </a:p>
          <a:p>
            <a:pPr algn="l"/>
            <a:r>
              <a:rPr lang="en-US" sz="1200" b="0" i="0" u="none" strike="noStrike" baseline="0" dirty="0" smtClean="0">
                <a:latin typeface="Smith&amp;NephewLF" panose="020F0500030000020004" pitchFamily="34" charset="0"/>
              </a:rPr>
              <a:t>a disposable container, which may promote wound healing via removal of fluids, including irrigation and body fluids, wound exudates and infectious materials.</a:t>
            </a:r>
          </a:p>
          <a:p>
            <a:pPr algn="l"/>
            <a:endParaRPr lang="en-US" sz="1200" b="0" i="0" u="none" strike="noStrike" baseline="0" dirty="0" smtClean="0">
              <a:latin typeface="Smith&amp;NephewLF" panose="020F0500030000020004" pitchFamily="34" charset="0"/>
            </a:endParaRPr>
          </a:p>
          <a:p>
            <a:pPr algn="l"/>
            <a:r>
              <a:rPr lang="en-US" sz="1200" b="0" i="0" u="none" strike="noStrike" baseline="0" dirty="0" smtClean="0">
                <a:latin typeface="Smith&amp;NephewLF" panose="020F0500030000020004" pitchFamily="34" charset="0"/>
              </a:rPr>
              <a:t>Todays presentation will cover the following agenda (Next slide)</a:t>
            </a:r>
            <a:endParaRPr lang="en-GB" dirty="0" smtClean="0">
              <a:latin typeface="Smith&amp;NephewLF" panose="020F05000300000200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smtClean="0">
                <a:latin typeface="Smith&amp;NephewLF" panose="020F0500030000020004" pitchFamily="34" charset="0"/>
              </a:rPr>
              <a:t>Speaker</a:t>
            </a:r>
            <a:r>
              <a:rPr lang="en-GB" sz="1200" b="1" baseline="0" dirty="0" smtClean="0">
                <a:latin typeface="Smith&amp;NephewLF" panose="020F0500030000020004" pitchFamily="34" charset="0"/>
              </a:rPr>
              <a:t> notes/guidance:</a:t>
            </a:r>
          </a:p>
        </p:txBody>
      </p:sp>
      <p:sp>
        <p:nvSpPr>
          <p:cNvPr id="4" name="Slide Number Placeholder 3"/>
          <p:cNvSpPr>
            <a:spLocks noGrp="1"/>
          </p:cNvSpPr>
          <p:nvPr>
            <p:ph type="sldNum" sz="quarter" idx="10"/>
          </p:nvPr>
        </p:nvSpPr>
        <p:spPr/>
        <p:txBody>
          <a:bodyPr/>
          <a:lstStyle/>
          <a:p>
            <a:fld id="{DDDB14B7-2B61-45D1-AB7D-A06245FCD7F8}" type="slidenum">
              <a:rPr lang="en-GB" smtClean="0"/>
              <a:t>10</a:t>
            </a:fld>
            <a:endParaRPr lang="en-GB" dirty="0"/>
          </a:p>
        </p:txBody>
      </p:sp>
    </p:spTree>
    <p:extLst>
      <p:ext uri="{BB962C8B-B14F-4D97-AF65-F5344CB8AC3E}">
        <p14:creationId xmlns:p14="http://schemas.microsoft.com/office/powerpoint/2010/main" val="4214152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bwMode="auto">
          <a:xfrm>
            <a:off x="6527027" y="9650718"/>
            <a:ext cx="270648" cy="277507"/>
          </a:xfrm>
          <a:ln>
            <a:miter lim="800000"/>
            <a:headEnd/>
            <a:tailEnd/>
          </a:ln>
        </p:spPr>
        <p:txBody>
          <a:bodyPr wrap="square" numCol="1" anchorCtr="0" compatLnSpc="1">
            <a:prstTxWarp prst="textNoShape">
              <a:avLst/>
            </a:prstTxWarp>
          </a:bodyPr>
          <a:lstStyle/>
          <a:p>
            <a:pPr fontAlgn="base">
              <a:spcBef>
                <a:spcPct val="0"/>
              </a:spcBef>
              <a:spcAft>
                <a:spcPct val="0"/>
              </a:spcAft>
              <a:defRPr/>
            </a:pPr>
            <a:fld id="{9CF7B0F2-2276-4880-A0FF-1ED261233652}" type="slidenum">
              <a:rPr lang="en-US">
                <a:solidFill>
                  <a:srgbClr val="EEECE1"/>
                </a:solidFill>
                <a:cs typeface="Arial" charset="0"/>
              </a:rPr>
              <a:pPr fontAlgn="base">
                <a:spcBef>
                  <a:spcPct val="0"/>
                </a:spcBef>
                <a:spcAft>
                  <a:spcPct val="0"/>
                </a:spcAft>
                <a:defRPr/>
              </a:pPr>
              <a:t>11</a:t>
            </a:fld>
            <a:endParaRPr lang="en-US" dirty="0">
              <a:solidFill>
                <a:srgbClr val="EEECE1"/>
              </a:solidFill>
              <a:cs typeface="Arial" charset="0"/>
            </a:endParaRPr>
          </a:p>
        </p:txBody>
      </p:sp>
      <p:sp>
        <p:nvSpPr>
          <p:cNvPr id="34818" name="Rectangle 2"/>
          <p:cNvSpPr>
            <a:spLocks noGrp="1" noRot="1" noChangeAspect="1" noChangeArrowheads="1" noTextEdit="1"/>
          </p:cNvSpPr>
          <p:nvPr>
            <p:ph type="sldImg"/>
          </p:nvPr>
        </p:nvSpPr>
        <p:spPr bwMode="auto">
          <a:xfrm>
            <a:off x="944563" y="857250"/>
            <a:ext cx="4868862" cy="3652838"/>
          </a:xfrm>
          <a:noFill/>
          <a:ln>
            <a:solidFill>
              <a:srgbClr val="000000"/>
            </a:solidFill>
            <a:miter lim="800000"/>
            <a:headEnd/>
            <a:tailEnd/>
          </a:ln>
        </p:spPr>
      </p:sp>
      <p:sp>
        <p:nvSpPr>
          <p:cNvPr id="34819" name="Rectangle 3"/>
          <p:cNvSpPr>
            <a:spLocks noGrp="1" noChangeArrowheads="1"/>
          </p:cNvSpPr>
          <p:nvPr>
            <p:ph type="body" idx="1"/>
          </p:nvPr>
        </p:nvSpPr>
        <p:spPr bwMode="auto">
          <a:xfrm>
            <a:off x="906357" y="4729696"/>
            <a:ext cx="185677" cy="275784"/>
          </a:xfrm>
          <a:noFill/>
        </p:spPr>
        <p:txBody>
          <a:bodyPr wrap="square" numCol="1" anchor="t" anchorCtr="0" compatLnSpc="1">
            <a:prstTxWarp prst="textNoShape">
              <a:avLst/>
            </a:prstTxWarp>
          </a:bodyPr>
          <a:lstStyle/>
          <a:p>
            <a:r>
              <a:rPr lang="en-US" sz="1200" b="0" i="0" u="none" strike="noStrike" kern="1200" baseline="0" dirty="0" smtClean="0">
                <a:solidFill>
                  <a:schemeClr val="tx1"/>
                </a:solidFill>
                <a:latin typeface="Smith&amp;NephewLF" panose="020F0500030000020004" pitchFamily="34" charset="0"/>
                <a:ea typeface="+mn-ea"/>
                <a:cs typeface="+mn-cs"/>
              </a:rPr>
              <a:t>The RENASYS</a:t>
            </a:r>
            <a:r>
              <a:rPr lang="en-US" sz="1200" b="0" i="0" u="none" strike="noStrike" kern="1200" baseline="30000" dirty="0" smtClean="0">
                <a:solidFill>
                  <a:schemeClr val="tx1"/>
                </a:solidFill>
                <a:latin typeface="Smith&amp;NephewLF" panose="020F0500030000020004" pitchFamily="34" charset="0"/>
                <a:ea typeface="+mn-ea"/>
                <a:cs typeface="+mn-cs"/>
              </a:rPr>
              <a:t>◊ </a:t>
            </a:r>
            <a:r>
              <a:rPr lang="en-US" sz="1200" b="0" i="0" u="none" strike="noStrike" kern="1200" baseline="0" dirty="0" smtClean="0">
                <a:solidFill>
                  <a:schemeClr val="tx1"/>
                </a:solidFill>
                <a:latin typeface="Smith&amp;NephewLF" panose="020F0500030000020004" pitchFamily="34" charset="0"/>
                <a:ea typeface="+mn-ea"/>
                <a:cs typeface="+mn-cs"/>
              </a:rPr>
              <a:t>GO is a portable Negative Pressure Wound Therapy (NPWT) device. The RENASYS GO Device is designed to be used with Smith &amp; Nephew Class II power supply REF 66801558 in home healthcare and Acute Care settings. For proper and effective use of the RENASYS GO device, use only RENASYS GO canisters, RENASYS Dressing kits and RENASYS ancillary componentry. Refer to instructions for use provided with dressing kits for additional information on dressing use and maintenance.</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To ensure that the home healthcare device is safe for use in residential settings, this device is compliant with the IEC medical equipment and medical electrical safety standard 60601-1-11 for use of medical devices in the home healthcare environment. This standard includes the use of a double insulated Class II power supply and Class II power cord.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 RENASYS GO can be used in commercial aircraft and any other transportation environments.</a:t>
            </a:r>
            <a:endParaRPr lang="en-GB"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This user manual contains important information regarding the safe and effective operation of the RENASYS GO (REF 66021496) Negative Pressure Wound Therapy (NPWT) system. This device is intended for use by or on the direction of a trained and licensed physician in both professional healthcare facilities and in residential settings including nursing homes. This manual is intended to aid in the training of personnel and to provide a reference for experienced users.</a:t>
            </a:r>
            <a:endParaRPr lang="en-GB" sz="1200" b="1" baseline="0" dirty="0" smtClean="0">
              <a:latin typeface="Smith&amp;NephewLF" panose="020F0500030000020004" pitchFamily="34" charset="0"/>
            </a:endParaRPr>
          </a:p>
        </p:txBody>
      </p:sp>
      <p:sp>
        <p:nvSpPr>
          <p:cNvPr id="4" name="Slide Number Placeholder 3"/>
          <p:cNvSpPr>
            <a:spLocks noGrp="1"/>
          </p:cNvSpPr>
          <p:nvPr>
            <p:ph type="sldNum" sz="quarter" idx="10"/>
          </p:nvPr>
        </p:nvSpPr>
        <p:spPr/>
        <p:txBody>
          <a:bodyPr/>
          <a:lstStyle/>
          <a:p>
            <a:fld id="{DDDB14B7-2B61-45D1-AB7D-A06245FCD7F8}" type="slidenum">
              <a:rPr lang="en-GB" smtClean="0"/>
              <a:t>12</a:t>
            </a:fld>
            <a:endParaRPr lang="en-GB" dirty="0"/>
          </a:p>
        </p:txBody>
      </p:sp>
    </p:spTree>
    <p:extLst>
      <p:ext uri="{BB962C8B-B14F-4D97-AF65-F5344CB8AC3E}">
        <p14:creationId xmlns:p14="http://schemas.microsoft.com/office/powerpoint/2010/main" val="4214152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bwMode="auto">
          <a:xfrm>
            <a:off x="6527027" y="9650718"/>
            <a:ext cx="270648" cy="277507"/>
          </a:xfrm>
          <a:noFill/>
          <a:ln>
            <a:miter lim="800000"/>
            <a:headEnd/>
            <a:tailEnd/>
          </a:ln>
        </p:spPr>
        <p:txBody>
          <a:bodyPr wrap="square" numCol="1" anchorCtr="0" compatLnSpc="1">
            <a:prstTxWarp prst="textNoShape">
              <a:avLst/>
            </a:prstTxWarp>
          </a:bodyPr>
          <a:lstStyle/>
          <a:p>
            <a:pPr fontAlgn="base">
              <a:spcBef>
                <a:spcPct val="0"/>
              </a:spcBef>
              <a:spcAft>
                <a:spcPct val="0"/>
              </a:spcAft>
            </a:pPr>
            <a:fld id="{61493F8B-B94F-461F-9FF2-AD5DB537B872}" type="slidenum">
              <a:rPr lang="en-US">
                <a:solidFill>
                  <a:srgbClr val="000000"/>
                </a:solidFill>
                <a:ea typeface="Arial" charset="0"/>
                <a:cs typeface="Arial" charset="0"/>
              </a:rPr>
              <a:pPr fontAlgn="base">
                <a:spcBef>
                  <a:spcPct val="0"/>
                </a:spcBef>
                <a:spcAft>
                  <a:spcPct val="0"/>
                </a:spcAft>
              </a:pPr>
              <a:t>14</a:t>
            </a:fld>
            <a:endParaRPr lang="en-US" dirty="0">
              <a:solidFill>
                <a:srgbClr val="000000"/>
              </a:solidFill>
              <a:ea typeface="Arial" charset="0"/>
              <a:cs typeface="Arial" charset="0"/>
            </a:endParaRPr>
          </a:p>
        </p:txBody>
      </p:sp>
      <p:sp>
        <p:nvSpPr>
          <p:cNvPr id="21506" name="Rectangle 2"/>
          <p:cNvSpPr>
            <a:spLocks noGrp="1" noRot="1" noChangeAspect="1" noChangeArrowheads="1" noTextEdit="1"/>
          </p:cNvSpPr>
          <p:nvPr>
            <p:ph type="sldImg"/>
          </p:nvPr>
        </p:nvSpPr>
        <p:spPr bwMode="auto">
          <a:xfrm>
            <a:off x="1249363" y="744538"/>
            <a:ext cx="4256087" cy="3194050"/>
          </a:xfrm>
          <a:noFill/>
          <a:ln>
            <a:solidFill>
              <a:srgbClr val="000000"/>
            </a:solidFill>
            <a:miter lim="800000"/>
            <a:headEnd/>
            <a:tailEnd/>
          </a:ln>
        </p:spPr>
      </p:sp>
      <p:sp>
        <p:nvSpPr>
          <p:cNvPr id="21507" name="Rectangle 3"/>
          <p:cNvSpPr>
            <a:spLocks noGrp="1" noChangeArrowheads="1"/>
          </p:cNvSpPr>
          <p:nvPr>
            <p:ph type="body" idx="1"/>
          </p:nvPr>
        </p:nvSpPr>
        <p:spPr bwMode="auto">
          <a:xfrm>
            <a:off x="679767" y="4081604"/>
            <a:ext cx="2531820" cy="275784"/>
          </a:xfrm>
          <a:noFill/>
        </p:spPr>
        <p:txBody>
          <a:bodyPr wrap="square" numCol="1" anchor="t" anchorCtr="0" compatLnSpc="1">
            <a:prstTxWarp prst="textNoShape">
              <a:avLst/>
            </a:prstTxWarp>
          </a:bodyPr>
          <a:lstStyle/>
          <a:p>
            <a:pPr>
              <a:spcBef>
                <a:spcPct val="0"/>
              </a:spcBef>
            </a:pPr>
            <a:endParaRPr lang="en-GB"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bwMode="auto">
          <a:xfrm>
            <a:off x="6442056" y="9650718"/>
            <a:ext cx="355619" cy="277507"/>
          </a:xfrm>
          <a:noFill/>
          <a:ln>
            <a:miter lim="800000"/>
            <a:headEnd/>
            <a:tailEnd/>
          </a:ln>
        </p:spPr>
        <p:txBody>
          <a:bodyPr wrap="square" numCol="1" anchorCtr="0" compatLnSpc="1">
            <a:prstTxWarp prst="textNoShape">
              <a:avLst/>
            </a:prstTxWarp>
          </a:bodyPr>
          <a:lstStyle/>
          <a:p>
            <a:pPr fontAlgn="base">
              <a:spcBef>
                <a:spcPct val="0"/>
              </a:spcBef>
              <a:spcAft>
                <a:spcPct val="0"/>
              </a:spcAft>
            </a:pPr>
            <a:fld id="{908C06CC-8EA9-4BDE-A916-737AB9880195}" type="slidenum">
              <a:rPr lang="en-US">
                <a:solidFill>
                  <a:srgbClr val="000000"/>
                </a:solidFill>
                <a:ea typeface="Arial" charset="0"/>
                <a:cs typeface="Arial" charset="0"/>
              </a:rPr>
              <a:pPr fontAlgn="base">
                <a:spcBef>
                  <a:spcPct val="0"/>
                </a:spcBef>
                <a:spcAft>
                  <a:spcPct val="0"/>
                </a:spcAft>
              </a:pPr>
              <a:t>15</a:t>
            </a:fld>
            <a:endParaRPr lang="en-US" dirty="0">
              <a:solidFill>
                <a:srgbClr val="000000"/>
              </a:solidFill>
              <a:ea typeface="Arial" charset="0"/>
              <a:cs typeface="Arial" charset="0"/>
            </a:endParaRPr>
          </a:p>
        </p:txBody>
      </p:sp>
      <p:sp>
        <p:nvSpPr>
          <p:cNvPr id="23554" name="Rectangle 2"/>
          <p:cNvSpPr>
            <a:spLocks noGrp="1" noRot="1" noChangeAspect="1" noChangeArrowheads="1" noTextEdit="1"/>
          </p:cNvSpPr>
          <p:nvPr>
            <p:ph type="sldImg"/>
          </p:nvPr>
        </p:nvSpPr>
        <p:spPr bwMode="auto">
          <a:xfrm>
            <a:off x="930275" y="744538"/>
            <a:ext cx="4933950" cy="3700462"/>
          </a:xfrm>
          <a:noFill/>
          <a:ln>
            <a:solidFill>
              <a:srgbClr val="000000"/>
            </a:solidFill>
            <a:miter lim="800000"/>
            <a:headEnd/>
            <a:tailEnd/>
          </a:ln>
        </p:spPr>
      </p:sp>
      <p:sp>
        <p:nvSpPr>
          <p:cNvPr id="23555" name="Rectangle 3"/>
          <p:cNvSpPr>
            <a:spLocks noGrp="1" noChangeArrowheads="1"/>
          </p:cNvSpPr>
          <p:nvPr>
            <p:ph type="body" idx="1"/>
          </p:nvPr>
        </p:nvSpPr>
        <p:spPr bwMode="auto">
          <a:xfrm>
            <a:off x="679768" y="4578015"/>
            <a:ext cx="5548288" cy="277508"/>
          </a:xfrm>
          <a:noFill/>
        </p:spPr>
        <p:txBody>
          <a:bodyPr wrap="square" numCol="1" anchor="t" anchorCtr="0" compatLnSpc="1">
            <a:prstTxWarp prst="textNoShape">
              <a:avLst/>
            </a:prstTxWarp>
          </a:bodyPr>
          <a:lstStyle/>
          <a:p>
            <a:pPr>
              <a:spcBef>
                <a:spcPct val="0"/>
              </a:spcBef>
            </a:pPr>
            <a:endParaRPr lang="en-GB"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Smith&amp;NephewLF" panose="020F0500030000020004" pitchFamily="34" charset="0"/>
                <a:ea typeface="+mn-ea"/>
                <a:cs typeface="+mn-cs"/>
              </a:rPr>
              <a:t>RENASYS GO device may also be used in a horizontal orientation, with device facing upward. However, to maximize canister volume and optimize canister over-capacity alarm, upright device orientation is recommende</a:t>
            </a:r>
            <a:r>
              <a:rPr lang="en-US" sz="1200" b="0" i="0" u="none" strike="noStrike" kern="1200" baseline="0" dirty="0" smtClean="0">
                <a:solidFill>
                  <a:schemeClr val="tx1"/>
                </a:solidFill>
                <a:latin typeface="+mn-lt"/>
                <a:ea typeface="+mn-ea"/>
                <a:cs typeface="+mn-cs"/>
              </a:rPr>
              <a:t>d.</a:t>
            </a:r>
          </a:p>
        </p:txBody>
      </p:sp>
      <p:sp>
        <p:nvSpPr>
          <p:cNvPr id="4" name="Slide Number Placeholder 3"/>
          <p:cNvSpPr>
            <a:spLocks noGrp="1"/>
          </p:cNvSpPr>
          <p:nvPr>
            <p:ph type="sldNum" sz="quarter" idx="10"/>
          </p:nvPr>
        </p:nvSpPr>
        <p:spPr/>
        <p:txBody>
          <a:bodyPr/>
          <a:lstStyle/>
          <a:p>
            <a:fld id="{DDDB14B7-2B61-45D1-AB7D-A06245FCD7F8}" type="slidenum">
              <a:rPr lang="en-GB" smtClean="0"/>
              <a:t>17</a:t>
            </a:fld>
            <a:endParaRPr lang="en-GB" dirty="0"/>
          </a:p>
        </p:txBody>
      </p:sp>
    </p:spTree>
    <p:extLst>
      <p:ext uri="{BB962C8B-B14F-4D97-AF65-F5344CB8AC3E}">
        <p14:creationId xmlns:p14="http://schemas.microsoft.com/office/powerpoint/2010/main" val="36331008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NOTE:</a:t>
            </a:r>
            <a:r>
              <a:rPr lang="en-US" b="1" baseline="0" dirty="0" smtClean="0"/>
              <a:t> </a:t>
            </a:r>
            <a:r>
              <a:rPr lang="en-US" dirty="0" smtClean="0"/>
              <a:t>Positioning</a:t>
            </a:r>
            <a:r>
              <a:rPr lang="en-US" baseline="0" dirty="0" smtClean="0"/>
              <a:t> the RENASYS GO a</a:t>
            </a:r>
            <a:r>
              <a:rPr lang="en-US" dirty="0" smtClean="0"/>
              <a:t>t the wound level and reasonable distances below the wound level is fine.</a:t>
            </a:r>
            <a:r>
              <a:rPr lang="en-US" baseline="0" dirty="0" smtClean="0"/>
              <a:t>  </a:t>
            </a:r>
            <a:r>
              <a:rPr lang="en-US" dirty="0" smtClean="0"/>
              <a:t>Ensuring</a:t>
            </a:r>
            <a:r>
              <a:rPr lang="en-US" baseline="0" dirty="0" smtClean="0"/>
              <a:t> the device is not positioned greater than 19 in (50cm) above the wound is because </a:t>
            </a:r>
            <a:r>
              <a:rPr lang="en-US" dirty="0" smtClean="0"/>
              <a:t>the weight of fluid in a long vertical run of vertical tube may</a:t>
            </a:r>
            <a:r>
              <a:rPr lang="en-US" baseline="0" dirty="0" smtClean="0"/>
              <a:t> </a:t>
            </a:r>
            <a:r>
              <a:rPr lang="en-US" dirty="0" smtClean="0"/>
              <a:t>reduce</a:t>
            </a:r>
            <a:r>
              <a:rPr lang="en-US" baseline="0" dirty="0" smtClean="0"/>
              <a:t> </a:t>
            </a:r>
            <a:r>
              <a:rPr lang="en-US" dirty="0" smtClean="0"/>
              <a:t>the effective vacuum at the wound.</a:t>
            </a:r>
            <a:endParaRPr lang="en-GB" dirty="0"/>
          </a:p>
        </p:txBody>
      </p:sp>
      <p:sp>
        <p:nvSpPr>
          <p:cNvPr id="4" name="Slide Number Placeholder 3"/>
          <p:cNvSpPr>
            <a:spLocks noGrp="1"/>
          </p:cNvSpPr>
          <p:nvPr>
            <p:ph type="sldNum" sz="quarter" idx="10"/>
          </p:nvPr>
        </p:nvSpPr>
        <p:spPr/>
        <p:txBody>
          <a:bodyPr/>
          <a:lstStyle/>
          <a:p>
            <a:fld id="{023D8FF3-ABC7-4102-821B-E264EED8AF0D}" type="slidenum">
              <a:rPr lang="en-GB" smtClean="0"/>
              <a:t>19</a:t>
            </a:fld>
            <a:endParaRPr lang="en-GB" dirty="0"/>
          </a:p>
        </p:txBody>
      </p:sp>
    </p:spTree>
    <p:extLst>
      <p:ext uri="{BB962C8B-B14F-4D97-AF65-F5344CB8AC3E}">
        <p14:creationId xmlns:p14="http://schemas.microsoft.com/office/powerpoint/2010/main" val="12339142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Canisters should be changed at least once a week, whenever there is a change in patient or in the event the canister contents reach maximum volume indication (300mL or 750mL fill line). </a:t>
            </a:r>
            <a:r>
              <a:rPr lang="en-US" sz="1200" b="1" i="0" u="none" strike="noStrike" kern="1200" baseline="0" dirty="0" smtClean="0">
                <a:solidFill>
                  <a:schemeClr val="tx1"/>
                </a:solidFill>
                <a:latin typeface="+mn-lt"/>
                <a:ea typeface="+mn-ea"/>
                <a:cs typeface="+mn-cs"/>
              </a:rPr>
              <a:t>Do not wait for alarm activation to change canister</a:t>
            </a:r>
            <a:r>
              <a:rPr lang="en-US" sz="1200" b="0" i="0" u="none" strike="noStrike" kern="1200" baseline="0" dirty="0" smtClean="0">
                <a:solidFill>
                  <a:schemeClr val="tx1"/>
                </a:solidFill>
                <a:latin typeface="+mn-lt"/>
                <a:ea typeface="+mn-ea"/>
                <a:cs typeface="+mn-cs"/>
              </a:rPr>
              <a:t>.  Canisters may have to be changed regularly within single-patient treatment episodes if exudate levels are high. Check canisters regularly to monitor exudate levels, ensuring they are below maximum  volume indication (300mL or 750mL fill line).  Check canister for any signs of cracks or damage. If noted, discard and replace canister. Ensure canister viewing window is checked frequently for signs of bleeding.  For patients with high risk of bleeding, use 300ml canister.</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Note: </a:t>
            </a:r>
            <a:r>
              <a:rPr lang="en-US" sz="1200" b="0" i="0" u="none" strike="noStrike" kern="1200" baseline="0" dirty="0" smtClean="0">
                <a:solidFill>
                  <a:schemeClr val="tx1"/>
                </a:solidFill>
                <a:latin typeface="+mn-lt"/>
                <a:ea typeface="+mn-ea"/>
                <a:cs typeface="+mn-cs"/>
              </a:rPr>
              <a:t>Change or replace canisters that have been dropped or mishandled even if no visible signs of damage are present to ensure correct operation of software alarms for leak and blockage.</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(review slide bullet points)</a:t>
            </a:r>
            <a:endParaRPr lang="en-US" dirty="0"/>
          </a:p>
        </p:txBody>
      </p:sp>
      <p:sp>
        <p:nvSpPr>
          <p:cNvPr id="4" name="Slide Number Placeholder 3"/>
          <p:cNvSpPr>
            <a:spLocks noGrp="1"/>
          </p:cNvSpPr>
          <p:nvPr>
            <p:ph type="sldNum" sz="quarter" idx="10"/>
          </p:nvPr>
        </p:nvSpPr>
        <p:spPr/>
        <p:txBody>
          <a:bodyPr/>
          <a:lstStyle/>
          <a:p>
            <a:fld id="{DDDB14B7-2B61-45D1-AB7D-A06245FCD7F8}" type="slidenum">
              <a:rPr lang="en-GB" smtClean="0"/>
              <a:t>22</a:t>
            </a:fld>
            <a:endParaRPr lang="en-GB" dirty="0"/>
          </a:p>
        </p:txBody>
      </p:sp>
    </p:spTree>
    <p:extLst>
      <p:ext uri="{BB962C8B-B14F-4D97-AF65-F5344CB8AC3E}">
        <p14:creationId xmlns:p14="http://schemas.microsoft.com/office/powerpoint/2010/main" val="945723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7C457E3-CCF4-4CD8-B23D-8854478AEC9C}" type="slidenum">
              <a:rPr lang="en-US">
                <a:solidFill>
                  <a:srgbClr val="000000"/>
                </a:solidFill>
                <a:latin typeface="Arial Narrow" pitchFamily="34" charset="0"/>
                <a:ea typeface="Arial" charset="0"/>
                <a:cs typeface="Arial" charset="0"/>
              </a:rPr>
              <a:pPr fontAlgn="base">
                <a:spcBef>
                  <a:spcPct val="0"/>
                </a:spcBef>
                <a:spcAft>
                  <a:spcPct val="0"/>
                </a:spcAft>
              </a:pPr>
              <a:t>25</a:t>
            </a:fld>
            <a:endParaRPr lang="en-US" dirty="0">
              <a:solidFill>
                <a:srgbClr val="000000"/>
              </a:solidFill>
              <a:latin typeface="Arial Narrow" pitchFamily="34" charset="0"/>
              <a:ea typeface="Arial" charset="0"/>
              <a:cs typeface="Arial" charset="0"/>
            </a:endParaRPr>
          </a:p>
        </p:txBody>
      </p:sp>
      <p:sp>
        <p:nvSpPr>
          <p:cNvPr id="35842" name="Rectangle 2"/>
          <p:cNvSpPr>
            <a:spLocks noGrp="1" noRot="1" noChangeAspect="1" noChangeArrowheads="1" noTextEdit="1"/>
          </p:cNvSpPr>
          <p:nvPr>
            <p:ph type="sldImg"/>
          </p:nvPr>
        </p:nvSpPr>
        <p:spPr bwMode="auto">
          <a:xfrm>
            <a:off x="841375" y="1065213"/>
            <a:ext cx="4984750" cy="3740150"/>
          </a:xfrm>
          <a:noFill/>
          <a:ln>
            <a:solidFill>
              <a:srgbClr val="000000"/>
            </a:solidFill>
            <a:miter lim="800000"/>
            <a:headEnd/>
            <a:tailEnd/>
          </a:ln>
        </p:spPr>
      </p:sp>
      <p:sp>
        <p:nvSpPr>
          <p:cNvPr id="35843" name="Rectangle 3"/>
          <p:cNvSpPr>
            <a:spLocks noGrp="1" noChangeArrowheads="1"/>
          </p:cNvSpPr>
          <p:nvPr>
            <p:ph type="body" idx="1"/>
          </p:nvPr>
        </p:nvSpPr>
        <p:spPr bwMode="auto">
          <a:xfrm>
            <a:off x="679767" y="4964113"/>
            <a:ext cx="4250121" cy="1239305"/>
          </a:xfrm>
          <a:noFill/>
        </p:spPr>
        <p:txBody>
          <a:bodyPr wrap="square" numCol="1" anchor="t" anchorCtr="0" compatLnSpc="1">
            <a:prstTxWarp prst="textNoShape">
              <a:avLst/>
            </a:prstTxWarp>
          </a:bodyPr>
          <a:lstStyle/>
          <a:p>
            <a:pPr>
              <a:spcBef>
                <a:spcPct val="0"/>
              </a:spcBef>
            </a:pPr>
            <a:r>
              <a:rPr lang="en-GB" dirty="0" smtClean="0"/>
              <a:t>The status LED of the device has three levels of display</a:t>
            </a:r>
          </a:p>
          <a:p>
            <a:pPr>
              <a:spcBef>
                <a:spcPct val="0"/>
              </a:spcBef>
            </a:pPr>
            <a:r>
              <a:rPr lang="en-GB" dirty="0" smtClean="0"/>
              <a:t>Unlit – the device is on standby</a:t>
            </a:r>
          </a:p>
          <a:p>
            <a:pPr>
              <a:spcBef>
                <a:spcPct val="0"/>
              </a:spcBef>
            </a:pPr>
            <a:r>
              <a:rPr lang="en-GB" dirty="0" smtClean="0"/>
              <a:t>Green – the device is in therapy mode</a:t>
            </a:r>
          </a:p>
          <a:p>
            <a:pPr>
              <a:spcBef>
                <a:spcPct val="0"/>
              </a:spcBef>
            </a:pPr>
            <a:r>
              <a:rPr lang="en-GB" dirty="0" smtClean="0"/>
              <a:t>Amber – the device has an alarm condition requiring investigation</a:t>
            </a:r>
          </a:p>
          <a:p>
            <a:pPr>
              <a:spcBef>
                <a:spcPct val="0"/>
              </a:spcBef>
            </a:pPr>
            <a:endParaRPr lang="en-GB"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DDB14B7-2B61-45D1-AB7D-A06245FCD7F8}" type="slidenum">
              <a:rPr lang="en-GB" smtClean="0"/>
              <a:t>28</a:t>
            </a:fld>
            <a:endParaRPr lang="en-GB" dirty="0"/>
          </a:p>
        </p:txBody>
      </p:sp>
    </p:spTree>
    <p:extLst>
      <p:ext uri="{BB962C8B-B14F-4D97-AF65-F5344CB8AC3E}">
        <p14:creationId xmlns:p14="http://schemas.microsoft.com/office/powerpoint/2010/main" val="1737807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smtClean="0">
                <a:latin typeface="Smith&amp;NephewLF" panose="020F0500030000020004" pitchFamily="34" charset="0"/>
              </a:rPr>
              <a:t>Speaker</a:t>
            </a:r>
            <a:r>
              <a:rPr lang="en-GB" sz="1200" b="1" baseline="0" dirty="0" smtClean="0">
                <a:latin typeface="Smith&amp;NephewLF" panose="020F0500030000020004" pitchFamily="34" charset="0"/>
              </a:rPr>
              <a:t> notes/guidance:</a:t>
            </a:r>
          </a:p>
        </p:txBody>
      </p:sp>
      <p:sp>
        <p:nvSpPr>
          <p:cNvPr id="4" name="Slide Number Placeholder 3"/>
          <p:cNvSpPr>
            <a:spLocks noGrp="1"/>
          </p:cNvSpPr>
          <p:nvPr>
            <p:ph type="sldNum" sz="quarter" idx="10"/>
          </p:nvPr>
        </p:nvSpPr>
        <p:spPr/>
        <p:txBody>
          <a:bodyPr/>
          <a:lstStyle/>
          <a:p>
            <a:fld id="{DDDB14B7-2B61-45D1-AB7D-A06245FCD7F8}" type="slidenum">
              <a:rPr lang="en-GB" smtClean="0"/>
              <a:t>2</a:t>
            </a:fld>
            <a:endParaRPr lang="en-GB" dirty="0"/>
          </a:p>
        </p:txBody>
      </p:sp>
    </p:spTree>
    <p:extLst>
      <p:ext uri="{BB962C8B-B14F-4D97-AF65-F5344CB8AC3E}">
        <p14:creationId xmlns:p14="http://schemas.microsoft.com/office/powerpoint/2010/main" val="4214152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DDB14B7-2B61-45D1-AB7D-A06245FCD7F8}" type="slidenum">
              <a:rPr lang="en-GB" smtClean="0"/>
              <a:t>29</a:t>
            </a:fld>
            <a:endParaRPr lang="en-GB" dirty="0"/>
          </a:p>
        </p:txBody>
      </p:sp>
    </p:spTree>
    <p:extLst>
      <p:ext uri="{BB962C8B-B14F-4D97-AF65-F5344CB8AC3E}">
        <p14:creationId xmlns:p14="http://schemas.microsoft.com/office/powerpoint/2010/main" val="26521968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i="0" dirty="0">
              <a:latin typeface="Smith&amp;NephewLF" panose="020F0500030000020004" pitchFamily="34" charset="0"/>
            </a:endParaRPr>
          </a:p>
        </p:txBody>
      </p:sp>
      <p:sp>
        <p:nvSpPr>
          <p:cNvPr id="4" name="Slide Number Placeholder 3"/>
          <p:cNvSpPr>
            <a:spLocks noGrp="1"/>
          </p:cNvSpPr>
          <p:nvPr>
            <p:ph type="sldNum" sz="quarter" idx="10"/>
          </p:nvPr>
        </p:nvSpPr>
        <p:spPr/>
        <p:txBody>
          <a:bodyPr/>
          <a:lstStyle/>
          <a:p>
            <a:fld id="{DDDB14B7-2B61-45D1-AB7D-A06245FCD7F8}" type="slidenum">
              <a:rPr lang="en-GB" smtClean="0"/>
              <a:t>39</a:t>
            </a:fld>
            <a:endParaRPr lang="en-GB" dirty="0"/>
          </a:p>
        </p:txBody>
      </p:sp>
    </p:spTree>
    <p:extLst>
      <p:ext uri="{BB962C8B-B14F-4D97-AF65-F5344CB8AC3E}">
        <p14:creationId xmlns:p14="http://schemas.microsoft.com/office/powerpoint/2010/main" val="6006197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b="1" i="0" dirty="0" smtClean="0">
              <a:latin typeface="Smith&amp;NephewLF" panose="020F0500030000020004" pitchFamily="34" charset="0"/>
            </a:endParaRPr>
          </a:p>
        </p:txBody>
      </p:sp>
      <p:sp>
        <p:nvSpPr>
          <p:cNvPr id="4" name="Slide Number Placeholder 3"/>
          <p:cNvSpPr>
            <a:spLocks noGrp="1"/>
          </p:cNvSpPr>
          <p:nvPr>
            <p:ph type="sldNum" sz="quarter" idx="10"/>
          </p:nvPr>
        </p:nvSpPr>
        <p:spPr/>
        <p:txBody>
          <a:bodyPr/>
          <a:lstStyle/>
          <a:p>
            <a:fld id="{DDDB14B7-2B61-45D1-AB7D-A06245FCD7F8}" type="slidenum">
              <a:rPr lang="en-GB" smtClean="0"/>
              <a:t>40</a:t>
            </a:fld>
            <a:endParaRPr lang="en-GB" dirty="0"/>
          </a:p>
        </p:txBody>
      </p:sp>
    </p:spTree>
    <p:extLst>
      <p:ext uri="{BB962C8B-B14F-4D97-AF65-F5344CB8AC3E}">
        <p14:creationId xmlns:p14="http://schemas.microsoft.com/office/powerpoint/2010/main" val="25894841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bwMode="auto">
          <a:xfrm>
            <a:off x="6497130" y="9650718"/>
            <a:ext cx="300545" cy="277507"/>
          </a:xfrm>
          <a:noFill/>
          <a:ln>
            <a:miter lim="800000"/>
            <a:headEnd/>
            <a:tailEnd/>
          </a:ln>
        </p:spPr>
        <p:txBody>
          <a:bodyPr wrap="square" numCol="1" anchorCtr="0" compatLnSpc="1">
            <a:prstTxWarp prst="textNoShape">
              <a:avLst/>
            </a:prstTxWarp>
          </a:bodyPr>
          <a:lstStyle/>
          <a:p>
            <a:fld id="{CE37D24B-FED8-4256-A481-8EEB018D8D6E}" type="slidenum">
              <a:rPr lang="en-US" smtClean="0">
                <a:solidFill>
                  <a:srgbClr val="000000"/>
                </a:solidFill>
                <a:latin typeface="Arial Narrow" pitchFamily="34" charset="0"/>
              </a:rPr>
              <a:pPr/>
              <a:t>42</a:t>
            </a:fld>
            <a:endParaRPr lang="en-US" dirty="0" smtClean="0">
              <a:solidFill>
                <a:srgbClr val="000000"/>
              </a:solidFill>
              <a:latin typeface="Arial Narrow" pitchFamily="34" charset="0"/>
            </a:endParaRPr>
          </a:p>
        </p:txBody>
      </p:sp>
      <p:sp>
        <p:nvSpPr>
          <p:cNvPr id="58370" name="Rectangle 2"/>
          <p:cNvSpPr>
            <a:spLocks noGrp="1" noRot="1" noChangeAspect="1" noChangeArrowheads="1" noTextEdit="1"/>
          </p:cNvSpPr>
          <p:nvPr>
            <p:ph type="sldImg"/>
          </p:nvPr>
        </p:nvSpPr>
        <p:spPr bwMode="auto">
          <a:xfrm>
            <a:off x="841375" y="1065213"/>
            <a:ext cx="4984750" cy="3740150"/>
          </a:xfrm>
          <a:noFill/>
          <a:ln>
            <a:solidFill>
              <a:srgbClr val="000000"/>
            </a:solidFill>
            <a:miter lim="800000"/>
            <a:headEnd/>
            <a:tailEnd/>
          </a:ln>
        </p:spPr>
      </p:sp>
      <p:sp>
        <p:nvSpPr>
          <p:cNvPr id="58371" name="Rectangle 3"/>
          <p:cNvSpPr>
            <a:spLocks noGrp="1" noChangeArrowheads="1"/>
          </p:cNvSpPr>
          <p:nvPr>
            <p:ph type="body" idx="1"/>
          </p:nvPr>
        </p:nvSpPr>
        <p:spPr bwMode="auto">
          <a:xfrm>
            <a:off x="679768" y="4964113"/>
            <a:ext cx="6076996" cy="277508"/>
          </a:xfrm>
          <a:noFill/>
        </p:spPr>
        <p:txBody>
          <a:bodyPr wrap="square" numCol="1" anchor="t" anchorCtr="0" compatLnSpc="1">
            <a:prstTxWarp prst="textNoShape">
              <a:avLst/>
            </a:prstTxWarp>
          </a:bodyPr>
          <a:lstStyle/>
          <a:p>
            <a:pPr eaLnBrk="1" hangingPunct="1">
              <a:spcBef>
                <a:spcPct val="0"/>
              </a:spcBef>
              <a:buFontTx/>
              <a:buNone/>
            </a:pPr>
            <a:endParaRPr lang="en-US"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bwMode="auto">
          <a:xfrm>
            <a:off x="6497130" y="9650718"/>
            <a:ext cx="300545" cy="277507"/>
          </a:xfrm>
          <a:noFill/>
          <a:ln>
            <a:miter lim="800000"/>
            <a:headEnd/>
            <a:tailEnd/>
          </a:ln>
        </p:spPr>
        <p:txBody>
          <a:bodyPr wrap="square" numCol="1" anchorCtr="0" compatLnSpc="1">
            <a:prstTxWarp prst="textNoShape">
              <a:avLst/>
            </a:prstTxWarp>
          </a:bodyPr>
          <a:lstStyle/>
          <a:p>
            <a:fld id="{CE37D24B-FED8-4256-A481-8EEB018D8D6E}" type="slidenum">
              <a:rPr lang="en-US" smtClean="0">
                <a:solidFill>
                  <a:srgbClr val="000000"/>
                </a:solidFill>
                <a:latin typeface="Arial Narrow" pitchFamily="34" charset="0"/>
              </a:rPr>
              <a:pPr/>
              <a:t>44</a:t>
            </a:fld>
            <a:endParaRPr lang="en-US" dirty="0" smtClean="0">
              <a:solidFill>
                <a:srgbClr val="000000"/>
              </a:solidFill>
              <a:latin typeface="Arial Narrow" pitchFamily="34" charset="0"/>
            </a:endParaRPr>
          </a:p>
        </p:txBody>
      </p:sp>
      <p:sp>
        <p:nvSpPr>
          <p:cNvPr id="58370" name="Rectangle 2"/>
          <p:cNvSpPr>
            <a:spLocks noGrp="1" noRot="1" noChangeAspect="1" noChangeArrowheads="1" noTextEdit="1"/>
          </p:cNvSpPr>
          <p:nvPr>
            <p:ph type="sldImg"/>
          </p:nvPr>
        </p:nvSpPr>
        <p:spPr bwMode="auto">
          <a:xfrm>
            <a:off x="841375" y="1065213"/>
            <a:ext cx="4984750" cy="3740150"/>
          </a:xfrm>
          <a:noFill/>
          <a:ln>
            <a:solidFill>
              <a:srgbClr val="000000"/>
            </a:solidFill>
            <a:miter lim="800000"/>
            <a:headEnd/>
            <a:tailEnd/>
          </a:ln>
        </p:spPr>
      </p:sp>
      <p:sp>
        <p:nvSpPr>
          <p:cNvPr id="58371" name="Rectangle 3"/>
          <p:cNvSpPr>
            <a:spLocks noGrp="1" noChangeArrowheads="1"/>
          </p:cNvSpPr>
          <p:nvPr>
            <p:ph type="body" idx="1"/>
          </p:nvPr>
        </p:nvSpPr>
        <p:spPr bwMode="auto">
          <a:xfrm>
            <a:off x="679768" y="4964113"/>
            <a:ext cx="6076996" cy="277508"/>
          </a:xfrm>
          <a:noFill/>
        </p:spPr>
        <p:txBody>
          <a:bodyPr wrap="square" numCol="1" anchor="t" anchorCtr="0" compatLnSpc="1">
            <a:prstTxWarp prst="textNoShape">
              <a:avLst/>
            </a:prstTxWarp>
          </a:bodyPr>
          <a:lstStyle/>
          <a:p>
            <a:pPr eaLnBrk="1" hangingPunct="1">
              <a:spcBef>
                <a:spcPct val="0"/>
              </a:spcBef>
              <a:buFontTx/>
              <a:buNone/>
            </a:pPr>
            <a:endParaRPr lang="en-US"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bwMode="auto">
          <a:xfrm>
            <a:off x="6482968" y="9650718"/>
            <a:ext cx="314707" cy="277507"/>
          </a:xfrm>
          <a:noFill/>
          <a:ln>
            <a:miter lim="800000"/>
            <a:headEnd/>
            <a:tailEnd/>
          </a:ln>
        </p:spPr>
        <p:txBody>
          <a:bodyPr wrap="square" numCol="1" anchorCtr="0" compatLnSpc="1">
            <a:prstTxWarp prst="textNoShape">
              <a:avLst/>
            </a:prstTxWarp>
          </a:bodyPr>
          <a:lstStyle/>
          <a:p>
            <a:fld id="{A964A78F-7B26-4E69-A280-AA724AF84AC7}" type="slidenum">
              <a:rPr lang="en-US" smtClean="0">
                <a:solidFill>
                  <a:srgbClr val="000000"/>
                </a:solidFill>
                <a:latin typeface="Arial Narrow" pitchFamily="34" charset="0"/>
              </a:rPr>
              <a:pPr/>
              <a:t>48</a:t>
            </a:fld>
            <a:endParaRPr lang="en-US" dirty="0" smtClean="0">
              <a:solidFill>
                <a:srgbClr val="000000"/>
              </a:solidFill>
              <a:latin typeface="Arial Narrow" pitchFamily="34" charset="0"/>
            </a:endParaRPr>
          </a:p>
        </p:txBody>
      </p:sp>
      <p:sp>
        <p:nvSpPr>
          <p:cNvPr id="60418" name="Rectangle 2"/>
          <p:cNvSpPr>
            <a:spLocks noGrp="1" noRot="1" noChangeAspect="1" noChangeArrowheads="1" noTextEdit="1"/>
          </p:cNvSpPr>
          <p:nvPr>
            <p:ph type="sldImg"/>
          </p:nvPr>
        </p:nvSpPr>
        <p:spPr bwMode="auto">
          <a:xfrm>
            <a:off x="841375" y="1065213"/>
            <a:ext cx="4984750" cy="3740150"/>
          </a:xfrm>
          <a:noFill/>
          <a:ln>
            <a:solidFill>
              <a:srgbClr val="000000"/>
            </a:solidFill>
            <a:miter lim="800000"/>
            <a:headEnd/>
            <a:tailEnd/>
          </a:ln>
        </p:spPr>
      </p:sp>
      <p:sp>
        <p:nvSpPr>
          <p:cNvPr id="113668" name="Rectangle 3"/>
          <p:cNvSpPr>
            <a:spLocks noGrp="1" noChangeArrowheads="1"/>
          </p:cNvSpPr>
          <p:nvPr>
            <p:ph type="body" idx="1"/>
          </p:nvPr>
        </p:nvSpPr>
        <p:spPr>
          <a:xfrm>
            <a:off x="679768" y="4964113"/>
            <a:ext cx="7090353" cy="277508"/>
          </a:xfrm>
        </p:spPr>
        <p:txBody>
          <a:bodyPr/>
          <a:lstStyle/>
          <a:p>
            <a:pPr eaLnBrk="1" fontAlgn="auto" hangingPunct="1">
              <a:spcBef>
                <a:spcPts val="0"/>
              </a:spcBef>
              <a:spcAft>
                <a:spcPts val="0"/>
              </a:spcAft>
              <a:defRPr/>
            </a:pPr>
            <a:endParaRPr lang="en-GB" dirty="0" smtClean="0">
              <a:ea typeface="+mn-ea"/>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bwMode="auto">
          <a:xfrm>
            <a:off x="6497130" y="9650718"/>
            <a:ext cx="300545" cy="277507"/>
          </a:xfrm>
          <a:noFill/>
          <a:ln>
            <a:miter lim="800000"/>
            <a:headEnd/>
            <a:tailEnd/>
          </a:ln>
        </p:spPr>
        <p:txBody>
          <a:bodyPr wrap="square" numCol="1" anchorCtr="0" compatLnSpc="1">
            <a:prstTxWarp prst="textNoShape">
              <a:avLst/>
            </a:prstTxWarp>
          </a:bodyPr>
          <a:lstStyle/>
          <a:p>
            <a:fld id="{CE37D24B-FED8-4256-A481-8EEB018D8D6E}" type="slidenum">
              <a:rPr lang="en-US" smtClean="0">
                <a:solidFill>
                  <a:srgbClr val="000000"/>
                </a:solidFill>
                <a:latin typeface="Arial Narrow" pitchFamily="34" charset="0"/>
              </a:rPr>
              <a:pPr/>
              <a:t>51</a:t>
            </a:fld>
            <a:endParaRPr lang="en-US" dirty="0" smtClean="0">
              <a:solidFill>
                <a:srgbClr val="000000"/>
              </a:solidFill>
              <a:latin typeface="Arial Narrow" pitchFamily="34" charset="0"/>
            </a:endParaRPr>
          </a:p>
        </p:txBody>
      </p:sp>
      <p:sp>
        <p:nvSpPr>
          <p:cNvPr id="58370" name="Rectangle 2"/>
          <p:cNvSpPr>
            <a:spLocks noGrp="1" noRot="1" noChangeAspect="1" noChangeArrowheads="1" noTextEdit="1"/>
          </p:cNvSpPr>
          <p:nvPr>
            <p:ph type="sldImg"/>
          </p:nvPr>
        </p:nvSpPr>
        <p:spPr bwMode="auto">
          <a:xfrm>
            <a:off x="841375" y="1065213"/>
            <a:ext cx="4984750" cy="3740150"/>
          </a:xfrm>
          <a:noFill/>
          <a:ln>
            <a:solidFill>
              <a:srgbClr val="000000"/>
            </a:solidFill>
            <a:miter lim="800000"/>
            <a:headEnd/>
            <a:tailEnd/>
          </a:ln>
        </p:spPr>
      </p:sp>
      <p:sp>
        <p:nvSpPr>
          <p:cNvPr id="58371" name="Rectangle 3"/>
          <p:cNvSpPr>
            <a:spLocks noGrp="1" noChangeArrowheads="1"/>
          </p:cNvSpPr>
          <p:nvPr>
            <p:ph type="body" idx="1"/>
          </p:nvPr>
        </p:nvSpPr>
        <p:spPr bwMode="auto">
          <a:xfrm>
            <a:off x="679768" y="4964113"/>
            <a:ext cx="6076996" cy="277508"/>
          </a:xfrm>
          <a:noFill/>
        </p:spPr>
        <p:txBody>
          <a:bodyPr wrap="square" numCol="1" anchor="t" anchorCtr="0" compatLnSpc="1">
            <a:prstTxWarp prst="textNoShape">
              <a:avLst/>
            </a:prstTxWarp>
          </a:bodyPr>
          <a:lstStyle/>
          <a:p>
            <a:pPr eaLnBrk="1" hangingPunct="1">
              <a:spcBef>
                <a:spcPct val="0"/>
              </a:spcBef>
              <a:buFontTx/>
              <a:buNone/>
            </a:pPr>
            <a:endParaRPr lang="en-US" dirty="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bwMode="auto">
          <a:xfrm>
            <a:off x="6482968" y="9650718"/>
            <a:ext cx="314707" cy="277507"/>
          </a:xfrm>
          <a:noFill/>
          <a:ln>
            <a:miter lim="800000"/>
            <a:headEnd/>
            <a:tailEnd/>
          </a:ln>
        </p:spPr>
        <p:txBody>
          <a:bodyPr wrap="square" numCol="1" anchorCtr="0" compatLnSpc="1">
            <a:prstTxWarp prst="textNoShape">
              <a:avLst/>
            </a:prstTxWarp>
          </a:bodyPr>
          <a:lstStyle/>
          <a:p>
            <a:fld id="{A964A78F-7B26-4E69-A280-AA724AF84AC7}" type="slidenum">
              <a:rPr lang="en-US" smtClean="0">
                <a:solidFill>
                  <a:srgbClr val="000000"/>
                </a:solidFill>
                <a:latin typeface="Arial Narrow" pitchFamily="34" charset="0"/>
              </a:rPr>
              <a:pPr/>
              <a:t>53</a:t>
            </a:fld>
            <a:endParaRPr lang="en-US" dirty="0" smtClean="0">
              <a:solidFill>
                <a:srgbClr val="000000"/>
              </a:solidFill>
              <a:latin typeface="Arial Narrow" pitchFamily="34" charset="0"/>
            </a:endParaRPr>
          </a:p>
        </p:txBody>
      </p:sp>
      <p:sp>
        <p:nvSpPr>
          <p:cNvPr id="60418" name="Rectangle 2"/>
          <p:cNvSpPr>
            <a:spLocks noGrp="1" noRot="1" noChangeAspect="1" noChangeArrowheads="1" noTextEdit="1"/>
          </p:cNvSpPr>
          <p:nvPr>
            <p:ph type="sldImg"/>
          </p:nvPr>
        </p:nvSpPr>
        <p:spPr bwMode="auto">
          <a:xfrm>
            <a:off x="841375" y="1065213"/>
            <a:ext cx="4984750" cy="3740150"/>
          </a:xfrm>
          <a:noFill/>
          <a:ln>
            <a:solidFill>
              <a:srgbClr val="000000"/>
            </a:solidFill>
            <a:miter lim="800000"/>
            <a:headEnd/>
            <a:tailEnd/>
          </a:ln>
        </p:spPr>
      </p:sp>
      <p:sp>
        <p:nvSpPr>
          <p:cNvPr id="113668" name="Rectangle 3"/>
          <p:cNvSpPr>
            <a:spLocks noGrp="1" noChangeArrowheads="1"/>
          </p:cNvSpPr>
          <p:nvPr>
            <p:ph type="body" idx="1"/>
          </p:nvPr>
        </p:nvSpPr>
        <p:spPr>
          <a:xfrm>
            <a:off x="679768" y="4964113"/>
            <a:ext cx="7090353" cy="277508"/>
          </a:xfrm>
        </p:spPr>
        <p:txBody>
          <a:bodyPr/>
          <a:lstStyle/>
          <a:p>
            <a:pPr eaLnBrk="1" fontAlgn="auto" hangingPunct="1">
              <a:spcBef>
                <a:spcPts val="0"/>
              </a:spcBef>
              <a:spcAft>
                <a:spcPts val="0"/>
              </a:spcAft>
              <a:defRPr/>
            </a:pPr>
            <a:endParaRPr lang="en-GB" dirty="0" smtClean="0">
              <a:ea typeface="+mn-ea"/>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bwMode="auto">
          <a:xfrm>
            <a:off x="6482968" y="9650718"/>
            <a:ext cx="314707" cy="277507"/>
          </a:xfrm>
          <a:noFill/>
          <a:ln>
            <a:miter lim="800000"/>
            <a:headEnd/>
            <a:tailEnd/>
          </a:ln>
        </p:spPr>
        <p:txBody>
          <a:bodyPr wrap="square" numCol="1" anchorCtr="0" compatLnSpc="1">
            <a:prstTxWarp prst="textNoShape">
              <a:avLst/>
            </a:prstTxWarp>
          </a:bodyPr>
          <a:lstStyle/>
          <a:p>
            <a:fld id="{A964A78F-7B26-4E69-A280-AA724AF84AC7}" type="slidenum">
              <a:rPr lang="en-US" smtClean="0">
                <a:solidFill>
                  <a:srgbClr val="000000"/>
                </a:solidFill>
                <a:latin typeface="Arial Narrow" pitchFamily="34" charset="0"/>
              </a:rPr>
              <a:pPr/>
              <a:t>58</a:t>
            </a:fld>
            <a:endParaRPr lang="en-US" dirty="0" smtClean="0">
              <a:solidFill>
                <a:srgbClr val="000000"/>
              </a:solidFill>
              <a:latin typeface="Arial Narrow" pitchFamily="34" charset="0"/>
            </a:endParaRPr>
          </a:p>
        </p:txBody>
      </p:sp>
      <p:sp>
        <p:nvSpPr>
          <p:cNvPr id="60418" name="Rectangle 2"/>
          <p:cNvSpPr>
            <a:spLocks noGrp="1" noRot="1" noChangeAspect="1" noChangeArrowheads="1" noTextEdit="1"/>
          </p:cNvSpPr>
          <p:nvPr>
            <p:ph type="sldImg"/>
          </p:nvPr>
        </p:nvSpPr>
        <p:spPr bwMode="auto">
          <a:xfrm>
            <a:off x="841375" y="1065213"/>
            <a:ext cx="4984750" cy="3740150"/>
          </a:xfrm>
          <a:noFill/>
          <a:ln>
            <a:solidFill>
              <a:srgbClr val="000000"/>
            </a:solidFill>
            <a:miter lim="800000"/>
            <a:headEnd/>
            <a:tailEnd/>
          </a:ln>
        </p:spPr>
      </p:sp>
      <p:sp>
        <p:nvSpPr>
          <p:cNvPr id="113668" name="Rectangle 3"/>
          <p:cNvSpPr>
            <a:spLocks noGrp="1" noChangeArrowheads="1"/>
          </p:cNvSpPr>
          <p:nvPr>
            <p:ph type="body" idx="1"/>
          </p:nvPr>
        </p:nvSpPr>
        <p:spPr>
          <a:xfrm>
            <a:off x="679768" y="4964113"/>
            <a:ext cx="7090353" cy="277508"/>
          </a:xfrm>
        </p:spPr>
        <p:txBody>
          <a:bodyPr/>
          <a:lstStyle/>
          <a:p>
            <a:pPr eaLnBrk="1" fontAlgn="auto" hangingPunct="1">
              <a:spcBef>
                <a:spcPts val="0"/>
              </a:spcBef>
              <a:spcAft>
                <a:spcPts val="0"/>
              </a:spcAft>
              <a:defRPr/>
            </a:pPr>
            <a:endParaRPr lang="en-GB" dirty="0" smtClean="0">
              <a:ea typeface="+mn-ea"/>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A34A916-BACD-4B24-94E2-924B9A119C24}" type="slidenum">
              <a:rPr lang="en-GB" smtClean="0"/>
              <a:pPr>
                <a:defRPr/>
              </a:pPr>
              <a:t>60</a:t>
            </a:fld>
            <a:endParaRPr lang="en-GB" dirty="0"/>
          </a:p>
        </p:txBody>
      </p:sp>
    </p:spTree>
    <p:extLst>
      <p:ext uri="{BB962C8B-B14F-4D97-AF65-F5344CB8AC3E}">
        <p14:creationId xmlns:p14="http://schemas.microsoft.com/office/powerpoint/2010/main" val="5053276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smtClean="0">
                <a:latin typeface="Smith&amp;NephewLF" panose="020F0500030000020004" pitchFamily="34" charset="0"/>
              </a:rPr>
              <a:t>Speaker</a:t>
            </a:r>
            <a:r>
              <a:rPr lang="en-GB" sz="1200" b="1" baseline="0" dirty="0" smtClean="0">
                <a:latin typeface="Smith&amp;NephewLF" panose="020F0500030000020004" pitchFamily="34" charset="0"/>
              </a:rPr>
              <a:t> notes/guidance:</a:t>
            </a:r>
          </a:p>
        </p:txBody>
      </p:sp>
      <p:sp>
        <p:nvSpPr>
          <p:cNvPr id="4" name="Slide Number Placeholder 3"/>
          <p:cNvSpPr>
            <a:spLocks noGrp="1"/>
          </p:cNvSpPr>
          <p:nvPr>
            <p:ph type="sldNum" sz="quarter" idx="10"/>
          </p:nvPr>
        </p:nvSpPr>
        <p:spPr/>
        <p:txBody>
          <a:bodyPr/>
          <a:lstStyle/>
          <a:p>
            <a:fld id="{DDDB14B7-2B61-45D1-AB7D-A06245FCD7F8}" type="slidenum">
              <a:rPr lang="en-GB" smtClean="0"/>
              <a:t>3</a:t>
            </a:fld>
            <a:endParaRPr lang="en-GB" dirty="0"/>
          </a:p>
        </p:txBody>
      </p:sp>
    </p:spTree>
    <p:extLst>
      <p:ext uri="{BB962C8B-B14F-4D97-AF65-F5344CB8AC3E}">
        <p14:creationId xmlns:p14="http://schemas.microsoft.com/office/powerpoint/2010/main" val="4214152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A34A916-BACD-4B24-94E2-924B9A119C24}" type="slidenum">
              <a:rPr lang="en-GB" smtClean="0"/>
              <a:pPr>
                <a:defRPr/>
              </a:pPr>
              <a:t>61</a:t>
            </a:fld>
            <a:endParaRPr lang="en-GB" dirty="0"/>
          </a:p>
        </p:txBody>
      </p:sp>
    </p:spTree>
    <p:extLst>
      <p:ext uri="{BB962C8B-B14F-4D97-AF65-F5344CB8AC3E}">
        <p14:creationId xmlns:p14="http://schemas.microsoft.com/office/powerpoint/2010/main" val="5053276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smtClean="0">
                <a:latin typeface="Smith&amp;NephewLF" panose="020F0500030000020004" pitchFamily="34" charset="0"/>
              </a:rPr>
              <a:t>Speaker</a:t>
            </a:r>
            <a:r>
              <a:rPr lang="en-GB" sz="1200" b="1" baseline="0" dirty="0" smtClean="0">
                <a:latin typeface="Smith&amp;NephewLF" panose="020F0500030000020004" pitchFamily="34" charset="0"/>
              </a:rPr>
              <a:t> notes/guidance:</a:t>
            </a:r>
          </a:p>
        </p:txBody>
      </p:sp>
      <p:sp>
        <p:nvSpPr>
          <p:cNvPr id="4" name="Slide Number Placeholder 3"/>
          <p:cNvSpPr>
            <a:spLocks noGrp="1"/>
          </p:cNvSpPr>
          <p:nvPr>
            <p:ph type="sldNum" sz="quarter" idx="10"/>
          </p:nvPr>
        </p:nvSpPr>
        <p:spPr/>
        <p:txBody>
          <a:bodyPr/>
          <a:lstStyle/>
          <a:p>
            <a:fld id="{DDDB14B7-2B61-45D1-AB7D-A06245FCD7F8}" type="slidenum">
              <a:rPr lang="en-GB" smtClean="0"/>
              <a:t>64</a:t>
            </a:fld>
            <a:endParaRPr lang="en-GB" dirty="0"/>
          </a:p>
        </p:txBody>
      </p:sp>
    </p:spTree>
    <p:extLst>
      <p:ext uri="{BB962C8B-B14F-4D97-AF65-F5344CB8AC3E}">
        <p14:creationId xmlns:p14="http://schemas.microsoft.com/office/powerpoint/2010/main" val="4214152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a:p>
            <a:r>
              <a:rPr lang="en-GB" dirty="0" smtClean="0"/>
              <a:t>The zone of blockage detection is</a:t>
            </a:r>
            <a:r>
              <a:rPr lang="en-GB" baseline="0" dirty="0" smtClean="0"/>
              <a:t> from the Soft Port inlet hole to the top of the canister</a:t>
            </a:r>
            <a:endParaRPr lang="en-GB" dirty="0"/>
          </a:p>
        </p:txBody>
      </p:sp>
      <p:sp>
        <p:nvSpPr>
          <p:cNvPr id="4" name="Slide Number Placeholder 3"/>
          <p:cNvSpPr>
            <a:spLocks noGrp="1"/>
          </p:cNvSpPr>
          <p:nvPr>
            <p:ph type="sldNum" sz="quarter" idx="10"/>
          </p:nvPr>
        </p:nvSpPr>
        <p:spPr/>
        <p:txBody>
          <a:bodyPr/>
          <a:lstStyle/>
          <a:p>
            <a:fld id="{023D8FF3-ABC7-4102-821B-E264EED8AF0D}" type="slidenum">
              <a:rPr lang="en-GB" smtClean="0">
                <a:solidFill>
                  <a:prstClr val="black"/>
                </a:solidFill>
              </a:rPr>
              <a:pPr/>
              <a:t>66</a:t>
            </a:fld>
            <a:endParaRPr lang="en-GB" dirty="0">
              <a:solidFill>
                <a:prstClr val="black"/>
              </a:solidFill>
            </a:endParaRPr>
          </a:p>
        </p:txBody>
      </p:sp>
    </p:spTree>
    <p:extLst>
      <p:ext uri="{BB962C8B-B14F-4D97-AF65-F5344CB8AC3E}">
        <p14:creationId xmlns:p14="http://schemas.microsoft.com/office/powerpoint/2010/main" val="33333811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diagraham shows the composition of the Soft Port and  the</a:t>
            </a:r>
            <a:r>
              <a:rPr lang="en-US" baseline="0" dirty="0" smtClean="0"/>
              <a:t> function of the </a:t>
            </a:r>
            <a:r>
              <a:rPr lang="en-US" dirty="0" smtClean="0"/>
              <a:t>controlled leak path.</a:t>
            </a:r>
            <a:r>
              <a:rPr lang="en-US" baseline="0" dirty="0" smtClean="0"/>
              <a:t>  (Detail features and function described on slide)</a:t>
            </a:r>
            <a:endParaRPr lang="en-US" dirty="0"/>
          </a:p>
        </p:txBody>
      </p:sp>
      <p:sp>
        <p:nvSpPr>
          <p:cNvPr id="4" name="Slide Number Placeholder 3"/>
          <p:cNvSpPr>
            <a:spLocks noGrp="1"/>
          </p:cNvSpPr>
          <p:nvPr>
            <p:ph type="sldNum" sz="quarter" idx="10"/>
          </p:nvPr>
        </p:nvSpPr>
        <p:spPr/>
        <p:txBody>
          <a:bodyPr/>
          <a:lstStyle/>
          <a:p>
            <a:fld id="{B670197C-CD87-46AF-9E32-25CEE7852ED6}" type="slidenum">
              <a:rPr lang="en-US" smtClean="0"/>
              <a:t>67</a:t>
            </a:fld>
            <a:endParaRPr lang="en-US" dirty="0"/>
          </a:p>
        </p:txBody>
      </p:sp>
    </p:spTree>
    <p:extLst>
      <p:ext uri="{BB962C8B-B14F-4D97-AF65-F5344CB8AC3E}">
        <p14:creationId xmlns:p14="http://schemas.microsoft.com/office/powerpoint/2010/main" val="16202240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23D8FF3-ABC7-4102-821B-E264EED8AF0D}" type="slidenum">
              <a:rPr lang="en-GB" smtClean="0">
                <a:solidFill>
                  <a:prstClr val="black"/>
                </a:solidFill>
              </a:rPr>
              <a:pPr/>
              <a:t>68</a:t>
            </a:fld>
            <a:endParaRPr lang="en-GB" dirty="0">
              <a:solidFill>
                <a:prstClr val="black"/>
              </a:solidFill>
            </a:endParaRPr>
          </a:p>
        </p:txBody>
      </p:sp>
    </p:spTree>
    <p:extLst>
      <p:ext uri="{BB962C8B-B14F-4D97-AF65-F5344CB8AC3E}">
        <p14:creationId xmlns:p14="http://schemas.microsoft.com/office/powerpoint/2010/main" val="10662551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With the</a:t>
            </a:r>
            <a:r>
              <a:rPr lang="en-GB" baseline="0" dirty="0" smtClean="0"/>
              <a:t> new subject of Leak alarm, lets start with a simple explanation of how the Leak alarm  works.</a:t>
            </a:r>
            <a:endParaRPr lang="en-GB" dirty="0" smtClean="0"/>
          </a:p>
          <a:p>
            <a:endParaRPr lang="en-GB" dirty="0" smtClean="0"/>
          </a:p>
          <a:p>
            <a:r>
              <a:rPr lang="en-GB" dirty="0" smtClean="0"/>
              <a:t>The Leak alarm is triggered when the RENASYS device</a:t>
            </a:r>
            <a:r>
              <a:rPr lang="en-GB" baseline="0" dirty="0" smtClean="0"/>
              <a:t> detects a high flow of air above a threshold level. </a:t>
            </a:r>
          </a:p>
          <a:p>
            <a:endParaRPr lang="en-GB" baseline="0" dirty="0" smtClean="0"/>
          </a:p>
          <a:p>
            <a:r>
              <a:rPr lang="en-GB" baseline="0" dirty="0" smtClean="0"/>
              <a:t>In the diagram the large arrows represent the air entering the system from the air leak. In this case the air leak is at the wound dressing. It could be in any location within the system, although an air leak at the dressing is probably the most common example.</a:t>
            </a:r>
          </a:p>
          <a:p>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The air flow required to triggered the Leak alarm is many times greater than the air flow from the Soft Port aeration disc shown in the diagram as the small arrows. </a:t>
            </a:r>
          </a:p>
          <a:p>
            <a:endParaRPr lang="en-GB" dirty="0"/>
          </a:p>
        </p:txBody>
      </p:sp>
      <p:sp>
        <p:nvSpPr>
          <p:cNvPr id="4" name="Slide Number Placeholder 3"/>
          <p:cNvSpPr>
            <a:spLocks noGrp="1"/>
          </p:cNvSpPr>
          <p:nvPr>
            <p:ph type="sldNum" sz="quarter" idx="10"/>
          </p:nvPr>
        </p:nvSpPr>
        <p:spPr/>
        <p:txBody>
          <a:bodyPr/>
          <a:lstStyle/>
          <a:p>
            <a:fld id="{023D8FF3-ABC7-4102-821B-E264EED8AF0D}" type="slidenum">
              <a:rPr lang="en-GB" smtClean="0">
                <a:solidFill>
                  <a:prstClr val="black"/>
                </a:solidFill>
              </a:rPr>
              <a:pPr/>
              <a:t>69</a:t>
            </a:fld>
            <a:endParaRPr lang="en-GB" dirty="0">
              <a:solidFill>
                <a:prstClr val="black"/>
              </a:solidFill>
            </a:endParaRPr>
          </a:p>
        </p:txBody>
      </p:sp>
    </p:spTree>
    <p:extLst>
      <p:ext uri="{BB962C8B-B14F-4D97-AF65-F5344CB8AC3E}">
        <p14:creationId xmlns:p14="http://schemas.microsoft.com/office/powerpoint/2010/main" val="33333811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caution in the new Instructions for Use regarding the Leak alarm is related to the presence of a partial Blockage.</a:t>
            </a:r>
          </a:p>
          <a:p>
            <a:endParaRPr lang="en-GB" dirty="0" smtClean="0"/>
          </a:p>
          <a:p>
            <a:r>
              <a:rPr lang="en-GB" dirty="0" smtClean="0"/>
              <a:t>In the diagram we have an air leak at the wound dressing. We also have a partial blockage in the canister tubing. The air from the air leak can only reach as far as the partial blockage, as the restriction of the partial</a:t>
            </a:r>
            <a:r>
              <a:rPr lang="en-GB" baseline="0" dirty="0" smtClean="0"/>
              <a:t> blockage limits the amount air flowing past it. In this case the amount of air that does flow past is less than that needed to trigger the Leak alarm. So there is no leak alarm even though it may be possible to observe the drape lifted from the patients skin, and an absence of negative pressure at the wound.</a:t>
            </a: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023D8FF3-ABC7-4102-821B-E264EED8AF0D}" type="slidenum">
              <a:rPr lang="en-GB" smtClean="0">
                <a:solidFill>
                  <a:prstClr val="black"/>
                </a:solidFill>
              </a:rPr>
              <a:pPr/>
              <a:t>70</a:t>
            </a:fld>
            <a:endParaRPr lang="en-GB" dirty="0">
              <a:solidFill>
                <a:prstClr val="black"/>
              </a:solidFill>
            </a:endParaRPr>
          </a:p>
        </p:txBody>
      </p:sp>
    </p:spTree>
    <p:extLst>
      <p:ext uri="{BB962C8B-B14F-4D97-AF65-F5344CB8AC3E}">
        <p14:creationId xmlns:p14="http://schemas.microsoft.com/office/powerpoint/2010/main" val="30917979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partial blockage could occur in other places than the</a:t>
            </a:r>
            <a:r>
              <a:rPr lang="en-GB" baseline="0" dirty="0" smtClean="0"/>
              <a:t> one shown in the diagram. </a:t>
            </a:r>
          </a:p>
          <a:p>
            <a:endParaRPr lang="en-GB" baseline="0" dirty="0" smtClean="0"/>
          </a:p>
          <a:p>
            <a:r>
              <a:rPr lang="en-GB" baseline="0" dirty="0" smtClean="0"/>
              <a:t>It could be in the wound filler material due to coagulated blood, compacted gauze filler and / or high volume viscous fluid.</a:t>
            </a:r>
          </a:p>
          <a:p>
            <a:endParaRPr lang="en-GB" baseline="0" dirty="0" smtClean="0"/>
          </a:p>
          <a:p>
            <a:r>
              <a:rPr lang="en-GB" baseline="0" dirty="0" smtClean="0"/>
              <a:t>It could also be Soft Port misalignment with the hole in the transparent film.</a:t>
            </a:r>
          </a:p>
          <a:p>
            <a:endParaRPr lang="en-GB" baseline="0" dirty="0" smtClean="0"/>
          </a:p>
          <a:p>
            <a:r>
              <a:rPr lang="en-GB" baseline="0" dirty="0" smtClean="0"/>
              <a:t>And this relates back to the importance of monitoring the patient and the dressing to ensure that negative pressure is visibly evident at the wound. The dressing should be fully compressed, and the transparent film should be sucked down against the skin and wound filler. </a:t>
            </a:r>
            <a:endParaRPr lang="en-GB" dirty="0"/>
          </a:p>
        </p:txBody>
      </p:sp>
      <p:sp>
        <p:nvSpPr>
          <p:cNvPr id="4" name="Slide Number Placeholder 3"/>
          <p:cNvSpPr>
            <a:spLocks noGrp="1"/>
          </p:cNvSpPr>
          <p:nvPr>
            <p:ph type="sldNum" sz="quarter" idx="10"/>
          </p:nvPr>
        </p:nvSpPr>
        <p:spPr/>
        <p:txBody>
          <a:bodyPr/>
          <a:lstStyle/>
          <a:p>
            <a:fld id="{023D8FF3-ABC7-4102-821B-E264EED8AF0D}" type="slidenum">
              <a:rPr lang="en-GB" smtClean="0">
                <a:solidFill>
                  <a:prstClr val="black"/>
                </a:solidFill>
              </a:rPr>
              <a:pPr/>
              <a:t>71</a:t>
            </a:fld>
            <a:endParaRPr lang="en-GB" dirty="0">
              <a:solidFill>
                <a:prstClr val="black"/>
              </a:solidFill>
            </a:endParaRPr>
          </a:p>
        </p:txBody>
      </p:sp>
    </p:spTree>
    <p:extLst>
      <p:ext uri="{BB962C8B-B14F-4D97-AF65-F5344CB8AC3E}">
        <p14:creationId xmlns:p14="http://schemas.microsoft.com/office/powerpoint/2010/main" val="39087727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23D8FF3-ABC7-4102-821B-E264EED8AF0D}" type="slidenum">
              <a:rPr lang="en-GB" smtClean="0"/>
              <a:t>72</a:t>
            </a:fld>
            <a:endParaRPr lang="en-GB" dirty="0"/>
          </a:p>
        </p:txBody>
      </p:sp>
    </p:spTree>
    <p:extLst>
      <p:ext uri="{BB962C8B-B14F-4D97-AF65-F5344CB8AC3E}">
        <p14:creationId xmlns:p14="http://schemas.microsoft.com/office/powerpoint/2010/main" val="16661143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 would first like to explain as simply as possible how the</a:t>
            </a:r>
            <a:r>
              <a:rPr lang="en-GB" baseline="0" dirty="0" smtClean="0"/>
              <a:t> blockage alarm works. This diagram shows RENASYS GO. The same explanation applies to  RENASYS  EZ MAX.</a:t>
            </a:r>
          </a:p>
          <a:p>
            <a:endParaRPr lang="en-GB" baseline="0" dirty="0" smtClean="0"/>
          </a:p>
          <a:p>
            <a:r>
              <a:rPr lang="en-GB" baseline="0" dirty="0" smtClean="0"/>
              <a:t>The orange arrows represent air being drawn into the system by the negative pressure. The air is entering via the aeration disc in the Soft Port. This air flow is the basis of the blockage alarm mechanism.  An air flow of this type is recognised by the pump as normal operating conditions and there are no alarms, neither Blockage nor air Leakage.</a:t>
            </a:r>
            <a:endParaRPr lang="en-GB" dirty="0"/>
          </a:p>
        </p:txBody>
      </p:sp>
      <p:sp>
        <p:nvSpPr>
          <p:cNvPr id="4" name="Slide Number Placeholder 3"/>
          <p:cNvSpPr>
            <a:spLocks noGrp="1"/>
          </p:cNvSpPr>
          <p:nvPr>
            <p:ph type="sldNum" sz="quarter" idx="10"/>
          </p:nvPr>
        </p:nvSpPr>
        <p:spPr/>
        <p:txBody>
          <a:bodyPr/>
          <a:lstStyle/>
          <a:p>
            <a:fld id="{023D8FF3-ABC7-4102-821B-E264EED8AF0D}" type="slidenum">
              <a:rPr lang="en-GB" smtClean="0">
                <a:solidFill>
                  <a:prstClr val="black"/>
                </a:solidFill>
              </a:rPr>
              <a:pPr/>
              <a:t>73</a:t>
            </a:fld>
            <a:endParaRPr lang="en-GB" dirty="0">
              <a:solidFill>
                <a:prstClr val="black"/>
              </a:solidFill>
            </a:endParaRPr>
          </a:p>
        </p:txBody>
      </p:sp>
    </p:spTree>
    <p:extLst>
      <p:ext uri="{BB962C8B-B14F-4D97-AF65-F5344CB8AC3E}">
        <p14:creationId xmlns:p14="http://schemas.microsoft.com/office/powerpoint/2010/main" val="24255520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smtClean="0">
                <a:latin typeface="Smith&amp;NephewLF" panose="020F0500030000020004" pitchFamily="34" charset="0"/>
              </a:rPr>
              <a:t>Speaker</a:t>
            </a:r>
            <a:r>
              <a:rPr lang="en-GB" sz="1200" b="1" baseline="0" dirty="0" smtClean="0">
                <a:latin typeface="Smith&amp;NephewLF" panose="020F0500030000020004" pitchFamily="34" charset="0"/>
              </a:rPr>
              <a:t> notes/guidance:</a:t>
            </a:r>
          </a:p>
        </p:txBody>
      </p:sp>
      <p:sp>
        <p:nvSpPr>
          <p:cNvPr id="4" name="Slide Number Placeholder 3"/>
          <p:cNvSpPr>
            <a:spLocks noGrp="1"/>
          </p:cNvSpPr>
          <p:nvPr>
            <p:ph type="sldNum" sz="quarter" idx="10"/>
          </p:nvPr>
        </p:nvSpPr>
        <p:spPr/>
        <p:txBody>
          <a:bodyPr/>
          <a:lstStyle/>
          <a:p>
            <a:fld id="{DDDB14B7-2B61-45D1-AB7D-A06245FCD7F8}" type="slidenum">
              <a:rPr lang="en-GB" smtClean="0"/>
              <a:t>4</a:t>
            </a:fld>
            <a:endParaRPr lang="en-GB" dirty="0"/>
          </a:p>
        </p:txBody>
      </p:sp>
    </p:spTree>
    <p:extLst>
      <p:ext uri="{BB962C8B-B14F-4D97-AF65-F5344CB8AC3E}">
        <p14:creationId xmlns:p14="http://schemas.microsoft.com/office/powerpoint/2010/main" val="4214152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Contrast those</a:t>
            </a:r>
            <a:r>
              <a:rPr lang="en-GB" baseline="0" dirty="0" smtClean="0"/>
              <a:t> normal conditions </a:t>
            </a:r>
            <a:r>
              <a:rPr lang="en-GB" dirty="0" smtClean="0"/>
              <a:t>with the situation in which there is a blockage in the canister tubing. </a:t>
            </a:r>
          </a:p>
          <a:p>
            <a:endParaRPr lang="en-GB" dirty="0" smtClean="0"/>
          </a:p>
          <a:p>
            <a:r>
              <a:rPr lang="en-GB" dirty="0" smtClean="0"/>
              <a:t>Now the air from the aeration disc can enter the system but is unable to progress any further than the blockage in the canister tubing. Air flow to the RENASYS GO device</a:t>
            </a:r>
            <a:r>
              <a:rPr lang="en-GB" baseline="0" dirty="0" smtClean="0"/>
              <a:t> has been </a:t>
            </a:r>
            <a:r>
              <a:rPr lang="en-GB" dirty="0" smtClean="0"/>
              <a:t>prevented, and the RENASYS GO</a:t>
            </a:r>
            <a:r>
              <a:rPr lang="en-GB" baseline="0" dirty="0" smtClean="0"/>
              <a:t> device recognises this as a blockage, and the Blockage alarm is triggered.</a:t>
            </a:r>
          </a:p>
          <a:p>
            <a:endParaRPr lang="en-GB" baseline="0" dirty="0" smtClean="0"/>
          </a:p>
          <a:p>
            <a:r>
              <a:rPr lang="en-GB" baseline="0" dirty="0" smtClean="0"/>
              <a:t>In this diagram the blockage is shown in the canister tubing. The blockage could be in any position between the RENASYS GO device and the head of the Soft Port. This is the Zone of Blockage detection mentioned in earlier slides. </a:t>
            </a:r>
            <a:endParaRPr lang="en-GB" dirty="0"/>
          </a:p>
        </p:txBody>
      </p:sp>
      <p:sp>
        <p:nvSpPr>
          <p:cNvPr id="4" name="Slide Number Placeholder 3"/>
          <p:cNvSpPr>
            <a:spLocks noGrp="1"/>
          </p:cNvSpPr>
          <p:nvPr>
            <p:ph type="sldNum" sz="quarter" idx="10"/>
          </p:nvPr>
        </p:nvSpPr>
        <p:spPr/>
        <p:txBody>
          <a:bodyPr/>
          <a:lstStyle/>
          <a:p>
            <a:fld id="{023D8FF3-ABC7-4102-821B-E264EED8AF0D}" type="slidenum">
              <a:rPr lang="en-GB" smtClean="0">
                <a:solidFill>
                  <a:prstClr val="black"/>
                </a:solidFill>
              </a:rPr>
              <a:pPr/>
              <a:t>74</a:t>
            </a:fld>
            <a:endParaRPr lang="en-GB" dirty="0">
              <a:solidFill>
                <a:prstClr val="black"/>
              </a:solidFill>
            </a:endParaRPr>
          </a:p>
        </p:txBody>
      </p:sp>
    </p:spTree>
    <p:extLst>
      <p:ext uri="{BB962C8B-B14F-4D97-AF65-F5344CB8AC3E}">
        <p14:creationId xmlns:p14="http://schemas.microsoft.com/office/powerpoint/2010/main" val="4170586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There are 3 situations in which it is important</a:t>
            </a:r>
            <a:r>
              <a:rPr lang="en-GB" baseline="0" dirty="0" smtClean="0"/>
              <a:t> to recognise that a Blockage alarm would not be expected. </a:t>
            </a:r>
          </a:p>
          <a:p>
            <a:endParaRPr lang="en-GB" baseline="0" dirty="0" smtClean="0"/>
          </a:p>
          <a:p>
            <a:r>
              <a:rPr lang="en-GB" baseline="0" dirty="0" smtClean="0"/>
              <a:t>The first is if the blockage is partial, which means that some air is able to pass the blockage, i.e. it is not a complete blockage. A partial blockage is best described as a substantial restriction in the flow of air and fluid compared with normal operation. </a:t>
            </a:r>
          </a:p>
          <a:p>
            <a:endParaRPr lang="en-GB" baseline="0" dirty="0" smtClean="0"/>
          </a:p>
          <a:p>
            <a:r>
              <a:rPr lang="en-GB" baseline="0" dirty="0" smtClean="0"/>
              <a:t>This diagram shows a reduced amount of air from the Soft Port aeration disc passing by the partial blockage. It is still enough air for the RENASYS GO device to interpret this as normal conditions. There is no blockage alarm.</a:t>
            </a:r>
          </a:p>
          <a:p>
            <a:endParaRPr lang="en-GB" baseline="0" dirty="0" smtClean="0"/>
          </a:p>
          <a:p>
            <a:r>
              <a:rPr lang="en-GB" baseline="0" dirty="0" smtClean="0"/>
              <a:t>Partial blockages can impact the level of negative pressure at the wound if the dressing seal is lost.</a:t>
            </a:r>
            <a:endParaRPr lang="en-GB" dirty="0"/>
          </a:p>
        </p:txBody>
      </p:sp>
      <p:sp>
        <p:nvSpPr>
          <p:cNvPr id="4" name="Slide Number Placeholder 3"/>
          <p:cNvSpPr>
            <a:spLocks noGrp="1"/>
          </p:cNvSpPr>
          <p:nvPr>
            <p:ph type="sldNum" sz="quarter" idx="10"/>
          </p:nvPr>
        </p:nvSpPr>
        <p:spPr/>
        <p:txBody>
          <a:bodyPr/>
          <a:lstStyle/>
          <a:p>
            <a:fld id="{023D8FF3-ABC7-4102-821B-E264EED8AF0D}" type="slidenum">
              <a:rPr lang="en-GB" smtClean="0">
                <a:solidFill>
                  <a:prstClr val="black"/>
                </a:solidFill>
              </a:rPr>
              <a:pPr/>
              <a:t>75</a:t>
            </a:fld>
            <a:endParaRPr lang="en-GB" dirty="0">
              <a:solidFill>
                <a:prstClr val="black"/>
              </a:solidFill>
            </a:endParaRPr>
          </a:p>
        </p:txBody>
      </p:sp>
    </p:spTree>
    <p:extLst>
      <p:ext uri="{BB962C8B-B14F-4D97-AF65-F5344CB8AC3E}">
        <p14:creationId xmlns:p14="http://schemas.microsoft.com/office/powerpoint/2010/main" val="40206960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a:t>
            </a:r>
            <a:r>
              <a:rPr lang="en-GB" baseline="0" dirty="0" smtClean="0"/>
              <a:t> next </a:t>
            </a:r>
            <a:r>
              <a:rPr lang="en-GB" dirty="0" smtClean="0"/>
              <a:t>situation</a:t>
            </a:r>
            <a:r>
              <a:rPr lang="en-GB" baseline="0" dirty="0" smtClean="0"/>
              <a:t> is very similar to the Bridging examples I explained earlier. While there is no bridging, there is blockage in the wound filler which was one of the scenarios discussed under bridging. The blockage is outside the zone of blockage detection. </a:t>
            </a:r>
          </a:p>
          <a:p>
            <a:endParaRPr lang="en-GB" baseline="0" dirty="0" smtClean="0"/>
          </a:p>
          <a:p>
            <a:r>
              <a:rPr lang="en-GB" baseline="0" dirty="0" smtClean="0"/>
              <a:t>Blockage in wound fillers can occur with heavy or viscous exudation, exudate with sediment or with the presence of blood, due to the possibility of clotting. And as we saw earlier, the foam wound filler is more able to cope with heavy and viscous exudate than the gauze wound filler. </a:t>
            </a:r>
          </a:p>
          <a:p>
            <a:endParaRPr lang="en-GB" baseline="0" dirty="0" smtClean="0"/>
          </a:p>
          <a:p>
            <a:r>
              <a:rPr lang="en-GB" baseline="0" dirty="0" smtClean="0"/>
              <a:t>The air flow through the Soft Port aeration disc to the RENASYS GO device is normal and therefore the Blockage alarm will not be triggered.</a:t>
            </a:r>
          </a:p>
        </p:txBody>
      </p:sp>
      <p:sp>
        <p:nvSpPr>
          <p:cNvPr id="4" name="Slide Number Placeholder 3"/>
          <p:cNvSpPr>
            <a:spLocks noGrp="1"/>
          </p:cNvSpPr>
          <p:nvPr>
            <p:ph type="sldNum" sz="quarter" idx="10"/>
          </p:nvPr>
        </p:nvSpPr>
        <p:spPr/>
        <p:txBody>
          <a:bodyPr/>
          <a:lstStyle/>
          <a:p>
            <a:fld id="{023D8FF3-ABC7-4102-821B-E264EED8AF0D}" type="slidenum">
              <a:rPr lang="en-GB" smtClean="0"/>
              <a:t>76</a:t>
            </a:fld>
            <a:endParaRPr lang="en-GB" dirty="0"/>
          </a:p>
        </p:txBody>
      </p:sp>
    </p:spTree>
    <p:extLst>
      <p:ext uri="{BB962C8B-B14F-4D97-AF65-F5344CB8AC3E}">
        <p14:creationId xmlns:p14="http://schemas.microsoft.com/office/powerpoint/2010/main" val="33513162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final situation to mention regarding</a:t>
            </a:r>
            <a:r>
              <a:rPr lang="en-GB" baseline="0" dirty="0" smtClean="0"/>
              <a:t> the </a:t>
            </a:r>
            <a:r>
              <a:rPr lang="en-GB" dirty="0" smtClean="0"/>
              <a:t>Blockage alarm</a:t>
            </a:r>
            <a:r>
              <a:rPr lang="en-GB" baseline="0" dirty="0" smtClean="0"/>
              <a:t> is the case in which there is an unintentional minor air leak in the system between the blockage and the RENASYS device. </a:t>
            </a:r>
          </a:p>
          <a:p>
            <a:endParaRPr lang="en-GB" baseline="0" dirty="0" smtClean="0"/>
          </a:p>
          <a:p>
            <a:r>
              <a:rPr lang="en-GB" baseline="0" dirty="0" smtClean="0"/>
              <a:t>In this diagram a blockage is present in the Soft Port. The air flow from the Soft Port aeration disc can go no further than the blockage. This absence of air flow would normally trigger a Blockage alarm, however in this case there is another source of air flow. In this diagram it is a minor air leak at the connector. This minor air leak is mimicking the normal air flow from the Soft Port aeration disc and the RENASYS device does not detect the blockage.</a:t>
            </a:r>
          </a:p>
          <a:p>
            <a:endParaRPr lang="en-GB" baseline="0" dirty="0" smtClean="0"/>
          </a:p>
          <a:p>
            <a:r>
              <a:rPr lang="en-GB" baseline="0" dirty="0" smtClean="0"/>
              <a:t>Ensuring connections are secure is therefore important for correct alarm function. And, in the red text, there is a list of the potential sources of minor air leaks.</a:t>
            </a:r>
          </a:p>
          <a:p>
            <a:endParaRPr lang="en-GB" baseline="0" dirty="0" smtClean="0"/>
          </a:p>
          <a:p>
            <a:r>
              <a:rPr lang="en-GB" baseline="0" dirty="0" smtClean="0"/>
              <a:t>It is also important to realise that if any of these leaks are larger than ‘minor’ they will trigger a Leak alarm.</a:t>
            </a:r>
            <a:endParaRPr lang="en-GB" dirty="0"/>
          </a:p>
        </p:txBody>
      </p:sp>
      <p:sp>
        <p:nvSpPr>
          <p:cNvPr id="4" name="Slide Number Placeholder 3"/>
          <p:cNvSpPr>
            <a:spLocks noGrp="1"/>
          </p:cNvSpPr>
          <p:nvPr>
            <p:ph type="sldNum" sz="quarter" idx="10"/>
          </p:nvPr>
        </p:nvSpPr>
        <p:spPr/>
        <p:txBody>
          <a:bodyPr/>
          <a:lstStyle/>
          <a:p>
            <a:fld id="{023D8FF3-ABC7-4102-821B-E264EED8AF0D}" type="slidenum">
              <a:rPr lang="en-GB" smtClean="0"/>
              <a:t>77</a:t>
            </a:fld>
            <a:endParaRPr lang="en-GB" dirty="0"/>
          </a:p>
        </p:txBody>
      </p:sp>
    </p:spTree>
    <p:extLst>
      <p:ext uri="{BB962C8B-B14F-4D97-AF65-F5344CB8AC3E}">
        <p14:creationId xmlns:p14="http://schemas.microsoft.com/office/powerpoint/2010/main" val="23553951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23D8FF3-ABC7-4102-821B-E264EED8AF0D}" type="slidenum">
              <a:rPr lang="en-GB" smtClean="0"/>
              <a:t>78</a:t>
            </a:fld>
            <a:endParaRPr lang="en-GB" dirty="0"/>
          </a:p>
        </p:txBody>
      </p:sp>
    </p:spTree>
    <p:extLst>
      <p:ext uri="{BB962C8B-B14F-4D97-AF65-F5344CB8AC3E}">
        <p14:creationId xmlns:p14="http://schemas.microsoft.com/office/powerpoint/2010/main" val="16661143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next topic</a:t>
            </a:r>
            <a:r>
              <a:rPr lang="en-GB" baseline="0" dirty="0" smtClean="0"/>
              <a:t> is Bridging. This diagram shows 2 wounds bridged together being managed by a single RENASYS GO.  The same information applies to RENASYS EZ MAX. </a:t>
            </a:r>
          </a:p>
          <a:p>
            <a:endParaRPr lang="en-GB" baseline="0" dirty="0" smtClean="0"/>
          </a:p>
          <a:p>
            <a:r>
              <a:rPr lang="en-GB" baseline="0" dirty="0" smtClean="0"/>
              <a:t>The first thing to notice is that I have identified the zone in which blockage can be detected. That zone extends from the device to the end of the Soft Port. It does not include either of the wounds nor the bridge between the wounds. There is more explanation of how the blockage alarm works later in the presentation so this will become more understandable shortly.</a:t>
            </a:r>
          </a:p>
          <a:p>
            <a:endParaRPr lang="en-GB" baseline="0" dirty="0" smtClean="0"/>
          </a:p>
          <a:p>
            <a:r>
              <a:rPr lang="en-GB" baseline="0" dirty="0" smtClean="0"/>
              <a:t>If a blockage does exist in either wound filler or the bridge between the wounds, there will </a:t>
            </a:r>
            <a:r>
              <a:rPr lang="en-GB" u="sng" baseline="0" dirty="0" smtClean="0"/>
              <a:t>not</a:t>
            </a:r>
            <a:r>
              <a:rPr lang="en-GB" baseline="0" dirty="0" smtClean="0"/>
              <a:t> be a blockage alarm. The blockage is outside the zone in which a blockage can be detected. </a:t>
            </a:r>
          </a:p>
          <a:p>
            <a:endParaRPr lang="en-GB" baseline="0" dirty="0" smtClean="0"/>
          </a:p>
          <a:p>
            <a:r>
              <a:rPr lang="en-GB" baseline="0" dirty="0" smtClean="0"/>
              <a:t>This is not unique to RENASYS, it is common to NPWT systems generally.</a:t>
            </a:r>
          </a:p>
          <a:p>
            <a:endParaRPr lang="en-GB" baseline="0" dirty="0" smtClean="0"/>
          </a:p>
          <a:p>
            <a:r>
              <a:rPr lang="en-GB" baseline="0" dirty="0" smtClean="0"/>
              <a:t>If such a blockage exists then any subsequent air leak distal of the blockage will not be seen by the pump either. This is one explanation of the presence of a lifted transparent film without a Leak alarm.</a:t>
            </a:r>
          </a:p>
          <a:p>
            <a:r>
              <a:rPr lang="en-GB" baseline="0" dirty="0" smtClean="0"/>
              <a:t>The bridging of wounds together is being highlighted here because it usually represents a more challenging set of circumstances for the transmission of negative pressure.  Alternative to bridging is to use two pumps.</a:t>
            </a:r>
          </a:p>
        </p:txBody>
      </p:sp>
      <p:sp>
        <p:nvSpPr>
          <p:cNvPr id="4" name="Slide Number Placeholder 3"/>
          <p:cNvSpPr>
            <a:spLocks noGrp="1"/>
          </p:cNvSpPr>
          <p:nvPr>
            <p:ph type="sldNum" sz="quarter" idx="10"/>
          </p:nvPr>
        </p:nvSpPr>
        <p:spPr/>
        <p:txBody>
          <a:bodyPr/>
          <a:lstStyle/>
          <a:p>
            <a:fld id="{023D8FF3-ABC7-4102-821B-E264EED8AF0D}" type="slidenum">
              <a:rPr lang="en-GB" smtClean="0">
                <a:solidFill>
                  <a:prstClr val="black"/>
                </a:solidFill>
              </a:rPr>
              <a:pPr/>
              <a:t>79</a:t>
            </a:fld>
            <a:endParaRPr lang="en-GB" dirty="0">
              <a:solidFill>
                <a:prstClr val="black"/>
              </a:solidFill>
            </a:endParaRPr>
          </a:p>
        </p:txBody>
      </p:sp>
    </p:spTree>
    <p:extLst>
      <p:ext uri="{BB962C8B-B14F-4D97-AF65-F5344CB8AC3E}">
        <p14:creationId xmlns:p14="http://schemas.microsoft.com/office/powerpoint/2010/main" val="24434862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second example of bridging is bridging away from a wound</a:t>
            </a:r>
            <a:r>
              <a:rPr lang="en-GB" baseline="0" dirty="0" smtClean="0"/>
              <a:t> to minimize pressure damage to the patient’s skin</a:t>
            </a:r>
            <a:r>
              <a:rPr lang="en-GB" dirty="0" smtClean="0"/>
              <a:t>.</a:t>
            </a:r>
            <a:r>
              <a:rPr lang="en-GB" baseline="0" dirty="0" smtClean="0"/>
              <a:t> This is unlikely to be necessary with the Soft Port, but some customers may still want to do this, hence the explanation here. </a:t>
            </a:r>
          </a:p>
          <a:p>
            <a:endParaRPr lang="en-GB" baseline="0" dirty="0" smtClean="0"/>
          </a:p>
          <a:p>
            <a:r>
              <a:rPr lang="en-GB" baseline="0" dirty="0" smtClean="0"/>
              <a:t>As in the previous slide the blockages in the bridge and wound filler lie outside the zone in which the blockage can be detected.</a:t>
            </a:r>
          </a:p>
          <a:p>
            <a:endParaRPr lang="en-GB" baseline="0" dirty="0" smtClean="0"/>
          </a:p>
          <a:p>
            <a:r>
              <a:rPr lang="en-GB" baseline="0" dirty="0" smtClean="0"/>
              <a:t>If such a blockage is present any lifting of the transparent film at the wound which allows an air leak will not be detected by the pump, as the air leak is not connected to the pump in the same way that it would be if the bridge and wound filler were unrestricted.</a:t>
            </a:r>
          </a:p>
          <a:p>
            <a:endParaRPr lang="en-GB" baseline="0" dirty="0" smtClean="0"/>
          </a:p>
          <a:p>
            <a:r>
              <a:rPr lang="en-GB" baseline="0" dirty="0" smtClean="0"/>
              <a:t>Blockages in these regions will cause loss of vacuum at the wound that cannot be detected by the RENASYS device. </a:t>
            </a:r>
            <a:endParaRPr lang="en-GB" dirty="0"/>
          </a:p>
        </p:txBody>
      </p:sp>
      <p:sp>
        <p:nvSpPr>
          <p:cNvPr id="4" name="Slide Number Placeholder 3"/>
          <p:cNvSpPr>
            <a:spLocks noGrp="1"/>
          </p:cNvSpPr>
          <p:nvPr>
            <p:ph type="sldNum" sz="quarter" idx="10"/>
          </p:nvPr>
        </p:nvSpPr>
        <p:spPr/>
        <p:txBody>
          <a:bodyPr/>
          <a:lstStyle/>
          <a:p>
            <a:fld id="{023D8FF3-ABC7-4102-821B-E264EED8AF0D}" type="slidenum">
              <a:rPr lang="en-GB" smtClean="0">
                <a:solidFill>
                  <a:prstClr val="black"/>
                </a:solidFill>
              </a:rPr>
              <a:pPr/>
              <a:t>80</a:t>
            </a:fld>
            <a:endParaRPr lang="en-GB" dirty="0">
              <a:solidFill>
                <a:prstClr val="black"/>
              </a:solidFill>
            </a:endParaRPr>
          </a:p>
        </p:txBody>
      </p:sp>
    </p:spTree>
    <p:extLst>
      <p:ext uri="{BB962C8B-B14F-4D97-AF65-F5344CB8AC3E}">
        <p14:creationId xmlns:p14="http://schemas.microsoft.com/office/powerpoint/2010/main" val="35771297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smtClean="0">
                <a:latin typeface="Smith&amp;NephewLF" panose="020F0500030000020004" pitchFamily="34" charset="0"/>
              </a:rPr>
              <a:t>Speaker</a:t>
            </a:r>
            <a:r>
              <a:rPr lang="en-GB" sz="1200" b="1" baseline="0" dirty="0" smtClean="0">
                <a:latin typeface="Smith&amp;NephewLF" panose="020F0500030000020004" pitchFamily="34" charset="0"/>
              </a:rPr>
              <a:t> notes/guidance:</a:t>
            </a:r>
          </a:p>
        </p:txBody>
      </p:sp>
      <p:sp>
        <p:nvSpPr>
          <p:cNvPr id="4" name="Slide Number Placeholder 3"/>
          <p:cNvSpPr>
            <a:spLocks noGrp="1"/>
          </p:cNvSpPr>
          <p:nvPr>
            <p:ph type="sldNum" sz="quarter" idx="10"/>
          </p:nvPr>
        </p:nvSpPr>
        <p:spPr/>
        <p:txBody>
          <a:bodyPr/>
          <a:lstStyle/>
          <a:p>
            <a:fld id="{DDDB14B7-2B61-45D1-AB7D-A06245FCD7F8}" type="slidenum">
              <a:rPr lang="en-GB" smtClean="0"/>
              <a:t>5</a:t>
            </a:fld>
            <a:endParaRPr lang="en-GB" dirty="0"/>
          </a:p>
        </p:txBody>
      </p:sp>
    </p:spTree>
    <p:extLst>
      <p:ext uri="{BB962C8B-B14F-4D97-AF65-F5344CB8AC3E}">
        <p14:creationId xmlns:p14="http://schemas.microsoft.com/office/powerpoint/2010/main" val="4214152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smtClean="0">
                <a:latin typeface="Smith&amp;NephewLF" panose="020F0500030000020004" pitchFamily="34" charset="0"/>
              </a:rPr>
              <a:t>Speaker</a:t>
            </a:r>
            <a:r>
              <a:rPr lang="en-GB" sz="1200" b="1" baseline="0" dirty="0" smtClean="0">
                <a:latin typeface="Smith&amp;NephewLF" panose="020F0500030000020004" pitchFamily="34" charset="0"/>
              </a:rPr>
              <a:t> notes/guidance:</a:t>
            </a:r>
          </a:p>
        </p:txBody>
      </p:sp>
      <p:sp>
        <p:nvSpPr>
          <p:cNvPr id="4" name="Slide Number Placeholder 3"/>
          <p:cNvSpPr>
            <a:spLocks noGrp="1"/>
          </p:cNvSpPr>
          <p:nvPr>
            <p:ph type="sldNum" sz="quarter" idx="10"/>
          </p:nvPr>
        </p:nvSpPr>
        <p:spPr/>
        <p:txBody>
          <a:bodyPr/>
          <a:lstStyle/>
          <a:p>
            <a:fld id="{DDDB14B7-2B61-45D1-AB7D-A06245FCD7F8}" type="slidenum">
              <a:rPr lang="en-GB" smtClean="0"/>
              <a:t>6</a:t>
            </a:fld>
            <a:endParaRPr lang="en-GB" dirty="0"/>
          </a:p>
        </p:txBody>
      </p:sp>
    </p:spTree>
    <p:extLst>
      <p:ext uri="{BB962C8B-B14F-4D97-AF65-F5344CB8AC3E}">
        <p14:creationId xmlns:p14="http://schemas.microsoft.com/office/powerpoint/2010/main" val="4214152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smtClean="0">
                <a:latin typeface="Smith&amp;NephewLF" panose="020F0500030000020004" pitchFamily="34" charset="0"/>
              </a:rPr>
              <a:t>Speaker</a:t>
            </a:r>
            <a:r>
              <a:rPr lang="en-GB" sz="1200" b="1" baseline="0" dirty="0" smtClean="0">
                <a:latin typeface="Smith&amp;NephewLF" panose="020F0500030000020004" pitchFamily="34" charset="0"/>
              </a:rPr>
              <a:t> notes/guidance:</a:t>
            </a:r>
          </a:p>
        </p:txBody>
      </p:sp>
      <p:sp>
        <p:nvSpPr>
          <p:cNvPr id="4" name="Slide Number Placeholder 3"/>
          <p:cNvSpPr>
            <a:spLocks noGrp="1"/>
          </p:cNvSpPr>
          <p:nvPr>
            <p:ph type="sldNum" sz="quarter" idx="10"/>
          </p:nvPr>
        </p:nvSpPr>
        <p:spPr/>
        <p:txBody>
          <a:bodyPr/>
          <a:lstStyle/>
          <a:p>
            <a:fld id="{DDDB14B7-2B61-45D1-AB7D-A06245FCD7F8}" type="slidenum">
              <a:rPr lang="en-GB" smtClean="0"/>
              <a:t>7</a:t>
            </a:fld>
            <a:endParaRPr lang="en-GB" dirty="0"/>
          </a:p>
        </p:txBody>
      </p:sp>
    </p:spTree>
    <p:extLst>
      <p:ext uri="{BB962C8B-B14F-4D97-AF65-F5344CB8AC3E}">
        <p14:creationId xmlns:p14="http://schemas.microsoft.com/office/powerpoint/2010/main" val="4214152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smtClean="0">
                <a:latin typeface="Smith&amp;NephewLF" panose="020F0500030000020004" pitchFamily="34" charset="0"/>
              </a:rPr>
              <a:t>Speaker</a:t>
            </a:r>
            <a:r>
              <a:rPr lang="en-GB" sz="1200" b="1" baseline="0" dirty="0" smtClean="0">
                <a:latin typeface="Smith&amp;NephewLF" panose="020F0500030000020004" pitchFamily="34" charset="0"/>
              </a:rPr>
              <a:t> notes/guidance:</a:t>
            </a:r>
          </a:p>
        </p:txBody>
      </p:sp>
      <p:sp>
        <p:nvSpPr>
          <p:cNvPr id="4" name="Slide Number Placeholder 3"/>
          <p:cNvSpPr>
            <a:spLocks noGrp="1"/>
          </p:cNvSpPr>
          <p:nvPr>
            <p:ph type="sldNum" sz="quarter" idx="10"/>
          </p:nvPr>
        </p:nvSpPr>
        <p:spPr/>
        <p:txBody>
          <a:bodyPr/>
          <a:lstStyle/>
          <a:p>
            <a:fld id="{DDDB14B7-2B61-45D1-AB7D-A06245FCD7F8}" type="slidenum">
              <a:rPr lang="en-GB" smtClean="0"/>
              <a:t>8</a:t>
            </a:fld>
            <a:endParaRPr lang="en-GB" dirty="0"/>
          </a:p>
        </p:txBody>
      </p:sp>
    </p:spTree>
    <p:extLst>
      <p:ext uri="{BB962C8B-B14F-4D97-AF65-F5344CB8AC3E}">
        <p14:creationId xmlns:p14="http://schemas.microsoft.com/office/powerpoint/2010/main" val="4214152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smtClean="0">
                <a:latin typeface="Smith&amp;NephewLF" panose="020F0500030000020004" pitchFamily="34" charset="0"/>
              </a:rPr>
              <a:t>Speaker</a:t>
            </a:r>
            <a:r>
              <a:rPr lang="en-GB" sz="1200" b="1" baseline="0" dirty="0" smtClean="0">
                <a:latin typeface="Smith&amp;NephewLF" panose="020F0500030000020004" pitchFamily="34" charset="0"/>
              </a:rPr>
              <a:t> notes/guidance:</a:t>
            </a:r>
          </a:p>
        </p:txBody>
      </p:sp>
      <p:sp>
        <p:nvSpPr>
          <p:cNvPr id="4" name="Slide Number Placeholder 3"/>
          <p:cNvSpPr>
            <a:spLocks noGrp="1"/>
          </p:cNvSpPr>
          <p:nvPr>
            <p:ph type="sldNum" sz="quarter" idx="10"/>
          </p:nvPr>
        </p:nvSpPr>
        <p:spPr/>
        <p:txBody>
          <a:bodyPr/>
          <a:lstStyle/>
          <a:p>
            <a:fld id="{DDDB14B7-2B61-45D1-AB7D-A06245FCD7F8}" type="slidenum">
              <a:rPr lang="en-GB" smtClean="0"/>
              <a:t>9</a:t>
            </a:fld>
            <a:endParaRPr lang="en-GB" dirty="0"/>
          </a:p>
        </p:txBody>
      </p:sp>
    </p:spTree>
    <p:extLst>
      <p:ext uri="{BB962C8B-B14F-4D97-AF65-F5344CB8AC3E}">
        <p14:creationId xmlns:p14="http://schemas.microsoft.com/office/powerpoint/2010/main" val="4214152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N^L001">
    <p:bg>
      <p:bgPr>
        <a:solidFill>
          <a:srgbClr val="FFFFFF"/>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3630168"/>
            <a:ext cx="8229600" cy="978408"/>
          </a:xfrm>
          <a:prstGeom prst="rect">
            <a:avLst/>
          </a:prstGeom>
        </p:spPr>
        <p:txBody>
          <a:bodyPr vert="horz" lIns="0" tIns="0" rIns="0" bIns="0" rtlCol="0">
            <a:noAutofit/>
          </a:bodyPr>
          <a:lstStyle>
            <a:lvl1pPr>
              <a:lnSpc>
                <a:spcPct val="90000"/>
              </a:lnSpc>
              <a:spcBef>
                <a:spcPts val="0"/>
              </a:spcBef>
              <a:defRPr lang="en-US"/>
            </a:lvl1pPr>
          </a:lstStyle>
          <a:p>
            <a:pPr lvl="0"/>
            <a:r>
              <a:rPr lang="en-US" dirty="0" smtClean="0"/>
              <a:t>Click to edit Master subtitle style</a:t>
            </a:r>
            <a:endParaRPr lang="en-US" dirty="0"/>
          </a:p>
        </p:txBody>
      </p:sp>
      <p:sp>
        <p:nvSpPr>
          <p:cNvPr id="13" name="Title 12"/>
          <p:cNvSpPr>
            <a:spLocks noGrp="1"/>
          </p:cNvSpPr>
          <p:nvPr>
            <p:ph type="title"/>
          </p:nvPr>
        </p:nvSpPr>
        <p:spPr>
          <a:xfrm>
            <a:off x="457200" y="2414016"/>
            <a:ext cx="8229600" cy="1143000"/>
          </a:xfrm>
        </p:spPr>
        <p:txBody>
          <a:bodyPr anchor="b" anchorCtr="0">
            <a:normAutofit/>
          </a:bodyPr>
          <a:lstStyle/>
          <a:p>
            <a:r>
              <a:rPr lang="en-US" dirty="0" smtClean="0"/>
              <a:t>Click to edit Master title style</a:t>
            </a:r>
            <a:endParaRPr lang="en-US" dirty="0"/>
          </a:p>
        </p:txBody>
      </p:sp>
      <p:sp>
        <p:nvSpPr>
          <p:cNvPr id="14" name="Date Placeholder 13"/>
          <p:cNvSpPr>
            <a:spLocks noGrp="1"/>
          </p:cNvSpPr>
          <p:nvPr>
            <p:ph type="dt" sz="half" idx="10"/>
          </p:nvPr>
        </p:nvSpPr>
        <p:spPr/>
        <p:txBody>
          <a:bodyPr/>
          <a:lstStyle/>
          <a:p>
            <a:endParaRPr lang="en-US" dirty="0"/>
          </a:p>
        </p:txBody>
      </p:sp>
      <p:sp>
        <p:nvSpPr>
          <p:cNvPr id="15" name="Footer Placeholder 14"/>
          <p:cNvSpPr>
            <a:spLocks noGrp="1"/>
          </p:cNvSpPr>
          <p:nvPr>
            <p:ph type="ftr" sz="quarter" idx="11"/>
          </p:nvPr>
        </p:nvSpPr>
        <p:spPr/>
        <p:txBody>
          <a:bodyPr/>
          <a:lstStyle>
            <a:lvl1pPr>
              <a:defRPr>
                <a:solidFill>
                  <a:srgbClr val="4D4E53"/>
                </a:solidFill>
              </a:defRPr>
            </a:lvl1pPr>
          </a:lstStyle>
          <a:p>
            <a:endParaRPr lang="en-US" dirty="0"/>
          </a:p>
        </p:txBody>
      </p:sp>
      <p:sp>
        <p:nvSpPr>
          <p:cNvPr id="16" name="Slide Number Placeholder 15"/>
          <p:cNvSpPr>
            <a:spLocks noGrp="1"/>
          </p:cNvSpPr>
          <p:nvPr>
            <p:ph type="sldNum" sz="quarter" idx="12"/>
          </p:nvPr>
        </p:nvSpPr>
        <p:spPr/>
        <p:txBody>
          <a:bodyPr/>
          <a:lstStyle/>
          <a:p>
            <a:fld id="{3A7D5340-7F4D-46FB-B4B5-A5222B0AC70A}" type="slidenum">
              <a:rPr lang="en-US" smtClean="0"/>
              <a:pPr/>
              <a:t>‹#›</a:t>
            </a:fld>
            <a:endParaRPr lang="en-US" dirty="0"/>
          </a:p>
        </p:txBody>
      </p:sp>
      <p:pic>
        <p:nvPicPr>
          <p:cNvPr id="3074" name="Picture 2" descr="SmithNephew_large"/>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880225" y="282575"/>
            <a:ext cx="1711325" cy="2921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userDrawn="1"/>
        </p:nvSpPr>
        <p:spPr>
          <a:xfrm>
            <a:off x="0" y="6597352"/>
            <a:ext cx="9160024" cy="307777"/>
          </a:xfrm>
          <a:prstGeom prst="rect">
            <a:avLst/>
          </a:prstGeom>
        </p:spPr>
        <p:txBody>
          <a:bodyPr wrap="square" anchor="b">
            <a:spAutoFit/>
          </a:bodyPr>
          <a:lstStyle/>
          <a:p>
            <a:pPr algn="ctr"/>
            <a:r>
              <a:rPr lang="en-GB" sz="1400" b="1" dirty="0" smtClean="0">
                <a:solidFill>
                  <a:schemeClr val="tx1"/>
                </a:solidFill>
                <a:latin typeface="Smith&amp;NephewLF" panose="020F0500030000020004" pitchFamily="34" charset="0"/>
              </a:rPr>
              <a:t>STRICTLY FOR INTERNAL USE ONLY – DO NOT PUBLICLY DISPLAY OR DISTRIBUTE </a:t>
            </a:r>
            <a:endParaRPr lang="en-GB" sz="1400" b="1" dirty="0">
              <a:solidFill>
                <a:schemeClr val="tx1"/>
              </a:solidFill>
              <a:latin typeface="Smith&amp;NephewLF" panose="020F0500030000020004" pitchFamily="34" charset="0"/>
            </a:endParaRPr>
          </a:p>
        </p:txBody>
      </p:sp>
    </p:spTree>
    <p:extLst>
      <p:ext uri="{BB962C8B-B14F-4D97-AF65-F5344CB8AC3E}">
        <p14:creationId xmlns:p14="http://schemas.microsoft.com/office/powerpoint/2010/main" val="275663865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n>
                  <a:noFill/>
                </a:ln>
                <a:solidFill>
                  <a:srgbClr val="FF7200"/>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138229" y="1316765"/>
            <a:ext cx="8826269" cy="499255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68243656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SN^L050">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3A7D5340-7F4D-46FB-B4B5-A5222B0AC70A}" type="slidenum">
              <a:rPr lang="en-US" smtClean="0"/>
              <a:pPr/>
              <a:t>‹#›</a:t>
            </a:fld>
            <a:endParaRPr lang="en-US" dirty="0"/>
          </a:p>
        </p:txBody>
      </p:sp>
      <p:sp>
        <p:nvSpPr>
          <p:cNvPr id="3" name="Title 2"/>
          <p:cNvSpPr>
            <a:spLocks noGrp="1"/>
          </p:cNvSpPr>
          <p:nvPr>
            <p:ph type="title"/>
          </p:nvPr>
        </p:nvSpPr>
        <p:spPr/>
        <p:txBody>
          <a:bodyPr/>
          <a:lstStyle/>
          <a:p>
            <a:r>
              <a:rPr lang="en-US" smtClean="0"/>
              <a:t>Click to edit Master title style</a:t>
            </a:r>
            <a:endParaRPr lang="en-US"/>
          </a:p>
        </p:txBody>
      </p:sp>
      <p:sp>
        <p:nvSpPr>
          <p:cNvPr id="6" name="Rectangle 5"/>
          <p:cNvSpPr/>
          <p:nvPr userDrawn="1"/>
        </p:nvSpPr>
        <p:spPr>
          <a:xfrm>
            <a:off x="6588224" y="164640"/>
            <a:ext cx="2098578" cy="4100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srgbClr val="FFFFFF"/>
              </a:solidFill>
            </a:endParaRPr>
          </a:p>
        </p:txBody>
      </p:sp>
      <p:pic>
        <p:nvPicPr>
          <p:cNvPr id="7" name="Picture 2" descr="SmithNephew_large"/>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164288" y="282575"/>
            <a:ext cx="1427280" cy="292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8059822"/>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SN^L00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lvl1pPr>
              <a:spcBef>
                <a:spcPts val="1440"/>
              </a:spcBef>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3A7D5340-7F4D-46FB-B4B5-A5222B0AC70A}" type="slidenum">
              <a:rPr lang="en-US" smtClean="0"/>
              <a:pPr/>
              <a:t>‹#›</a:t>
            </a:fld>
            <a:endParaRPr lang="en-US" dirty="0"/>
          </a:p>
        </p:txBody>
      </p:sp>
      <p:sp>
        <p:nvSpPr>
          <p:cNvPr id="6" name="Footer Placeholder 5"/>
          <p:cNvSpPr>
            <a:spLocks noGrp="1"/>
          </p:cNvSpPr>
          <p:nvPr>
            <p:ph type="ftr" sz="quarter" idx="12"/>
          </p:nvPr>
        </p:nvSpPr>
        <p:spPr>
          <a:xfrm>
            <a:off x="475488" y="192024"/>
            <a:ext cx="4873752" cy="475488"/>
          </a:xfrm>
          <a:prstGeom prst="rect">
            <a:avLst/>
          </a:prstGeom>
        </p:spPr>
        <p:txBody>
          <a:bodyPr/>
          <a:lstStyle/>
          <a:p>
            <a:endParaRPr lang="en-US" dirty="0"/>
          </a:p>
        </p:txBody>
      </p:sp>
    </p:spTree>
    <p:extLst>
      <p:ext uri="{BB962C8B-B14F-4D97-AF65-F5344CB8AC3E}">
        <p14:creationId xmlns:p14="http://schemas.microsoft.com/office/powerpoint/2010/main" val="3110746454"/>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6172857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3" name="Content Placeholder 2"/>
          <p:cNvSpPr>
            <a:spLocks noGrp="1"/>
          </p:cNvSpPr>
          <p:nvPr>
            <p:ph sz="half" idx="1"/>
          </p:nvPr>
        </p:nvSpPr>
        <p:spPr>
          <a:xfrm>
            <a:off x="460375" y="2032000"/>
            <a:ext cx="4037013" cy="4611688"/>
          </a:xfrm>
          <a:prstGeom prst="rect">
            <a:avLst/>
          </a:prstGeom>
        </p:spPr>
        <p:txBody>
          <a:bodyPr/>
          <a:lstStyle>
            <a:lvl1pPr>
              <a:defRPr sz="1800">
                <a:solidFill>
                  <a:schemeClr val="bg2"/>
                </a:solidFill>
              </a:defRPr>
            </a:lvl1pPr>
            <a:lvl2pPr>
              <a:defRPr sz="1400">
                <a:solidFill>
                  <a:schemeClr val="bg2"/>
                </a:solidFill>
              </a:defRPr>
            </a:lvl2pPr>
            <a:lvl3pPr>
              <a:defRPr sz="1400">
                <a:solidFill>
                  <a:schemeClr val="bg2"/>
                </a:solidFill>
              </a:defRPr>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4649788" y="2032000"/>
            <a:ext cx="4038600" cy="4611688"/>
          </a:xfrm>
          <a:prstGeom prst="rect">
            <a:avLst/>
          </a:prstGeom>
        </p:spPr>
        <p:txBody>
          <a:bodyPr/>
          <a:lstStyle>
            <a:lvl1pPr>
              <a:defRPr sz="1600">
                <a:solidFill>
                  <a:schemeClr val="bg2"/>
                </a:solidFill>
              </a:defRPr>
            </a:lvl1pPr>
            <a:lvl2pPr>
              <a:defRPr sz="1400">
                <a:solidFill>
                  <a:schemeClr val="bg2"/>
                </a:solidFill>
              </a:defRPr>
            </a:lvl2pPr>
            <a:lvl3pPr>
              <a:defRPr sz="1400">
                <a:solidFill>
                  <a:schemeClr val="bg2"/>
                </a:solidFill>
              </a:defRPr>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4220581951"/>
      </p:ext>
    </p:extLst>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30552199"/>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SN^L00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lvl1pPr>
              <a:spcBef>
                <a:spcPts val="1440"/>
              </a:spcBef>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3A7D5340-7F4D-46FB-B4B5-A5222B0AC70A}" type="slidenum">
              <a:rPr lang="en-US" smtClean="0"/>
              <a:pPr/>
              <a:t>‹#›</a:t>
            </a:fld>
            <a:endParaRPr lang="en-US" dirty="0"/>
          </a:p>
        </p:txBody>
      </p:sp>
      <p:sp>
        <p:nvSpPr>
          <p:cNvPr id="6" name="Footer Placeholder 5"/>
          <p:cNvSpPr>
            <a:spLocks noGrp="1"/>
          </p:cNvSpPr>
          <p:nvPr>
            <p:ph type="ftr" sz="quarter" idx="12"/>
          </p:nvPr>
        </p:nvSpPr>
        <p:spPr/>
        <p:txBody>
          <a:bodyPr/>
          <a:lstStyle/>
          <a:p>
            <a:endParaRPr lang="en-US" dirty="0"/>
          </a:p>
        </p:txBody>
      </p:sp>
      <p:sp>
        <p:nvSpPr>
          <p:cNvPr id="7" name="Rectangle 6"/>
          <p:cNvSpPr/>
          <p:nvPr userDrawn="1"/>
        </p:nvSpPr>
        <p:spPr>
          <a:xfrm>
            <a:off x="0" y="6597352"/>
            <a:ext cx="9160024" cy="307777"/>
          </a:xfrm>
          <a:prstGeom prst="rect">
            <a:avLst/>
          </a:prstGeom>
        </p:spPr>
        <p:txBody>
          <a:bodyPr wrap="square" anchor="b">
            <a:spAutoFit/>
          </a:bodyPr>
          <a:lstStyle/>
          <a:p>
            <a:pPr algn="ctr"/>
            <a:r>
              <a:rPr lang="en-GB" sz="1400" b="1" dirty="0" smtClean="0">
                <a:solidFill>
                  <a:schemeClr val="tx1"/>
                </a:solidFill>
                <a:latin typeface="Smith&amp;NephewLF" panose="020F0500030000020004" pitchFamily="34" charset="0"/>
              </a:rPr>
              <a:t>STRICTLY FOR INTERNAL USE ONLY – DO NOT PUBLICLY DISPLAY OR DISTRIBUTE </a:t>
            </a:r>
            <a:endParaRPr lang="en-GB" sz="1400" b="1" dirty="0">
              <a:solidFill>
                <a:schemeClr val="tx1"/>
              </a:solidFill>
              <a:latin typeface="Smith&amp;NephewLF" panose="020F0500030000020004" pitchFamily="34" charset="0"/>
            </a:endParaRPr>
          </a:p>
        </p:txBody>
      </p:sp>
    </p:spTree>
    <p:extLst>
      <p:ext uri="{BB962C8B-B14F-4D97-AF65-F5344CB8AC3E}">
        <p14:creationId xmlns:p14="http://schemas.microsoft.com/office/powerpoint/2010/main" val="52188423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reserve="1">
  <p:cSld name="SN^L003">
    <p:spTree>
      <p:nvGrpSpPr>
        <p:cNvPr id="1" name=""/>
        <p:cNvGrpSpPr/>
        <p:nvPr/>
      </p:nvGrpSpPr>
      <p:grpSpPr>
        <a:xfrm>
          <a:off x="0" y="0"/>
          <a:ext cx="0" cy="0"/>
          <a:chOff x="0" y="0"/>
          <a:chExt cx="0" cy="0"/>
        </a:xfrm>
      </p:grpSpPr>
      <p:sp>
        <p:nvSpPr>
          <p:cNvPr id="2" name="Title 1"/>
          <p:cNvSpPr>
            <a:spLocks noGrp="1"/>
          </p:cNvSpPr>
          <p:nvPr>
            <p:ph type="title"/>
          </p:nvPr>
        </p:nvSpPr>
        <p:spPr>
          <a:xfrm>
            <a:off x="457200" y="850392"/>
            <a:ext cx="8229600" cy="768096"/>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2030413"/>
            <a:ext cx="4020909" cy="4452937"/>
          </a:xfrm>
        </p:spPr>
        <p:txBody>
          <a:bodyPr/>
          <a:lstStyle>
            <a:lvl1pPr>
              <a:spcBef>
                <a:spcPts val="1200"/>
              </a:spcBef>
              <a:defRPr sz="2000"/>
            </a:lvl1pPr>
            <a:lvl2pPr>
              <a:spcBef>
                <a:spcPts val="960"/>
              </a:spcBef>
              <a:defRPr sz="2000"/>
            </a:lvl2pPr>
            <a:lvl3pPr>
              <a:spcBef>
                <a:spcPts val="960"/>
              </a:spcBef>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endParaRPr lang="en-US" dirty="0"/>
          </a:p>
        </p:txBody>
      </p:sp>
      <p:sp>
        <p:nvSpPr>
          <p:cNvPr id="4" name="Text Placeholder 3"/>
          <p:cNvSpPr>
            <a:spLocks noGrp="1"/>
          </p:cNvSpPr>
          <p:nvPr>
            <p:ph type="body" sz="half" idx="2"/>
          </p:nvPr>
        </p:nvSpPr>
        <p:spPr>
          <a:xfrm>
            <a:off x="4675866" y="2030413"/>
            <a:ext cx="4010933" cy="4452937"/>
          </a:xfrm>
        </p:spPr>
        <p:txBody>
          <a:bodyPr/>
          <a:lstStyle>
            <a:lvl1pPr>
              <a:spcBef>
                <a:spcPts val="1200"/>
              </a:spcBef>
              <a:defRPr sz="2000"/>
            </a:lvl1pPr>
            <a:lvl2pPr>
              <a:spcBef>
                <a:spcPts val="960"/>
              </a:spcBef>
              <a:defRPr sz="2000"/>
            </a:lvl2pPr>
            <a:lvl3pPr>
              <a:spcBef>
                <a:spcPts val="960"/>
              </a:spcBef>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Slide Number Placeholder 5"/>
          <p:cNvSpPr>
            <a:spLocks noGrp="1"/>
          </p:cNvSpPr>
          <p:nvPr>
            <p:ph type="sldNum" sz="quarter" idx="11"/>
          </p:nvPr>
        </p:nvSpPr>
        <p:spPr/>
        <p:txBody>
          <a:bodyPr/>
          <a:lstStyle/>
          <a:p>
            <a:fld id="{3A7D5340-7F4D-46FB-B4B5-A5222B0AC70A}" type="slidenum">
              <a:rPr lang="en-US" smtClean="0"/>
              <a:pPr/>
              <a:t>‹#›</a:t>
            </a:fld>
            <a:endParaRPr lang="en-US" dirty="0"/>
          </a:p>
        </p:txBody>
      </p:sp>
      <p:sp>
        <p:nvSpPr>
          <p:cNvPr id="7" name="Footer Placeholder 6"/>
          <p:cNvSpPr>
            <a:spLocks noGrp="1"/>
          </p:cNvSpPr>
          <p:nvPr>
            <p:ph type="ftr" sz="quarter" idx="12"/>
          </p:nvPr>
        </p:nvSpPr>
        <p:spPr/>
        <p:txBody>
          <a:bodyPr/>
          <a:lstStyle/>
          <a:p>
            <a:endParaRPr lang="en-US" dirty="0"/>
          </a:p>
        </p:txBody>
      </p:sp>
      <p:sp>
        <p:nvSpPr>
          <p:cNvPr id="8" name="Rectangle 7"/>
          <p:cNvSpPr/>
          <p:nvPr userDrawn="1"/>
        </p:nvSpPr>
        <p:spPr>
          <a:xfrm>
            <a:off x="0" y="6597352"/>
            <a:ext cx="9160024" cy="307777"/>
          </a:xfrm>
          <a:prstGeom prst="rect">
            <a:avLst/>
          </a:prstGeom>
        </p:spPr>
        <p:txBody>
          <a:bodyPr wrap="square" anchor="b">
            <a:spAutoFit/>
          </a:bodyPr>
          <a:lstStyle/>
          <a:p>
            <a:pPr algn="ctr"/>
            <a:r>
              <a:rPr lang="en-GB" sz="1400" b="1" dirty="0" smtClean="0">
                <a:solidFill>
                  <a:schemeClr val="tx1"/>
                </a:solidFill>
                <a:latin typeface="Smith&amp;NephewLF" panose="020F0500030000020004" pitchFamily="34" charset="0"/>
              </a:rPr>
              <a:t>STRICTLY FOR INTERNAL USE ONLY – DO NOT PUBLICLY DISPLAY OR DISTRIBUTE </a:t>
            </a:r>
            <a:endParaRPr lang="en-GB" sz="1400" b="1" dirty="0">
              <a:solidFill>
                <a:schemeClr val="tx1"/>
              </a:solidFill>
              <a:latin typeface="Smith&amp;NephewLF" panose="020F0500030000020004" pitchFamily="34" charset="0"/>
            </a:endParaRPr>
          </a:p>
        </p:txBody>
      </p:sp>
    </p:spTree>
    <p:extLst>
      <p:ext uri="{BB962C8B-B14F-4D97-AF65-F5344CB8AC3E}">
        <p14:creationId xmlns:p14="http://schemas.microsoft.com/office/powerpoint/2010/main" val="212486233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N^L050">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3A7D5340-7F4D-46FB-B4B5-A5222B0AC70A}" type="slidenum">
              <a:rPr lang="en-US" smtClean="0"/>
              <a:pPr/>
              <a:t>‹#›</a:t>
            </a:fld>
            <a:endParaRPr lang="en-US" dirty="0"/>
          </a:p>
        </p:txBody>
      </p:sp>
      <p:sp>
        <p:nvSpPr>
          <p:cNvPr id="6" name="Footer Placeholder 5"/>
          <p:cNvSpPr>
            <a:spLocks noGrp="1"/>
          </p:cNvSpPr>
          <p:nvPr>
            <p:ph type="ftr" sz="quarter" idx="12"/>
          </p:nvPr>
        </p:nvSpPr>
        <p:spPr/>
        <p:txBody>
          <a:bodyPr/>
          <a:lstStyle/>
          <a:p>
            <a:endParaRPr lang="en-US" dirty="0"/>
          </a:p>
        </p:txBody>
      </p:sp>
      <p:sp>
        <p:nvSpPr>
          <p:cNvPr id="7" name="Rectangle 6"/>
          <p:cNvSpPr/>
          <p:nvPr userDrawn="1"/>
        </p:nvSpPr>
        <p:spPr>
          <a:xfrm>
            <a:off x="0" y="6597352"/>
            <a:ext cx="9160024" cy="307777"/>
          </a:xfrm>
          <a:prstGeom prst="rect">
            <a:avLst/>
          </a:prstGeom>
        </p:spPr>
        <p:txBody>
          <a:bodyPr wrap="square" anchor="b">
            <a:spAutoFit/>
          </a:bodyPr>
          <a:lstStyle/>
          <a:p>
            <a:pPr algn="ctr"/>
            <a:r>
              <a:rPr lang="en-GB" sz="1400" b="1" dirty="0" smtClean="0">
                <a:solidFill>
                  <a:schemeClr val="tx1"/>
                </a:solidFill>
                <a:latin typeface="Smith&amp;NephewLF" panose="020F0500030000020004" pitchFamily="34" charset="0"/>
              </a:rPr>
              <a:t>STRICTLY FOR INTERNAL USE ONLY – DO NOT PUBLICLY DISPLAY OR DISTRIBUTE </a:t>
            </a:r>
            <a:endParaRPr lang="en-GB" sz="1400" b="1" dirty="0">
              <a:solidFill>
                <a:schemeClr val="tx1"/>
              </a:solidFill>
              <a:latin typeface="Smith&amp;NephewLF" panose="020F0500030000020004" pitchFamily="34" charset="0"/>
            </a:endParaRPr>
          </a:p>
        </p:txBody>
      </p:sp>
    </p:spTree>
    <p:extLst>
      <p:ext uri="{BB962C8B-B14F-4D97-AF65-F5344CB8AC3E}">
        <p14:creationId xmlns:p14="http://schemas.microsoft.com/office/powerpoint/2010/main" val="147572411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N^L051">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3A7D5340-7F4D-46FB-B4B5-A5222B0AC70A}" type="slidenum">
              <a:rPr lang="en-US" smtClean="0"/>
              <a:pPr/>
              <a:t>‹#›</a:t>
            </a:fld>
            <a:endParaRPr lang="en-US" dirty="0"/>
          </a:p>
        </p:txBody>
      </p:sp>
      <p:sp>
        <p:nvSpPr>
          <p:cNvPr id="6" name="Footer Placeholder 5"/>
          <p:cNvSpPr>
            <a:spLocks noGrp="1"/>
          </p:cNvSpPr>
          <p:nvPr>
            <p:ph type="ftr" sz="quarter" idx="12"/>
          </p:nvPr>
        </p:nvSpPr>
        <p:spPr/>
        <p:txBody>
          <a:bodyPr/>
          <a:lstStyle/>
          <a:p>
            <a:endParaRPr lang="en-US" dirty="0"/>
          </a:p>
        </p:txBody>
      </p:sp>
      <p:sp>
        <p:nvSpPr>
          <p:cNvPr id="7" name="Rectangle 6"/>
          <p:cNvSpPr/>
          <p:nvPr userDrawn="1"/>
        </p:nvSpPr>
        <p:spPr>
          <a:xfrm>
            <a:off x="0" y="6597352"/>
            <a:ext cx="9160024" cy="307777"/>
          </a:xfrm>
          <a:prstGeom prst="rect">
            <a:avLst/>
          </a:prstGeom>
        </p:spPr>
        <p:txBody>
          <a:bodyPr wrap="square" anchor="b">
            <a:spAutoFit/>
          </a:bodyPr>
          <a:lstStyle/>
          <a:p>
            <a:pPr algn="ctr"/>
            <a:r>
              <a:rPr lang="en-GB" sz="1400" b="1" dirty="0" smtClean="0">
                <a:solidFill>
                  <a:schemeClr val="tx1"/>
                </a:solidFill>
                <a:latin typeface="Smith&amp;NephewLF" panose="020F0500030000020004" pitchFamily="34" charset="0"/>
              </a:rPr>
              <a:t>STRICTLY FOR INTERNAL USE ONLY – DO NOT PUBLICLY DISPLAY OR DISTRIBUTE </a:t>
            </a:r>
            <a:endParaRPr lang="en-GB" sz="1400" b="1" dirty="0">
              <a:solidFill>
                <a:schemeClr val="tx1"/>
              </a:solidFill>
              <a:latin typeface="Smith&amp;NephewLF" panose="020F0500030000020004" pitchFamily="34" charset="0"/>
            </a:endParaRPr>
          </a:p>
        </p:txBody>
      </p:sp>
    </p:spTree>
    <p:extLst>
      <p:ext uri="{BB962C8B-B14F-4D97-AF65-F5344CB8AC3E}">
        <p14:creationId xmlns:p14="http://schemas.microsoft.com/office/powerpoint/2010/main" val="31333724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
          <p:cNvSpPr/>
          <p:nvPr userDrawn="1"/>
        </p:nvSpPr>
        <p:spPr>
          <a:xfrm>
            <a:off x="0" y="6597352"/>
            <a:ext cx="9160024" cy="307777"/>
          </a:xfrm>
          <a:prstGeom prst="rect">
            <a:avLst/>
          </a:prstGeom>
        </p:spPr>
        <p:txBody>
          <a:bodyPr wrap="square" anchor="b">
            <a:spAutoFit/>
          </a:bodyPr>
          <a:lstStyle/>
          <a:p>
            <a:pPr algn="ctr"/>
            <a:r>
              <a:rPr lang="en-GB" sz="1400" b="1" dirty="0" smtClean="0">
                <a:solidFill>
                  <a:schemeClr val="tx1"/>
                </a:solidFill>
                <a:latin typeface="Smith&amp;NephewLF" panose="020F0500030000020004" pitchFamily="34" charset="0"/>
              </a:rPr>
              <a:t>STRICTLY FOR INTERNAL USE ONLY – DO NOT PUBLICLY DISPLAY OR DISTRIBUTE </a:t>
            </a:r>
            <a:endParaRPr lang="en-GB" sz="1400" b="1" dirty="0">
              <a:solidFill>
                <a:schemeClr val="tx1"/>
              </a:solidFill>
              <a:latin typeface="Smith&amp;NephewLF" panose="020F0500030000020004" pitchFamily="34" charset="0"/>
            </a:endParaRPr>
          </a:p>
        </p:txBody>
      </p:sp>
    </p:spTree>
    <p:extLst>
      <p:ext uri="{BB962C8B-B14F-4D97-AF65-F5344CB8AC3E}">
        <p14:creationId xmlns:p14="http://schemas.microsoft.com/office/powerpoint/2010/main" val="9157675"/>
      </p:ext>
    </p:extLst>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3" name="Content Placeholder 2"/>
          <p:cNvSpPr>
            <a:spLocks noGrp="1"/>
          </p:cNvSpPr>
          <p:nvPr>
            <p:ph sz="half" idx="1"/>
          </p:nvPr>
        </p:nvSpPr>
        <p:spPr>
          <a:xfrm>
            <a:off x="460375" y="2032000"/>
            <a:ext cx="4037013" cy="4611688"/>
          </a:xfrm>
          <a:prstGeom prst="rect">
            <a:avLst/>
          </a:prstGeom>
        </p:spPr>
        <p:txBody>
          <a:bodyPr/>
          <a:lstStyle>
            <a:lvl1pPr>
              <a:defRPr sz="1800">
                <a:solidFill>
                  <a:schemeClr val="bg2"/>
                </a:solidFill>
              </a:defRPr>
            </a:lvl1pPr>
            <a:lvl2pPr>
              <a:defRPr sz="1400">
                <a:solidFill>
                  <a:schemeClr val="bg2"/>
                </a:solidFill>
              </a:defRPr>
            </a:lvl2pPr>
            <a:lvl3pPr>
              <a:defRPr sz="1400">
                <a:solidFill>
                  <a:schemeClr val="bg2"/>
                </a:solidFill>
              </a:defRPr>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4649788" y="2032000"/>
            <a:ext cx="4038600" cy="4611688"/>
          </a:xfrm>
          <a:prstGeom prst="rect">
            <a:avLst/>
          </a:prstGeom>
        </p:spPr>
        <p:txBody>
          <a:bodyPr/>
          <a:lstStyle>
            <a:lvl1pPr>
              <a:defRPr sz="1600">
                <a:solidFill>
                  <a:schemeClr val="bg2"/>
                </a:solidFill>
              </a:defRPr>
            </a:lvl1pPr>
            <a:lvl2pPr>
              <a:defRPr sz="1400">
                <a:solidFill>
                  <a:schemeClr val="bg2"/>
                </a:solidFill>
              </a:defRPr>
            </a:lvl2pPr>
            <a:lvl3pPr>
              <a:defRPr sz="1400">
                <a:solidFill>
                  <a:schemeClr val="bg2"/>
                </a:solidFill>
              </a:defRPr>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Rectangle 4"/>
          <p:cNvSpPr/>
          <p:nvPr userDrawn="1"/>
        </p:nvSpPr>
        <p:spPr>
          <a:xfrm>
            <a:off x="0" y="6597352"/>
            <a:ext cx="9160024" cy="307777"/>
          </a:xfrm>
          <a:prstGeom prst="rect">
            <a:avLst/>
          </a:prstGeom>
        </p:spPr>
        <p:txBody>
          <a:bodyPr wrap="square" anchor="b">
            <a:spAutoFit/>
          </a:bodyPr>
          <a:lstStyle/>
          <a:p>
            <a:pPr algn="ctr"/>
            <a:r>
              <a:rPr lang="en-GB" sz="1400" b="1" dirty="0" smtClean="0">
                <a:solidFill>
                  <a:schemeClr val="tx1"/>
                </a:solidFill>
                <a:latin typeface="Smith&amp;NephewLF" panose="020F0500030000020004" pitchFamily="34" charset="0"/>
              </a:rPr>
              <a:t>STRICTLY FOR INTERNAL USE ONLY – DO NOT PUBLICLY DISPLAY OR DISTRIBUTE </a:t>
            </a:r>
            <a:endParaRPr lang="en-GB" sz="1400" b="1" dirty="0">
              <a:solidFill>
                <a:schemeClr val="tx1"/>
              </a:solidFill>
              <a:latin typeface="Smith&amp;NephewLF" panose="020F0500030000020004" pitchFamily="34" charset="0"/>
            </a:endParaRPr>
          </a:p>
        </p:txBody>
      </p:sp>
    </p:spTree>
    <p:extLst>
      <p:ext uri="{BB962C8B-B14F-4D97-AF65-F5344CB8AC3E}">
        <p14:creationId xmlns:p14="http://schemas.microsoft.com/office/powerpoint/2010/main" val="1205393433"/>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2"/>
                </a:solidFill>
              </a:defRPr>
            </a:lvl1pPr>
          </a:lstStyle>
          <a:p>
            <a:r>
              <a:rPr lang="en-US" dirty="0" smtClean="0"/>
              <a:t>Click to edit Master title style</a:t>
            </a:r>
            <a:endParaRPr lang="en-GB" dirty="0"/>
          </a:p>
        </p:txBody>
      </p:sp>
      <p:sp>
        <p:nvSpPr>
          <p:cNvPr id="3" name="Rectangle 2"/>
          <p:cNvSpPr/>
          <p:nvPr userDrawn="1"/>
        </p:nvSpPr>
        <p:spPr>
          <a:xfrm>
            <a:off x="0" y="6597352"/>
            <a:ext cx="9160024" cy="307777"/>
          </a:xfrm>
          <a:prstGeom prst="rect">
            <a:avLst/>
          </a:prstGeom>
        </p:spPr>
        <p:txBody>
          <a:bodyPr wrap="square" anchor="b">
            <a:spAutoFit/>
          </a:bodyPr>
          <a:lstStyle/>
          <a:p>
            <a:pPr algn="ctr"/>
            <a:r>
              <a:rPr lang="en-GB" sz="1400" b="1" dirty="0" smtClean="0">
                <a:solidFill>
                  <a:schemeClr val="tx1"/>
                </a:solidFill>
                <a:latin typeface="Smith&amp;NephewLF" panose="020F0500030000020004" pitchFamily="34" charset="0"/>
              </a:rPr>
              <a:t>STRICTLY FOR INTERNAL USE ONLY – DO NOT PUBLICLY DISPLAY OR DISTRIBUTE </a:t>
            </a:r>
            <a:endParaRPr lang="en-GB" sz="1400" b="1" dirty="0">
              <a:solidFill>
                <a:schemeClr val="tx1"/>
              </a:solidFill>
              <a:latin typeface="Smith&amp;NephewLF" panose="020F0500030000020004" pitchFamily="34" charset="0"/>
            </a:endParaRPr>
          </a:p>
        </p:txBody>
      </p:sp>
    </p:spTree>
    <p:extLst>
      <p:ext uri="{BB962C8B-B14F-4D97-AF65-F5344CB8AC3E}">
        <p14:creationId xmlns:p14="http://schemas.microsoft.com/office/powerpoint/2010/main" val="1025006076"/>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SN^L00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lvl1pPr>
              <a:spcBef>
                <a:spcPts val="1440"/>
              </a:spcBef>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3A7D5340-7F4D-46FB-B4B5-A5222B0AC70A}" type="slidenum">
              <a:rPr lang="en-US" smtClean="0"/>
              <a:pPr/>
              <a:t>‹#›</a:t>
            </a:fld>
            <a:endParaRPr lang="en-US" dirty="0"/>
          </a:p>
        </p:txBody>
      </p:sp>
      <p:sp>
        <p:nvSpPr>
          <p:cNvPr id="6" name="Footer Placeholder 5"/>
          <p:cNvSpPr>
            <a:spLocks noGrp="1"/>
          </p:cNvSpPr>
          <p:nvPr>
            <p:ph type="ftr" sz="quarter" idx="12"/>
          </p:nvPr>
        </p:nvSpPr>
        <p:spPr>
          <a:xfrm>
            <a:off x="475488" y="192024"/>
            <a:ext cx="4873752" cy="475488"/>
          </a:xfrm>
          <a:prstGeom prst="rect">
            <a:avLst/>
          </a:prstGeom>
        </p:spPr>
        <p:txBody>
          <a:bodyPr/>
          <a:lstStyle/>
          <a:p>
            <a:endParaRPr lang="en-US" dirty="0"/>
          </a:p>
        </p:txBody>
      </p:sp>
    </p:spTree>
    <p:extLst>
      <p:ext uri="{BB962C8B-B14F-4D97-AF65-F5344CB8AC3E}">
        <p14:creationId xmlns:p14="http://schemas.microsoft.com/office/powerpoint/2010/main" val="4216884148"/>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vmlDrawing" Target="../drawings/vmlDrawing1.vml"/><Relationship Id="rId7"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9.xml"/><Relationship Id="rId6" Type="http://schemas.openxmlformats.org/officeDocument/2006/relationships/image" Target="../media/image2.emf"/><Relationship Id="rId5" Type="http://schemas.openxmlformats.org/officeDocument/2006/relationships/oleObject" Target="../embeddings/oleObject1.bin"/><Relationship Id="rId4" Type="http://schemas.openxmlformats.org/officeDocument/2006/relationships/tags" Target="../tags/tag1.xml"/></Relationships>
</file>

<file path=ppt/slideMasters/_rels/slideMaster3.xml.rels><?xml version="1.0" encoding="UTF-8" standalone="yes"?>
<Relationships xmlns="http://schemas.openxmlformats.org/package/2006/relationships"><Relationship Id="rId8" Type="http://schemas.openxmlformats.org/officeDocument/2006/relationships/vmlDrawing" Target="../drawings/vmlDrawing2.vml"/><Relationship Id="rId3" Type="http://schemas.openxmlformats.org/officeDocument/2006/relationships/slideLayout" Target="../slideLayouts/slideLayout12.xml"/><Relationship Id="rId7" Type="http://schemas.openxmlformats.org/officeDocument/2006/relationships/theme" Target="../theme/theme3.xml"/><Relationship Id="rId12" Type="http://schemas.openxmlformats.org/officeDocument/2006/relationships/image" Target="../media/image1.pn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2.emf"/><Relationship Id="rId5" Type="http://schemas.openxmlformats.org/officeDocument/2006/relationships/slideLayout" Target="../slideLayouts/slideLayout14.xml"/><Relationship Id="rId10" Type="http://schemas.openxmlformats.org/officeDocument/2006/relationships/oleObject" Target="../embeddings/oleObject2.bin"/><Relationship Id="rId4" Type="http://schemas.openxmlformats.org/officeDocument/2006/relationships/slideLayout" Target="../slideLayouts/slideLayout13.xml"/><Relationship Id="rId9"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9" name="Date Placeholder 3"/>
          <p:cNvSpPr>
            <a:spLocks noGrp="1"/>
          </p:cNvSpPr>
          <p:nvPr>
            <p:ph type="dt" sz="half" idx="2"/>
          </p:nvPr>
        </p:nvSpPr>
        <p:spPr>
          <a:xfrm>
            <a:off x="475488" y="6208775"/>
            <a:ext cx="2133600" cy="475488"/>
          </a:xfrm>
          <a:prstGeom prst="rect">
            <a:avLst/>
          </a:prstGeom>
        </p:spPr>
        <p:txBody>
          <a:bodyPr vert="horz" lIns="0" tIns="45720" rIns="0" bIns="45720" rtlCol="0" anchor="t" anchorCtr="0"/>
          <a:lstStyle>
            <a:lvl1pPr algn="l">
              <a:defRPr sz="1400">
                <a:solidFill>
                  <a:srgbClr val="4D4E53"/>
                </a:solidFill>
                <a:latin typeface="Smith&amp;NephewLF" pitchFamily="34" charset="0"/>
              </a:defRPr>
            </a:lvl1pPr>
          </a:lstStyle>
          <a:p>
            <a:endParaRPr lang="en-US" dirty="0"/>
          </a:p>
        </p:txBody>
      </p:sp>
      <p:sp>
        <p:nvSpPr>
          <p:cNvPr id="10" name="Slide Number Placeholder 5"/>
          <p:cNvSpPr>
            <a:spLocks noGrp="1"/>
          </p:cNvSpPr>
          <p:nvPr>
            <p:ph type="sldNum" sz="quarter" idx="4"/>
          </p:nvPr>
        </p:nvSpPr>
        <p:spPr>
          <a:xfrm>
            <a:off x="6565392" y="6208775"/>
            <a:ext cx="2130552" cy="475488"/>
          </a:xfrm>
          <a:prstGeom prst="rect">
            <a:avLst/>
          </a:prstGeom>
        </p:spPr>
        <p:txBody>
          <a:bodyPr vert="horz" lIns="0" tIns="45720" rIns="0" bIns="45720" rtlCol="0" anchor="t" anchorCtr="0"/>
          <a:lstStyle>
            <a:lvl1pPr algn="r">
              <a:defRPr sz="1400">
                <a:solidFill>
                  <a:srgbClr val="4D4E53"/>
                </a:solidFill>
                <a:latin typeface="Smith&amp;NephewLF" pitchFamily="34" charset="0"/>
              </a:defRPr>
            </a:lvl1pPr>
          </a:lstStyle>
          <a:p>
            <a:fld id="{3A7D5340-7F4D-46FB-B4B5-A5222B0AC70A}" type="slidenum">
              <a:rPr lang="en-US" smtClean="0"/>
              <a:pPr/>
              <a:t>‹#›</a:t>
            </a:fld>
            <a:endParaRPr lang="en-US" dirty="0"/>
          </a:p>
        </p:txBody>
      </p:sp>
      <p:sp>
        <p:nvSpPr>
          <p:cNvPr id="11" name="Footer Placeholder 4"/>
          <p:cNvSpPr>
            <a:spLocks noGrp="1"/>
          </p:cNvSpPr>
          <p:nvPr>
            <p:ph type="ftr" sz="quarter" idx="3"/>
          </p:nvPr>
        </p:nvSpPr>
        <p:spPr>
          <a:xfrm>
            <a:off x="475488" y="192024"/>
            <a:ext cx="4873752" cy="475488"/>
          </a:xfrm>
          <a:prstGeom prst="rect">
            <a:avLst/>
          </a:prstGeom>
        </p:spPr>
        <p:txBody>
          <a:bodyPr vert="horz" lIns="0" tIns="0" rIns="0" bIns="0" rtlCol="0" anchor="b" anchorCtr="0"/>
          <a:lstStyle>
            <a:lvl1pPr algn="l">
              <a:defRPr sz="1500">
                <a:solidFill>
                  <a:srgbClr val="4D4E53"/>
                </a:solidFill>
                <a:latin typeface="Smith&amp;NephewLF" pitchFamily="34" charset="0"/>
              </a:defRPr>
            </a:lvl1pPr>
          </a:lstStyle>
          <a:p>
            <a:endParaRPr lang="en-US" dirty="0"/>
          </a:p>
        </p:txBody>
      </p:sp>
      <p:sp>
        <p:nvSpPr>
          <p:cNvPr id="2" name="Title Placeholder 1"/>
          <p:cNvSpPr>
            <a:spLocks noGrp="1"/>
          </p:cNvSpPr>
          <p:nvPr>
            <p:ph type="title"/>
          </p:nvPr>
        </p:nvSpPr>
        <p:spPr>
          <a:xfrm>
            <a:off x="457200" y="850392"/>
            <a:ext cx="8229600" cy="768096"/>
          </a:xfrm>
          <a:prstGeom prst="rect">
            <a:avLst/>
          </a:prstGeom>
        </p:spPr>
        <p:txBody>
          <a:bodyPr vert="horz" lIns="0" tIns="0" rIns="0" bIns="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2029968"/>
            <a:ext cx="8229600" cy="4453128"/>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endParaRPr lang="en-US" dirty="0"/>
          </a:p>
        </p:txBody>
      </p:sp>
      <p:pic>
        <p:nvPicPr>
          <p:cNvPr id="12" name="Picture 2" descr="SmithNephew_large"/>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6880225" y="282575"/>
            <a:ext cx="1711325" cy="2921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userDrawn="1"/>
        </p:nvSpPr>
        <p:spPr>
          <a:xfrm>
            <a:off x="0" y="6597352"/>
            <a:ext cx="9160024" cy="307777"/>
          </a:xfrm>
          <a:prstGeom prst="rect">
            <a:avLst/>
          </a:prstGeom>
        </p:spPr>
        <p:txBody>
          <a:bodyPr wrap="square" anchor="b">
            <a:spAutoFit/>
          </a:bodyPr>
          <a:lstStyle/>
          <a:p>
            <a:pPr algn="ctr"/>
            <a:r>
              <a:rPr lang="en-GB" sz="1400" b="1" dirty="0" smtClean="0">
                <a:solidFill>
                  <a:schemeClr val="tx1"/>
                </a:solidFill>
                <a:latin typeface="Smith&amp;NephewLF" panose="020F0500030000020004" pitchFamily="34" charset="0"/>
              </a:rPr>
              <a:t>STRICTLY FOR INTERNAL USE ONLY – DO NOT PUBLICLY DISPLAY OR DISTRIBUTE </a:t>
            </a:r>
            <a:endParaRPr lang="en-GB" sz="1400" b="1" dirty="0">
              <a:solidFill>
                <a:schemeClr val="tx1"/>
              </a:solidFill>
              <a:latin typeface="Smith&amp;NephewLF" panose="020F0500030000020004" pitchFamily="34" charset="0"/>
            </a:endParaRPr>
          </a:p>
        </p:txBody>
      </p:sp>
    </p:spTree>
    <p:extLst>
      <p:ext uri="{BB962C8B-B14F-4D97-AF65-F5344CB8AC3E}">
        <p14:creationId xmlns:p14="http://schemas.microsoft.com/office/powerpoint/2010/main" val="2023841856"/>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827" r:id="rId6"/>
    <p:sldLayoutId id="2147483830" r:id="rId7"/>
    <p:sldLayoutId id="2147483831" r:id="rId8"/>
  </p:sldLayoutIdLst>
  <p:timing>
    <p:tnLst>
      <p:par>
        <p:cTn id="1" dur="indefinite" restart="never" nodeType="tmRoot"/>
      </p:par>
    </p:tnLst>
  </p:timing>
  <p:hf hdr="0" ftr="0" dt="0"/>
  <p:txStyles>
    <p:titleStyle>
      <a:lvl1pPr algn="l" defTabSz="914400" rtl="0" eaLnBrk="1" latinLnBrk="0" hangingPunct="1">
        <a:spcBef>
          <a:spcPct val="0"/>
        </a:spcBef>
        <a:buNone/>
        <a:defRPr sz="3400" kern="1200">
          <a:solidFill>
            <a:srgbClr val="4D4E53"/>
          </a:solidFill>
          <a:latin typeface="Smith&amp;NephewLF" pitchFamily="34" charset="0"/>
          <a:ea typeface="+mj-ea"/>
          <a:cs typeface="+mj-cs"/>
        </a:defRPr>
      </a:lvl1pPr>
    </p:titleStyle>
    <p:bodyStyle>
      <a:lvl1pPr marL="0" indent="0" algn="l" defTabSz="914400" rtl="0" eaLnBrk="1" latinLnBrk="0" hangingPunct="1">
        <a:lnSpc>
          <a:spcPct val="90000"/>
        </a:lnSpc>
        <a:spcBef>
          <a:spcPts val="1440"/>
        </a:spcBef>
        <a:buFontTx/>
        <a:buNone/>
        <a:defRPr sz="2400" kern="1200">
          <a:solidFill>
            <a:srgbClr val="4D4E53"/>
          </a:solidFill>
          <a:latin typeface="Smith&amp;NephewLF" pitchFamily="34" charset="0"/>
          <a:ea typeface="+mn-ea"/>
          <a:cs typeface="+mn-cs"/>
        </a:defRPr>
      </a:lvl1pPr>
      <a:lvl2pPr marL="228600" indent="-228600" algn="l" defTabSz="914400" rtl="0" eaLnBrk="1" latinLnBrk="0" hangingPunct="1">
        <a:lnSpc>
          <a:spcPct val="90000"/>
        </a:lnSpc>
        <a:spcBef>
          <a:spcPts val="1152"/>
        </a:spcBef>
        <a:buClr>
          <a:srgbClr val="4D4E53"/>
        </a:buClr>
        <a:buSzPct val="75000"/>
        <a:buFont typeface="Smith&amp;NephewLF" pitchFamily="34" charset="0"/>
        <a:buChar char="•"/>
        <a:defRPr sz="2200" kern="1200">
          <a:solidFill>
            <a:srgbClr val="4D4E53"/>
          </a:solidFill>
          <a:latin typeface="Smith&amp;NephewLF" pitchFamily="34" charset="0"/>
          <a:ea typeface="+mn-ea"/>
          <a:cs typeface="+mn-cs"/>
        </a:defRPr>
      </a:lvl2pPr>
      <a:lvl3pPr marL="475488" indent="-246888" algn="l" defTabSz="914400" rtl="0" eaLnBrk="1" latinLnBrk="0" hangingPunct="1">
        <a:lnSpc>
          <a:spcPct val="90000"/>
        </a:lnSpc>
        <a:spcBef>
          <a:spcPts val="1056"/>
        </a:spcBef>
        <a:buClr>
          <a:srgbClr val="4D4E53"/>
        </a:buClr>
        <a:buSzPct val="75000"/>
        <a:buFont typeface="Smith&amp;NephewLF" pitchFamily="34" charset="0"/>
        <a:buChar char="–"/>
        <a:defRPr sz="2200" kern="1200">
          <a:solidFill>
            <a:srgbClr val="4D4E53"/>
          </a:solidFill>
          <a:latin typeface="Smith&amp;NephewLF" pitchFamily="34" charset="0"/>
          <a:ea typeface="+mn-ea"/>
          <a:cs typeface="+mn-cs"/>
        </a:defRPr>
      </a:lvl3pPr>
      <a:lvl4pPr marL="685800" indent="-210312" algn="l" defTabSz="914400" rtl="0" eaLnBrk="1" latinLnBrk="0" hangingPunct="1">
        <a:lnSpc>
          <a:spcPct val="90000"/>
        </a:lnSpc>
        <a:spcBef>
          <a:spcPts val="0"/>
        </a:spcBef>
        <a:buClr>
          <a:srgbClr val="4D4E53"/>
        </a:buClr>
        <a:buSzPct val="75000"/>
        <a:buFont typeface="Smith&amp;NephewLF" pitchFamily="34" charset="0"/>
        <a:buChar char="•"/>
        <a:defRPr sz="2000" kern="1200">
          <a:solidFill>
            <a:srgbClr val="4D4E53"/>
          </a:solidFill>
          <a:latin typeface="Smith&amp;NephewLF" pitchFamily="34" charset="0"/>
          <a:ea typeface="+mn-ea"/>
          <a:cs typeface="+mn-cs"/>
        </a:defRPr>
      </a:lvl4pPr>
      <a:lvl5pPr marL="914400" indent="-210312" algn="l" defTabSz="914400" rtl="0" eaLnBrk="1" latinLnBrk="0" hangingPunct="1">
        <a:lnSpc>
          <a:spcPct val="90000"/>
        </a:lnSpc>
        <a:spcBef>
          <a:spcPts val="0"/>
        </a:spcBef>
        <a:buClr>
          <a:srgbClr val="4D4E53"/>
        </a:buClr>
        <a:buSzPct val="75000"/>
        <a:buFont typeface="Smith&amp;NephewLF" pitchFamily="34" charset="0"/>
        <a:buChar char="–"/>
        <a:defRPr sz="2000" kern="1200">
          <a:solidFill>
            <a:srgbClr val="4D4E53"/>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4"/>
            </p:custDataLst>
            <p:extLst>
              <p:ext uri="{D42A27DB-BD31-4B8C-83A1-F6EECF244321}">
                <p14:modId xmlns:p14="http://schemas.microsoft.com/office/powerpoint/2010/main" val="87319551"/>
              </p:ext>
            </p:extLst>
          </p:nvPr>
        </p:nvGraphicFramePr>
        <p:xfrm>
          <a:off x="1591" y="1589"/>
          <a:ext cx="1587" cy="1587"/>
        </p:xfrm>
        <a:graphic>
          <a:graphicData uri="http://schemas.openxmlformats.org/presentationml/2006/ole">
            <mc:AlternateContent xmlns:mc="http://schemas.openxmlformats.org/markup-compatibility/2006">
              <mc:Choice xmlns:v="urn:schemas-microsoft-com:vml" Requires="v">
                <p:oleObj spid="_x0000_s4110" name="think-cell Slide" r:id="rId5" imgW="216" imgH="216" progId="TCLayout.ActiveDocument.1">
                  <p:embed/>
                </p:oleObj>
              </mc:Choice>
              <mc:Fallback>
                <p:oleObj name="think-cell Slide" r:id="rId5" imgW="216" imgH="216" progId="TCLayout.ActiveDocument.1">
                  <p:embed/>
                  <p:pic>
                    <p:nvPicPr>
                      <p:cNvPr id="0" name=""/>
                      <p:cNvPicPr/>
                      <p:nvPr/>
                    </p:nvPicPr>
                    <p:blipFill>
                      <a:blip r:embed="rId6"/>
                      <a:stretch>
                        <a:fillRect/>
                      </a:stretch>
                    </p:blipFill>
                    <p:spPr>
                      <a:xfrm>
                        <a:off x="1591" y="1589"/>
                        <a:ext cx="1587" cy="1587"/>
                      </a:xfrm>
                      <a:prstGeom prst="rect">
                        <a:avLst/>
                      </a:prstGeom>
                    </p:spPr>
                  </p:pic>
                </p:oleObj>
              </mc:Fallback>
            </mc:AlternateContent>
          </a:graphicData>
        </a:graphic>
      </p:graphicFrame>
      <p:sp>
        <p:nvSpPr>
          <p:cNvPr id="9" name="Date Placeholder 3"/>
          <p:cNvSpPr>
            <a:spLocks noGrp="1"/>
          </p:cNvSpPr>
          <p:nvPr>
            <p:ph type="dt" sz="half" idx="2"/>
          </p:nvPr>
        </p:nvSpPr>
        <p:spPr>
          <a:xfrm>
            <a:off x="475488" y="6208775"/>
            <a:ext cx="2133600" cy="475488"/>
          </a:xfrm>
          <a:prstGeom prst="rect">
            <a:avLst/>
          </a:prstGeom>
        </p:spPr>
        <p:txBody>
          <a:bodyPr vert="horz" lIns="0" tIns="45720" rIns="0" bIns="45720" rtlCol="0" anchor="t" anchorCtr="0"/>
          <a:lstStyle>
            <a:lvl1pPr algn="l">
              <a:defRPr sz="1400">
                <a:solidFill>
                  <a:srgbClr val="4D4E53"/>
                </a:solidFill>
                <a:latin typeface="Smith&amp;NephewLF" pitchFamily="34" charset="0"/>
              </a:defRPr>
            </a:lvl1pPr>
          </a:lstStyle>
          <a:p>
            <a:endParaRPr lang="en-US" dirty="0">
              <a:cs typeface="Arial" charset="0"/>
            </a:endParaRPr>
          </a:p>
        </p:txBody>
      </p:sp>
      <p:sp>
        <p:nvSpPr>
          <p:cNvPr id="10" name="Slide Number Placeholder 5"/>
          <p:cNvSpPr>
            <a:spLocks noGrp="1"/>
          </p:cNvSpPr>
          <p:nvPr>
            <p:ph type="sldNum" sz="quarter" idx="4"/>
          </p:nvPr>
        </p:nvSpPr>
        <p:spPr>
          <a:xfrm>
            <a:off x="6565392" y="6208775"/>
            <a:ext cx="2130552" cy="475488"/>
          </a:xfrm>
          <a:prstGeom prst="rect">
            <a:avLst/>
          </a:prstGeom>
        </p:spPr>
        <p:txBody>
          <a:bodyPr vert="horz" lIns="0" tIns="45720" rIns="0" bIns="45720" rtlCol="0" anchor="t" anchorCtr="0"/>
          <a:lstStyle>
            <a:lvl1pPr algn="r">
              <a:defRPr sz="1400">
                <a:solidFill>
                  <a:srgbClr val="4D4E53"/>
                </a:solidFill>
                <a:latin typeface="Smith&amp;NephewLF" pitchFamily="34" charset="0"/>
              </a:defRPr>
            </a:lvl1pPr>
          </a:lstStyle>
          <a:p>
            <a:fld id="{3A7D5340-7F4D-46FB-B4B5-A5222B0AC70A}" type="slidenum">
              <a:rPr lang="en-US" smtClean="0">
                <a:cs typeface="Arial" charset="0"/>
              </a:rPr>
              <a:pPr/>
              <a:t>‹#›</a:t>
            </a:fld>
            <a:endParaRPr lang="en-US" dirty="0">
              <a:cs typeface="Arial" charset="0"/>
            </a:endParaRPr>
          </a:p>
        </p:txBody>
      </p:sp>
      <p:sp>
        <p:nvSpPr>
          <p:cNvPr id="2" name="Title Placeholder 1"/>
          <p:cNvSpPr>
            <a:spLocks noGrp="1"/>
          </p:cNvSpPr>
          <p:nvPr>
            <p:ph type="title"/>
          </p:nvPr>
        </p:nvSpPr>
        <p:spPr>
          <a:xfrm>
            <a:off x="457200" y="665329"/>
            <a:ext cx="8229600" cy="768096"/>
          </a:xfrm>
          <a:prstGeom prst="rect">
            <a:avLst/>
          </a:prstGeom>
        </p:spPr>
        <p:txBody>
          <a:bodyPr vert="horz" lIns="0" tIns="0" rIns="0" bIns="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2029968"/>
            <a:ext cx="8229600" cy="4453128"/>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endParaRPr lang="en-US" dirty="0"/>
          </a:p>
        </p:txBody>
      </p:sp>
      <p:pic>
        <p:nvPicPr>
          <p:cNvPr id="12" name="Picture 2" descr="SmithNephew_larg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80243" y="282575"/>
            <a:ext cx="1711325" cy="292100"/>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Connector 12"/>
          <p:cNvCxnSpPr/>
          <p:nvPr/>
        </p:nvCxnSpPr>
        <p:spPr>
          <a:xfrm>
            <a:off x="481699" y="638424"/>
            <a:ext cx="8205107"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6588224" y="164640"/>
            <a:ext cx="2098578" cy="4100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14" name="Picture 2" descr="SmithNephew_larg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64288" y="282575"/>
            <a:ext cx="1427280" cy="2921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userDrawn="1"/>
        </p:nvSpPr>
        <p:spPr>
          <a:xfrm>
            <a:off x="0" y="6597352"/>
            <a:ext cx="9160024" cy="307777"/>
          </a:xfrm>
          <a:prstGeom prst="rect">
            <a:avLst/>
          </a:prstGeom>
        </p:spPr>
        <p:txBody>
          <a:bodyPr wrap="square" anchor="b">
            <a:spAutoFit/>
          </a:bodyPr>
          <a:lstStyle/>
          <a:p>
            <a:pPr algn="ctr"/>
            <a:r>
              <a:rPr lang="en-GB" sz="1400" b="1" dirty="0" smtClean="0">
                <a:solidFill>
                  <a:schemeClr val="tx1"/>
                </a:solidFill>
                <a:latin typeface="Smith&amp;NephewLF" panose="020F0500030000020004" pitchFamily="34" charset="0"/>
              </a:rPr>
              <a:t>STRICTLY FOR INTERNAL USE ONLY – DO NOT PUBLICLY DISPLAY OR DISTRIBUTE </a:t>
            </a:r>
            <a:endParaRPr lang="en-GB" sz="1400" b="1" dirty="0">
              <a:solidFill>
                <a:schemeClr val="tx1"/>
              </a:solidFill>
              <a:latin typeface="Smith&amp;NephewLF" panose="020F0500030000020004" pitchFamily="34" charset="0"/>
            </a:endParaRPr>
          </a:p>
        </p:txBody>
      </p:sp>
    </p:spTree>
    <p:extLst>
      <p:ext uri="{BB962C8B-B14F-4D97-AF65-F5344CB8AC3E}">
        <p14:creationId xmlns:p14="http://schemas.microsoft.com/office/powerpoint/2010/main" val="1973148990"/>
      </p:ext>
    </p:extLst>
  </p:cSld>
  <p:clrMap bg1="lt1" tx1="dk1" bg2="lt2" tx2="dk2" accent1="accent1" accent2="accent2" accent3="accent3" accent4="accent4" accent5="accent5" accent6="accent6" hlink="hlink" folHlink="folHlink"/>
  <p:sldLayoutIdLst>
    <p:sldLayoutId id="2147483862" r:id="rId1"/>
  </p:sldLayoutIdLst>
  <p:timing>
    <p:tnLst>
      <p:par>
        <p:cTn id="1" dur="indefinite" restart="never" nodeType="tmRoot"/>
      </p:par>
    </p:tnLst>
  </p:timing>
  <p:hf hdr="0" ftr="0" dt="0"/>
  <p:txStyles>
    <p:titleStyle>
      <a:lvl1pPr algn="l" defTabSz="914400" rtl="0" eaLnBrk="1" latinLnBrk="0" hangingPunct="1">
        <a:spcBef>
          <a:spcPct val="0"/>
        </a:spcBef>
        <a:buNone/>
        <a:defRPr sz="2800" kern="1200">
          <a:solidFill>
            <a:srgbClr val="4D4E53"/>
          </a:solidFill>
          <a:latin typeface="Smith&amp;NephewLF" pitchFamily="34" charset="0"/>
          <a:ea typeface="+mj-ea"/>
          <a:cs typeface="+mj-cs"/>
        </a:defRPr>
      </a:lvl1pPr>
    </p:titleStyle>
    <p:bodyStyle>
      <a:lvl1pPr marL="0" indent="0" algn="l" defTabSz="914400" rtl="0" eaLnBrk="1" latinLnBrk="0" hangingPunct="1">
        <a:lnSpc>
          <a:spcPct val="90000"/>
        </a:lnSpc>
        <a:spcBef>
          <a:spcPts val="1440"/>
        </a:spcBef>
        <a:buFontTx/>
        <a:buNone/>
        <a:defRPr sz="1800" kern="1200">
          <a:solidFill>
            <a:srgbClr val="4D4E53"/>
          </a:solidFill>
          <a:latin typeface="Smith&amp;NephewLF" pitchFamily="34" charset="0"/>
          <a:ea typeface="+mn-ea"/>
          <a:cs typeface="+mn-cs"/>
        </a:defRPr>
      </a:lvl1pPr>
      <a:lvl2pPr marL="228600" indent="-228600" algn="l" defTabSz="914400" rtl="0" eaLnBrk="1" latinLnBrk="0" hangingPunct="1">
        <a:lnSpc>
          <a:spcPct val="90000"/>
        </a:lnSpc>
        <a:spcBef>
          <a:spcPts val="1152"/>
        </a:spcBef>
        <a:buClr>
          <a:srgbClr val="4D4E53"/>
        </a:buClr>
        <a:buSzPct val="75000"/>
        <a:buFont typeface="Smith&amp;NephewLF" pitchFamily="34" charset="0"/>
        <a:buChar char="•"/>
        <a:defRPr sz="1800" kern="1200">
          <a:solidFill>
            <a:srgbClr val="4D4E53"/>
          </a:solidFill>
          <a:latin typeface="Smith&amp;NephewLF" pitchFamily="34" charset="0"/>
          <a:ea typeface="+mn-ea"/>
          <a:cs typeface="+mn-cs"/>
        </a:defRPr>
      </a:lvl2pPr>
      <a:lvl3pPr marL="475488" indent="-246888" algn="l" defTabSz="914400" rtl="0" eaLnBrk="1" latinLnBrk="0" hangingPunct="1">
        <a:lnSpc>
          <a:spcPct val="90000"/>
        </a:lnSpc>
        <a:spcBef>
          <a:spcPts val="1056"/>
        </a:spcBef>
        <a:buClr>
          <a:srgbClr val="4D4E53"/>
        </a:buClr>
        <a:buSzPct val="75000"/>
        <a:buFont typeface="Smith&amp;NephewLF" pitchFamily="34" charset="0"/>
        <a:buChar char="–"/>
        <a:defRPr sz="1800" kern="1200">
          <a:solidFill>
            <a:srgbClr val="4D4E53"/>
          </a:solidFill>
          <a:latin typeface="Smith&amp;NephewLF" pitchFamily="34" charset="0"/>
          <a:ea typeface="+mn-ea"/>
          <a:cs typeface="+mn-cs"/>
        </a:defRPr>
      </a:lvl3pPr>
      <a:lvl4pPr marL="685800" indent="-210312" algn="l" defTabSz="914400" rtl="0" eaLnBrk="1" latinLnBrk="0" hangingPunct="1">
        <a:lnSpc>
          <a:spcPct val="90000"/>
        </a:lnSpc>
        <a:spcBef>
          <a:spcPts val="0"/>
        </a:spcBef>
        <a:buClr>
          <a:srgbClr val="4D4E53"/>
        </a:buClr>
        <a:buSzPct val="75000"/>
        <a:buFont typeface="Smith&amp;NephewLF" pitchFamily="34" charset="0"/>
        <a:buChar char="•"/>
        <a:defRPr sz="1600" kern="1200">
          <a:solidFill>
            <a:srgbClr val="4D4E53"/>
          </a:solidFill>
          <a:latin typeface="Smith&amp;NephewLF" pitchFamily="34" charset="0"/>
          <a:ea typeface="+mn-ea"/>
          <a:cs typeface="+mn-cs"/>
        </a:defRPr>
      </a:lvl4pPr>
      <a:lvl5pPr marL="914400" indent="-210312" algn="l" defTabSz="914400" rtl="0" eaLnBrk="1" latinLnBrk="0" hangingPunct="1">
        <a:lnSpc>
          <a:spcPct val="90000"/>
        </a:lnSpc>
        <a:spcBef>
          <a:spcPts val="0"/>
        </a:spcBef>
        <a:buClr>
          <a:srgbClr val="4D4E53"/>
        </a:buClr>
        <a:buSzPct val="75000"/>
        <a:buFont typeface="Smith&amp;NephewLF" pitchFamily="34" charset="0"/>
        <a:buChar char="–"/>
        <a:defRPr sz="2000" kern="1200">
          <a:solidFill>
            <a:srgbClr val="4D4E53"/>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9"/>
            </p:custDataLst>
            <p:extLst>
              <p:ext uri="{D42A27DB-BD31-4B8C-83A1-F6EECF244321}">
                <p14:modId xmlns:p14="http://schemas.microsoft.com/office/powerpoint/2010/main" val="3922827922"/>
              </p:ext>
            </p:extLst>
          </p:nvPr>
        </p:nvGraphicFramePr>
        <p:xfrm>
          <a:off x="1591" y="1589"/>
          <a:ext cx="1587" cy="1587"/>
        </p:xfrm>
        <a:graphic>
          <a:graphicData uri="http://schemas.openxmlformats.org/presentationml/2006/ole">
            <mc:AlternateContent xmlns:mc="http://schemas.openxmlformats.org/markup-compatibility/2006">
              <mc:Choice xmlns:v="urn:schemas-microsoft-com:vml" Requires="v">
                <p:oleObj spid="_x0000_s3092" name="think-cell Slide" r:id="rId10" imgW="216" imgH="216" progId="TCLayout.ActiveDocument.1">
                  <p:embed/>
                </p:oleObj>
              </mc:Choice>
              <mc:Fallback>
                <p:oleObj name="think-cell Slide" r:id="rId10" imgW="216" imgH="216" progId="TCLayout.ActiveDocument.1">
                  <p:embed/>
                  <p:pic>
                    <p:nvPicPr>
                      <p:cNvPr id="0" name=""/>
                      <p:cNvPicPr/>
                      <p:nvPr/>
                    </p:nvPicPr>
                    <p:blipFill>
                      <a:blip r:embed="rId11"/>
                      <a:stretch>
                        <a:fillRect/>
                      </a:stretch>
                    </p:blipFill>
                    <p:spPr>
                      <a:xfrm>
                        <a:off x="1591" y="1589"/>
                        <a:ext cx="1587" cy="1587"/>
                      </a:xfrm>
                      <a:prstGeom prst="rect">
                        <a:avLst/>
                      </a:prstGeom>
                    </p:spPr>
                  </p:pic>
                </p:oleObj>
              </mc:Fallback>
            </mc:AlternateContent>
          </a:graphicData>
        </a:graphic>
      </p:graphicFrame>
      <p:sp>
        <p:nvSpPr>
          <p:cNvPr id="9" name="Date Placeholder 3"/>
          <p:cNvSpPr>
            <a:spLocks noGrp="1"/>
          </p:cNvSpPr>
          <p:nvPr>
            <p:ph type="dt" sz="half" idx="2"/>
          </p:nvPr>
        </p:nvSpPr>
        <p:spPr>
          <a:xfrm>
            <a:off x="475488" y="6208775"/>
            <a:ext cx="2133600" cy="475488"/>
          </a:xfrm>
          <a:prstGeom prst="rect">
            <a:avLst/>
          </a:prstGeom>
        </p:spPr>
        <p:txBody>
          <a:bodyPr vert="horz" lIns="0" tIns="45720" rIns="0" bIns="45720" rtlCol="0" anchor="t" anchorCtr="0"/>
          <a:lstStyle>
            <a:lvl1pPr algn="l">
              <a:defRPr sz="1400">
                <a:solidFill>
                  <a:srgbClr val="4D4E53"/>
                </a:solidFill>
                <a:latin typeface="Smith&amp;NephewLF" pitchFamily="34" charset="0"/>
              </a:defRPr>
            </a:lvl1pPr>
          </a:lstStyle>
          <a:p>
            <a:endParaRPr lang="en-US" dirty="0">
              <a:cs typeface="Arial" charset="0"/>
            </a:endParaRPr>
          </a:p>
        </p:txBody>
      </p:sp>
      <p:sp>
        <p:nvSpPr>
          <p:cNvPr id="10" name="Slide Number Placeholder 5"/>
          <p:cNvSpPr>
            <a:spLocks noGrp="1"/>
          </p:cNvSpPr>
          <p:nvPr>
            <p:ph type="sldNum" sz="quarter" idx="4"/>
          </p:nvPr>
        </p:nvSpPr>
        <p:spPr>
          <a:xfrm>
            <a:off x="6565392" y="6208775"/>
            <a:ext cx="2130552" cy="475488"/>
          </a:xfrm>
          <a:prstGeom prst="rect">
            <a:avLst/>
          </a:prstGeom>
        </p:spPr>
        <p:txBody>
          <a:bodyPr vert="horz" lIns="0" tIns="45720" rIns="0" bIns="45720" rtlCol="0" anchor="t" anchorCtr="0"/>
          <a:lstStyle>
            <a:lvl1pPr algn="r">
              <a:defRPr sz="1400">
                <a:solidFill>
                  <a:srgbClr val="4D4E53"/>
                </a:solidFill>
                <a:latin typeface="Smith&amp;NephewLF" pitchFamily="34" charset="0"/>
              </a:defRPr>
            </a:lvl1pPr>
          </a:lstStyle>
          <a:p>
            <a:fld id="{3A7D5340-7F4D-46FB-B4B5-A5222B0AC70A}" type="slidenum">
              <a:rPr lang="en-US" smtClean="0">
                <a:cs typeface="Arial" charset="0"/>
              </a:rPr>
              <a:pPr/>
              <a:t>‹#›</a:t>
            </a:fld>
            <a:endParaRPr lang="en-US" dirty="0">
              <a:cs typeface="Arial" charset="0"/>
            </a:endParaRPr>
          </a:p>
        </p:txBody>
      </p:sp>
      <p:sp>
        <p:nvSpPr>
          <p:cNvPr id="2" name="Title Placeholder 1"/>
          <p:cNvSpPr>
            <a:spLocks noGrp="1"/>
          </p:cNvSpPr>
          <p:nvPr>
            <p:ph type="title"/>
          </p:nvPr>
        </p:nvSpPr>
        <p:spPr>
          <a:xfrm>
            <a:off x="457200" y="665329"/>
            <a:ext cx="8229600" cy="768096"/>
          </a:xfrm>
          <a:prstGeom prst="rect">
            <a:avLst/>
          </a:prstGeom>
        </p:spPr>
        <p:txBody>
          <a:bodyPr vert="horz" lIns="0" tIns="0" rIns="0" bIns="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2029968"/>
            <a:ext cx="8229600" cy="4453128"/>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endParaRPr lang="en-US" dirty="0"/>
          </a:p>
        </p:txBody>
      </p:sp>
      <p:pic>
        <p:nvPicPr>
          <p:cNvPr id="12" name="Picture 2" descr="SmithNephew_large"/>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880243" y="282575"/>
            <a:ext cx="1711325" cy="292100"/>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Connector 12"/>
          <p:cNvCxnSpPr/>
          <p:nvPr/>
        </p:nvCxnSpPr>
        <p:spPr>
          <a:xfrm>
            <a:off x="481699" y="638424"/>
            <a:ext cx="8205107"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6588224" y="164640"/>
            <a:ext cx="2098578" cy="4100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14" name="Picture 2" descr="SmithNephew_large"/>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6880243" y="204322"/>
            <a:ext cx="1711326" cy="29195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5" name="Rectangle 14"/>
          <p:cNvSpPr/>
          <p:nvPr userDrawn="1"/>
        </p:nvSpPr>
        <p:spPr>
          <a:xfrm>
            <a:off x="0" y="6597352"/>
            <a:ext cx="9160024" cy="307777"/>
          </a:xfrm>
          <a:prstGeom prst="rect">
            <a:avLst/>
          </a:prstGeom>
        </p:spPr>
        <p:txBody>
          <a:bodyPr wrap="square" anchor="b">
            <a:spAutoFit/>
          </a:bodyPr>
          <a:lstStyle/>
          <a:p>
            <a:pPr algn="ctr"/>
            <a:r>
              <a:rPr lang="en-GB" sz="1400" b="1" dirty="0" smtClean="0">
                <a:solidFill>
                  <a:schemeClr val="tx1"/>
                </a:solidFill>
                <a:latin typeface="Smith&amp;NephewLF" panose="020F0500030000020004" pitchFamily="34" charset="0"/>
              </a:rPr>
              <a:t>STRICTLY FOR INTERNAL USE ONLY – DO NOT PUBLICLY DISPLAY OR DISTRIBUTE </a:t>
            </a:r>
            <a:endParaRPr lang="en-GB" sz="1400" b="1" dirty="0">
              <a:solidFill>
                <a:schemeClr val="tx1"/>
              </a:solidFill>
              <a:latin typeface="Smith&amp;NephewLF" panose="020F0500030000020004" pitchFamily="34" charset="0"/>
            </a:endParaRPr>
          </a:p>
        </p:txBody>
      </p:sp>
    </p:spTree>
    <p:extLst>
      <p:ext uri="{BB962C8B-B14F-4D97-AF65-F5344CB8AC3E}">
        <p14:creationId xmlns:p14="http://schemas.microsoft.com/office/powerpoint/2010/main" val="437414754"/>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9" r:id="rId4"/>
    <p:sldLayoutId id="2147483829" r:id="rId5"/>
    <p:sldLayoutId id="2147483858" r:id="rId6"/>
  </p:sldLayoutIdLst>
  <p:timing>
    <p:tnLst>
      <p:par>
        <p:cTn id="1" dur="indefinite" restart="never" nodeType="tmRoot"/>
      </p:par>
    </p:tnLst>
  </p:timing>
  <p:hf hdr="0" ftr="0" dt="0"/>
  <p:txStyles>
    <p:titleStyle>
      <a:lvl1pPr algn="l" defTabSz="914400" rtl="0" eaLnBrk="1" latinLnBrk="0" hangingPunct="1">
        <a:spcBef>
          <a:spcPct val="0"/>
        </a:spcBef>
        <a:buNone/>
        <a:defRPr sz="2800" kern="1200">
          <a:solidFill>
            <a:srgbClr val="4D4E53"/>
          </a:solidFill>
          <a:latin typeface="Smith&amp;NephewLF" pitchFamily="34" charset="0"/>
          <a:ea typeface="+mj-ea"/>
          <a:cs typeface="+mj-cs"/>
        </a:defRPr>
      </a:lvl1pPr>
    </p:titleStyle>
    <p:bodyStyle>
      <a:lvl1pPr marL="0" indent="0" algn="l" defTabSz="914400" rtl="0" eaLnBrk="1" latinLnBrk="0" hangingPunct="1">
        <a:lnSpc>
          <a:spcPct val="90000"/>
        </a:lnSpc>
        <a:spcBef>
          <a:spcPts val="1440"/>
        </a:spcBef>
        <a:buFontTx/>
        <a:buNone/>
        <a:defRPr sz="1800" kern="1200">
          <a:solidFill>
            <a:srgbClr val="4D4E53"/>
          </a:solidFill>
          <a:latin typeface="Smith&amp;NephewLF" pitchFamily="34" charset="0"/>
          <a:ea typeface="+mn-ea"/>
          <a:cs typeface="+mn-cs"/>
        </a:defRPr>
      </a:lvl1pPr>
      <a:lvl2pPr marL="228600" indent="-228600" algn="l" defTabSz="914400" rtl="0" eaLnBrk="1" latinLnBrk="0" hangingPunct="1">
        <a:lnSpc>
          <a:spcPct val="90000"/>
        </a:lnSpc>
        <a:spcBef>
          <a:spcPts val="1152"/>
        </a:spcBef>
        <a:buClr>
          <a:srgbClr val="4D4E53"/>
        </a:buClr>
        <a:buSzPct val="75000"/>
        <a:buFont typeface="Smith&amp;NephewLF" pitchFamily="34" charset="0"/>
        <a:buChar char="•"/>
        <a:defRPr sz="1800" kern="1200">
          <a:solidFill>
            <a:srgbClr val="4D4E53"/>
          </a:solidFill>
          <a:latin typeface="Smith&amp;NephewLF" pitchFamily="34" charset="0"/>
          <a:ea typeface="+mn-ea"/>
          <a:cs typeface="+mn-cs"/>
        </a:defRPr>
      </a:lvl2pPr>
      <a:lvl3pPr marL="475488" indent="-246888" algn="l" defTabSz="914400" rtl="0" eaLnBrk="1" latinLnBrk="0" hangingPunct="1">
        <a:lnSpc>
          <a:spcPct val="90000"/>
        </a:lnSpc>
        <a:spcBef>
          <a:spcPts val="1056"/>
        </a:spcBef>
        <a:buClr>
          <a:srgbClr val="4D4E53"/>
        </a:buClr>
        <a:buSzPct val="75000"/>
        <a:buFont typeface="Smith&amp;NephewLF" pitchFamily="34" charset="0"/>
        <a:buChar char="–"/>
        <a:defRPr sz="1800" kern="1200">
          <a:solidFill>
            <a:srgbClr val="4D4E53"/>
          </a:solidFill>
          <a:latin typeface="Smith&amp;NephewLF" pitchFamily="34" charset="0"/>
          <a:ea typeface="+mn-ea"/>
          <a:cs typeface="+mn-cs"/>
        </a:defRPr>
      </a:lvl3pPr>
      <a:lvl4pPr marL="685800" indent="-210312" algn="l" defTabSz="914400" rtl="0" eaLnBrk="1" latinLnBrk="0" hangingPunct="1">
        <a:lnSpc>
          <a:spcPct val="90000"/>
        </a:lnSpc>
        <a:spcBef>
          <a:spcPts val="0"/>
        </a:spcBef>
        <a:buClr>
          <a:srgbClr val="4D4E53"/>
        </a:buClr>
        <a:buSzPct val="75000"/>
        <a:buFont typeface="Smith&amp;NephewLF" pitchFamily="34" charset="0"/>
        <a:buChar char="•"/>
        <a:defRPr sz="1600" kern="1200">
          <a:solidFill>
            <a:srgbClr val="4D4E53"/>
          </a:solidFill>
          <a:latin typeface="Smith&amp;NephewLF" pitchFamily="34" charset="0"/>
          <a:ea typeface="+mn-ea"/>
          <a:cs typeface="+mn-cs"/>
        </a:defRPr>
      </a:lvl4pPr>
      <a:lvl5pPr marL="914400" indent="-210312" algn="l" defTabSz="914400" rtl="0" eaLnBrk="1" latinLnBrk="0" hangingPunct="1">
        <a:lnSpc>
          <a:spcPct val="90000"/>
        </a:lnSpc>
        <a:spcBef>
          <a:spcPts val="0"/>
        </a:spcBef>
        <a:buClr>
          <a:srgbClr val="4D4E53"/>
        </a:buClr>
        <a:buSzPct val="75000"/>
        <a:buFont typeface="Smith&amp;NephewLF" pitchFamily="34" charset="0"/>
        <a:buChar char="–"/>
        <a:defRPr sz="2000" kern="1200">
          <a:solidFill>
            <a:srgbClr val="4D4E53"/>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image" Target="../media/image10.png"/><Relationship Id="rId5" Type="http://schemas.openxmlformats.org/officeDocument/2006/relationships/image" Target="../media/image9.jpeg"/><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microsoft.com/office/2007/relationships/hdphoto" Target="../media/hdphoto8.wdp"/><Relationship Id="rId5" Type="http://schemas.openxmlformats.org/officeDocument/2006/relationships/image" Target="../media/image18.png"/><Relationship Id="rId4" Type="http://schemas.microsoft.com/office/2007/relationships/hdphoto" Target="../media/hdphoto7.wdp"/></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9.jpeg"/><Relationship Id="rId1" Type="http://schemas.openxmlformats.org/officeDocument/2006/relationships/slideLayout" Target="../slideLayouts/slideLayout12.xml"/><Relationship Id="rId5" Type="http://schemas.microsoft.com/office/2007/relationships/hdphoto" Target="../media/hdphoto10.wdp"/><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7" Type="http://schemas.microsoft.com/office/2007/relationships/hdphoto" Target="../media/hdphoto11.wdp"/><Relationship Id="rId2" Type="http://schemas.openxmlformats.org/officeDocument/2006/relationships/image" Target="../media/image15.png"/><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microsoft.com/office/2007/relationships/hdphoto" Target="../media/hdphoto12.wdp"/></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2.xml"/><Relationship Id="rId6" Type="http://schemas.microsoft.com/office/2007/relationships/hdphoto" Target="../media/hdphoto14.wdp"/><Relationship Id="rId5" Type="http://schemas.openxmlformats.org/officeDocument/2006/relationships/image" Target="../media/image28.png"/><Relationship Id="rId4" Type="http://schemas.microsoft.com/office/2007/relationships/hdphoto" Target="../media/hdphoto13.wdp"/></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2.xml"/><Relationship Id="rId5" Type="http://schemas.microsoft.com/office/2007/relationships/hdphoto" Target="../media/hdphoto15.wdp"/><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11.xml"/><Relationship Id="rId5" Type="http://schemas.microsoft.com/office/2007/relationships/hdphoto" Target="../media/hdphoto16.wdp"/><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8" Type="http://schemas.openxmlformats.org/officeDocument/2006/relationships/image" Target="../media/image37.png"/><Relationship Id="rId3" Type="http://schemas.microsoft.com/office/2007/relationships/hdphoto" Target="../media/hdphoto17.wdp"/><Relationship Id="rId7" Type="http://schemas.microsoft.com/office/2007/relationships/hdphoto" Target="../media/hdphoto19.wdp"/><Relationship Id="rId2" Type="http://schemas.openxmlformats.org/officeDocument/2006/relationships/image" Target="../media/image34.jpeg"/><Relationship Id="rId1" Type="http://schemas.openxmlformats.org/officeDocument/2006/relationships/slideLayout" Target="../slideLayouts/slideLayout12.xml"/><Relationship Id="rId6" Type="http://schemas.openxmlformats.org/officeDocument/2006/relationships/image" Target="../media/image36.png"/><Relationship Id="rId5" Type="http://schemas.microsoft.com/office/2007/relationships/hdphoto" Target="../media/hdphoto18.wdp"/><Relationship Id="rId4" Type="http://schemas.openxmlformats.org/officeDocument/2006/relationships/image" Target="../media/image35.png"/><Relationship Id="rId9" Type="http://schemas.microsoft.com/office/2007/relationships/hdphoto" Target="../media/hdphoto20.wdp"/></Relationships>
</file>

<file path=ppt/slides/_rels/slide27.xml.rels><?xml version="1.0" encoding="UTF-8" standalone="yes"?>
<Relationships xmlns="http://schemas.openxmlformats.org/package/2006/relationships"><Relationship Id="rId3" Type="http://schemas.microsoft.com/office/2007/relationships/hdphoto" Target="../media/hdphoto21.wdp"/><Relationship Id="rId7" Type="http://schemas.microsoft.com/office/2007/relationships/hdphoto" Target="../media/hdphoto23.wdp"/><Relationship Id="rId2" Type="http://schemas.openxmlformats.org/officeDocument/2006/relationships/image" Target="../media/image38.jpeg"/><Relationship Id="rId1" Type="http://schemas.openxmlformats.org/officeDocument/2006/relationships/slideLayout" Target="../slideLayouts/slideLayout12.xml"/><Relationship Id="rId6" Type="http://schemas.openxmlformats.org/officeDocument/2006/relationships/image" Target="../media/image40.jpeg"/><Relationship Id="rId5" Type="http://schemas.microsoft.com/office/2007/relationships/hdphoto" Target="../media/hdphoto22.wdp"/><Relationship Id="rId4" Type="http://schemas.openxmlformats.org/officeDocument/2006/relationships/image" Target="../media/image39.jpeg"/></Relationships>
</file>

<file path=ppt/slides/_rels/slide28.xml.rels><?xml version="1.0" encoding="UTF-8" standalone="yes"?>
<Relationships xmlns="http://schemas.openxmlformats.org/package/2006/relationships"><Relationship Id="rId8" Type="http://schemas.microsoft.com/office/2007/relationships/hdphoto" Target="../media/hdphoto24.wdp"/><Relationship Id="rId3" Type="http://schemas.openxmlformats.org/officeDocument/2006/relationships/image" Target="../media/image38.jpeg"/><Relationship Id="rId7"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microsoft.com/office/2007/relationships/hdphoto" Target="../media/hdphoto22.wdp"/><Relationship Id="rId5" Type="http://schemas.openxmlformats.org/officeDocument/2006/relationships/image" Target="../media/image39.jpeg"/><Relationship Id="rId4" Type="http://schemas.microsoft.com/office/2007/relationships/hdphoto" Target="../media/hdphoto21.wdp"/></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microsoft.com/office/2007/relationships/hdphoto" Target="../media/hdphoto22.wdp"/><Relationship Id="rId5" Type="http://schemas.openxmlformats.org/officeDocument/2006/relationships/image" Target="../media/image39.jpeg"/><Relationship Id="rId4" Type="http://schemas.microsoft.com/office/2007/relationships/hdphoto" Target="../media/hdphoto21.wdp"/></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38.jpeg"/><Relationship Id="rId1" Type="http://schemas.openxmlformats.org/officeDocument/2006/relationships/slideLayout" Target="../slideLayouts/slideLayout12.xml"/><Relationship Id="rId5" Type="http://schemas.microsoft.com/office/2007/relationships/hdphoto" Target="../media/hdphoto25.wdp"/><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38.jpeg"/><Relationship Id="rId1" Type="http://schemas.openxmlformats.org/officeDocument/2006/relationships/slideLayout" Target="../slideLayouts/slideLayout12.xml"/><Relationship Id="rId6" Type="http://schemas.openxmlformats.org/officeDocument/2006/relationships/image" Target="../media/image45.jpeg"/><Relationship Id="rId5" Type="http://schemas.microsoft.com/office/2007/relationships/hdphoto" Target="../media/hdphoto26.wdp"/><Relationship Id="rId4" Type="http://schemas.openxmlformats.org/officeDocument/2006/relationships/image" Target="../media/image44.jpeg"/></Relationships>
</file>

<file path=ppt/slides/_rels/slide32.xml.rels><?xml version="1.0" encoding="UTF-8" standalone="yes"?>
<Relationships xmlns="http://schemas.openxmlformats.org/package/2006/relationships"><Relationship Id="rId3" Type="http://schemas.microsoft.com/office/2007/relationships/hdphoto" Target="../media/hdphoto26.wdp"/><Relationship Id="rId7" Type="http://schemas.openxmlformats.org/officeDocument/2006/relationships/image" Target="../media/image45.jpeg"/><Relationship Id="rId2" Type="http://schemas.openxmlformats.org/officeDocument/2006/relationships/image" Target="../media/image46.jpeg"/><Relationship Id="rId1" Type="http://schemas.openxmlformats.org/officeDocument/2006/relationships/slideLayout" Target="../slideLayouts/slideLayout12.xml"/><Relationship Id="rId6" Type="http://schemas.openxmlformats.org/officeDocument/2006/relationships/image" Target="../media/image42.jpeg"/><Relationship Id="rId5" Type="http://schemas.microsoft.com/office/2007/relationships/hdphoto" Target="../media/hdphoto27.wdp"/><Relationship Id="rId4" Type="http://schemas.openxmlformats.org/officeDocument/2006/relationships/image" Target="../media/image47.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8" Type="http://schemas.openxmlformats.org/officeDocument/2006/relationships/image" Target="../media/image50.jpeg"/><Relationship Id="rId13" Type="http://schemas.microsoft.com/office/2007/relationships/hdphoto" Target="../media/hdphoto32.wdp"/><Relationship Id="rId3" Type="http://schemas.microsoft.com/office/2007/relationships/hdphoto" Target="../media/hdphoto28.wdp"/><Relationship Id="rId7" Type="http://schemas.microsoft.com/office/2007/relationships/hdphoto" Target="../media/hdphoto29.wdp"/><Relationship Id="rId12" Type="http://schemas.openxmlformats.org/officeDocument/2006/relationships/image" Target="../media/image52.jpeg"/><Relationship Id="rId2" Type="http://schemas.openxmlformats.org/officeDocument/2006/relationships/image" Target="../media/image48.jpeg"/><Relationship Id="rId1" Type="http://schemas.openxmlformats.org/officeDocument/2006/relationships/slideLayout" Target="../slideLayouts/slideLayout12.xml"/><Relationship Id="rId6" Type="http://schemas.openxmlformats.org/officeDocument/2006/relationships/image" Target="../media/image49.jpeg"/><Relationship Id="rId11" Type="http://schemas.microsoft.com/office/2007/relationships/hdphoto" Target="../media/hdphoto31.wdp"/><Relationship Id="rId5" Type="http://schemas.microsoft.com/office/2007/relationships/hdphoto" Target="../media/hdphoto21.wdp"/><Relationship Id="rId10" Type="http://schemas.openxmlformats.org/officeDocument/2006/relationships/image" Target="../media/image51.jpeg"/><Relationship Id="rId4" Type="http://schemas.openxmlformats.org/officeDocument/2006/relationships/image" Target="../media/image38.jpeg"/><Relationship Id="rId9" Type="http://schemas.microsoft.com/office/2007/relationships/hdphoto" Target="../media/hdphoto30.wdp"/><Relationship Id="rId14" Type="http://schemas.openxmlformats.org/officeDocument/2006/relationships/image" Target="../media/image53.jpeg"/></Relationships>
</file>

<file path=ppt/slides/_rels/slide35.xml.rels><?xml version="1.0" encoding="UTF-8" standalone="yes"?>
<Relationships xmlns="http://schemas.openxmlformats.org/package/2006/relationships"><Relationship Id="rId8" Type="http://schemas.microsoft.com/office/2007/relationships/hdphoto" Target="../media/hdphoto34.wdp"/><Relationship Id="rId3" Type="http://schemas.openxmlformats.org/officeDocument/2006/relationships/image" Target="../media/image55.jpeg"/><Relationship Id="rId7" Type="http://schemas.openxmlformats.org/officeDocument/2006/relationships/image" Target="../media/image56.jpeg"/><Relationship Id="rId2" Type="http://schemas.openxmlformats.org/officeDocument/2006/relationships/image" Target="../media/image54.jpeg"/><Relationship Id="rId1" Type="http://schemas.openxmlformats.org/officeDocument/2006/relationships/slideLayout" Target="../slideLayouts/slideLayout12.xml"/><Relationship Id="rId6" Type="http://schemas.microsoft.com/office/2007/relationships/hdphoto" Target="../media/hdphoto30.wdp"/><Relationship Id="rId5" Type="http://schemas.openxmlformats.org/officeDocument/2006/relationships/image" Target="../media/image50.jpeg"/><Relationship Id="rId4" Type="http://schemas.microsoft.com/office/2007/relationships/hdphoto" Target="../media/hdphoto33.wdp"/><Relationship Id="rId9" Type="http://schemas.openxmlformats.org/officeDocument/2006/relationships/image" Target="../media/image57.jpeg"/></Relationships>
</file>

<file path=ppt/slides/_rels/slide36.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2.jpeg"/><Relationship Id="rId2" Type="http://schemas.openxmlformats.org/officeDocument/2006/relationships/image" Target="../media/image58.jpeg"/><Relationship Id="rId1" Type="http://schemas.openxmlformats.org/officeDocument/2006/relationships/slideLayout" Target="../slideLayouts/slideLayout12.xml"/><Relationship Id="rId6" Type="http://schemas.openxmlformats.org/officeDocument/2006/relationships/image" Target="../media/image57.jpeg"/><Relationship Id="rId5" Type="http://schemas.openxmlformats.org/officeDocument/2006/relationships/image" Target="../media/image61.jpeg"/><Relationship Id="rId4" Type="http://schemas.openxmlformats.org/officeDocument/2006/relationships/image" Target="../media/image60.jpeg"/></Relationships>
</file>

<file path=ppt/slides/_rels/slide3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59.jpeg"/><Relationship Id="rId1" Type="http://schemas.openxmlformats.org/officeDocument/2006/relationships/slideLayout" Target="../slideLayouts/slideLayout12.xml"/><Relationship Id="rId5" Type="http://schemas.openxmlformats.org/officeDocument/2006/relationships/image" Target="../media/image65.jpeg"/><Relationship Id="rId4" Type="http://schemas.openxmlformats.org/officeDocument/2006/relationships/image" Target="../media/image64.jpeg"/></Relationships>
</file>

<file path=ppt/slides/_rels/slide3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66.jpeg"/><Relationship Id="rId1" Type="http://schemas.openxmlformats.org/officeDocument/2006/relationships/slideLayout" Target="../slideLayouts/slideLayout12.xml"/><Relationship Id="rId6" Type="http://schemas.openxmlformats.org/officeDocument/2006/relationships/image" Target="../media/image64.jpeg"/><Relationship Id="rId5" Type="http://schemas.openxmlformats.org/officeDocument/2006/relationships/image" Target="../media/image42.jpeg"/><Relationship Id="rId4" Type="http://schemas.openxmlformats.org/officeDocument/2006/relationships/image" Target="../media/image67.jpeg"/></Relationships>
</file>

<file path=ppt/slides/_rels/slide3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69.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70.png"/><Relationship Id="rId4" Type="http://schemas.openxmlformats.org/officeDocument/2006/relationships/image" Target="../media/image68.png"/></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71.png"/><Relationship Id="rId1" Type="http://schemas.openxmlformats.org/officeDocument/2006/relationships/slideLayout" Target="../slideLayouts/slideLayout11.xml"/><Relationship Id="rId4" Type="http://schemas.microsoft.com/office/2007/relationships/hdphoto" Target="../media/hdphoto16.wdp"/></Relationships>
</file>

<file path=ppt/slides/_rels/slide4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3.xml"/><Relationship Id="rId1" Type="http://schemas.openxmlformats.org/officeDocument/2006/relationships/slideLayout" Target="../slideLayouts/slideLayout11.xml"/><Relationship Id="rId6" Type="http://schemas.microsoft.com/office/2007/relationships/hdphoto" Target="../media/hdphoto16.wdp"/><Relationship Id="rId5" Type="http://schemas.openxmlformats.org/officeDocument/2006/relationships/image" Target="../media/image33.png"/><Relationship Id="rId4" Type="http://schemas.openxmlformats.org/officeDocument/2006/relationships/image" Target="../media/image7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4.xml"/><Relationship Id="rId1" Type="http://schemas.openxmlformats.org/officeDocument/2006/relationships/slideLayout" Target="../slideLayouts/slideLayout11.xml"/><Relationship Id="rId6" Type="http://schemas.microsoft.com/office/2007/relationships/hdphoto" Target="../media/hdphoto16.wdp"/><Relationship Id="rId5" Type="http://schemas.openxmlformats.org/officeDocument/2006/relationships/image" Target="../media/image33.png"/><Relationship Id="rId4" Type="http://schemas.openxmlformats.org/officeDocument/2006/relationships/image" Target="../media/image75.png"/></Relationships>
</file>

<file path=ppt/slides/_rels/slide4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5.xml"/><Relationship Id="rId1" Type="http://schemas.openxmlformats.org/officeDocument/2006/relationships/slideLayout" Target="../slideLayouts/slideLayout14.xml"/><Relationship Id="rId5" Type="http://schemas.microsoft.com/office/2007/relationships/hdphoto" Target="../media/hdphoto16.wdp"/><Relationship Id="rId4" Type="http://schemas.openxmlformats.org/officeDocument/2006/relationships/image" Target="../media/image3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6.xml"/><Relationship Id="rId1" Type="http://schemas.openxmlformats.org/officeDocument/2006/relationships/slideLayout" Target="../slideLayouts/slideLayout11.xml"/><Relationship Id="rId6" Type="http://schemas.microsoft.com/office/2007/relationships/hdphoto" Target="../media/hdphoto16.wdp"/><Relationship Id="rId5" Type="http://schemas.openxmlformats.org/officeDocument/2006/relationships/image" Target="../media/image33.png"/><Relationship Id="rId4" Type="http://schemas.openxmlformats.org/officeDocument/2006/relationships/image" Target="../media/image7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7.xml"/><Relationship Id="rId1" Type="http://schemas.openxmlformats.org/officeDocument/2006/relationships/slideLayout" Target="../slideLayouts/slideLayout14.xml"/><Relationship Id="rId6" Type="http://schemas.microsoft.com/office/2007/relationships/hdphoto" Target="../media/hdphoto16.wdp"/><Relationship Id="rId5" Type="http://schemas.openxmlformats.org/officeDocument/2006/relationships/image" Target="../media/image33.png"/><Relationship Id="rId4" Type="http://schemas.openxmlformats.org/officeDocument/2006/relationships/image" Target="../media/image7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8.xml"/><Relationship Id="rId1" Type="http://schemas.openxmlformats.org/officeDocument/2006/relationships/slideLayout" Target="../slideLayouts/slideLayout14.xml"/><Relationship Id="rId6" Type="http://schemas.microsoft.com/office/2007/relationships/hdphoto" Target="../media/hdphoto16.wdp"/><Relationship Id="rId5" Type="http://schemas.openxmlformats.org/officeDocument/2006/relationships/image" Target="../media/image33.png"/><Relationship Id="rId4" Type="http://schemas.openxmlformats.org/officeDocument/2006/relationships/image" Target="../media/image7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9.xml"/><Relationship Id="rId1" Type="http://schemas.openxmlformats.org/officeDocument/2006/relationships/slideLayout" Target="../slideLayouts/slideLayout11.xml"/><Relationship Id="rId6" Type="http://schemas.microsoft.com/office/2007/relationships/hdphoto" Target="../media/hdphoto16.wdp"/><Relationship Id="rId5" Type="http://schemas.openxmlformats.org/officeDocument/2006/relationships/image" Target="../media/image33.png"/><Relationship Id="rId4" Type="http://schemas.openxmlformats.org/officeDocument/2006/relationships/image" Target="../media/image80.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81.png"/><Relationship Id="rId1" Type="http://schemas.openxmlformats.org/officeDocument/2006/relationships/slideLayout" Target="../slideLayouts/slideLayout4.xml"/><Relationship Id="rId4" Type="http://schemas.microsoft.com/office/2007/relationships/hdphoto" Target="../media/hdphoto16.wdp"/></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microsoft.com/office/2007/relationships/hdphoto" Target="../media/hdphoto35.wdp"/><Relationship Id="rId5" Type="http://schemas.openxmlformats.org/officeDocument/2006/relationships/image" Target="../media/image84.png"/><Relationship Id="rId4" Type="http://schemas.openxmlformats.org/officeDocument/2006/relationships/image" Target="../media/image83.png"/></Relationships>
</file>

<file path=ppt/slides/_rels/slide67.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86.png"/></Relationships>
</file>

<file path=ppt/slides/_rels/slide6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4.xml"/><Relationship Id="rId1" Type="http://schemas.openxmlformats.org/officeDocument/2006/relationships/slideLayout" Target="../slideLayouts/slideLayout13.xml"/><Relationship Id="rId5" Type="http://schemas.microsoft.com/office/2007/relationships/hdphoto" Target="../media/hdphoto16.wdp"/><Relationship Id="rId4" Type="http://schemas.openxmlformats.org/officeDocument/2006/relationships/image" Target="../media/image33.png"/></Relationships>
</file>

<file path=ppt/slides/_rels/slide6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microsoft.com/office/2007/relationships/hdphoto" Target="../media/hdphoto36.wdp"/><Relationship Id="rId5" Type="http://schemas.openxmlformats.org/officeDocument/2006/relationships/image" Target="../media/image87.png"/><Relationship Id="rId4" Type="http://schemas.openxmlformats.org/officeDocument/2006/relationships/image" Target="../media/image8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6.xml"/><Relationship Id="rId1" Type="http://schemas.openxmlformats.org/officeDocument/2006/relationships/slideLayout" Target="../slideLayouts/slideLayout12.xml"/><Relationship Id="rId6" Type="http://schemas.microsoft.com/office/2007/relationships/hdphoto" Target="../media/hdphoto36.wdp"/><Relationship Id="rId5" Type="http://schemas.openxmlformats.org/officeDocument/2006/relationships/image" Target="../media/image87.png"/><Relationship Id="rId4" Type="http://schemas.openxmlformats.org/officeDocument/2006/relationships/image" Target="../media/image83.png"/></Relationships>
</file>

<file path=ppt/slides/_rels/slide7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7.xml"/><Relationship Id="rId1" Type="http://schemas.openxmlformats.org/officeDocument/2006/relationships/slideLayout" Target="../slideLayouts/slideLayout12.xml"/><Relationship Id="rId6" Type="http://schemas.microsoft.com/office/2007/relationships/hdphoto" Target="../media/hdphoto36.wdp"/><Relationship Id="rId5" Type="http://schemas.openxmlformats.org/officeDocument/2006/relationships/image" Target="../media/image87.png"/><Relationship Id="rId4" Type="http://schemas.openxmlformats.org/officeDocument/2006/relationships/image" Target="../media/image83.png"/></Relationships>
</file>

<file path=ppt/slides/_rels/slide7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8.xml"/><Relationship Id="rId1" Type="http://schemas.openxmlformats.org/officeDocument/2006/relationships/slideLayout" Target="../slideLayouts/slideLayout15.xml"/><Relationship Id="rId5" Type="http://schemas.microsoft.com/office/2007/relationships/hdphoto" Target="../media/hdphoto16.wdp"/><Relationship Id="rId4" Type="http://schemas.openxmlformats.org/officeDocument/2006/relationships/image" Target="../media/image33.png"/></Relationships>
</file>

<file path=ppt/slides/_rels/slide7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9.xml"/><Relationship Id="rId1" Type="http://schemas.openxmlformats.org/officeDocument/2006/relationships/slideLayout" Target="../slideLayouts/slideLayout15.xml"/><Relationship Id="rId6" Type="http://schemas.microsoft.com/office/2007/relationships/hdphoto" Target="../media/hdphoto36.wdp"/><Relationship Id="rId5" Type="http://schemas.openxmlformats.org/officeDocument/2006/relationships/image" Target="../media/image87.png"/><Relationship Id="rId4" Type="http://schemas.openxmlformats.org/officeDocument/2006/relationships/image" Target="../media/image83.png"/></Relationships>
</file>

<file path=ppt/slides/_rels/slide7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0.xml"/><Relationship Id="rId1" Type="http://schemas.openxmlformats.org/officeDocument/2006/relationships/slideLayout" Target="../slideLayouts/slideLayout15.xml"/><Relationship Id="rId6" Type="http://schemas.microsoft.com/office/2007/relationships/hdphoto" Target="../media/hdphoto36.wdp"/><Relationship Id="rId5" Type="http://schemas.openxmlformats.org/officeDocument/2006/relationships/image" Target="../media/image87.png"/><Relationship Id="rId4" Type="http://schemas.openxmlformats.org/officeDocument/2006/relationships/image" Target="../media/image83.png"/></Relationships>
</file>

<file path=ppt/slides/_rels/slide7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1.xml"/><Relationship Id="rId1" Type="http://schemas.openxmlformats.org/officeDocument/2006/relationships/slideLayout" Target="../slideLayouts/slideLayout15.xml"/><Relationship Id="rId6" Type="http://schemas.microsoft.com/office/2007/relationships/hdphoto" Target="../media/hdphoto36.wdp"/><Relationship Id="rId5" Type="http://schemas.openxmlformats.org/officeDocument/2006/relationships/image" Target="../media/image87.png"/><Relationship Id="rId4" Type="http://schemas.openxmlformats.org/officeDocument/2006/relationships/image" Target="../media/image83.png"/></Relationships>
</file>

<file path=ppt/slides/_rels/slide7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2.xml"/><Relationship Id="rId1" Type="http://schemas.openxmlformats.org/officeDocument/2006/relationships/slideLayout" Target="../slideLayouts/slideLayout11.xml"/><Relationship Id="rId6" Type="http://schemas.microsoft.com/office/2007/relationships/hdphoto" Target="../media/hdphoto36.wdp"/><Relationship Id="rId5" Type="http://schemas.openxmlformats.org/officeDocument/2006/relationships/image" Target="../media/image87.png"/><Relationship Id="rId4" Type="http://schemas.openxmlformats.org/officeDocument/2006/relationships/image" Target="../media/image83.png"/></Relationships>
</file>

<file path=ppt/slides/_rels/slide7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3.xml"/><Relationship Id="rId1" Type="http://schemas.openxmlformats.org/officeDocument/2006/relationships/slideLayout" Target="../slideLayouts/slideLayout11.xml"/><Relationship Id="rId5" Type="http://schemas.microsoft.com/office/2007/relationships/hdphoto" Target="../media/hdphoto36.wdp"/><Relationship Id="rId4" Type="http://schemas.openxmlformats.org/officeDocument/2006/relationships/image" Target="../media/image87.png"/></Relationships>
</file>

<file path=ppt/slides/_rels/slide7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4.xml"/><Relationship Id="rId1" Type="http://schemas.openxmlformats.org/officeDocument/2006/relationships/slideLayout" Target="../slideLayouts/slideLayout15.xml"/><Relationship Id="rId5" Type="http://schemas.microsoft.com/office/2007/relationships/hdphoto" Target="../media/hdphoto16.wdp"/><Relationship Id="rId4" Type="http://schemas.openxmlformats.org/officeDocument/2006/relationships/image" Target="../media/image33.png"/></Relationships>
</file>

<file path=ppt/slides/_rels/slide7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5.xml"/><Relationship Id="rId1" Type="http://schemas.openxmlformats.org/officeDocument/2006/relationships/slideLayout" Target="../slideLayouts/slideLayout12.xml"/><Relationship Id="rId5" Type="http://schemas.microsoft.com/office/2007/relationships/hdphoto" Target="../media/hdphoto37.wdp"/><Relationship Id="rId4" Type="http://schemas.openxmlformats.org/officeDocument/2006/relationships/image" Target="../media/image9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6.xml"/><Relationship Id="rId1" Type="http://schemas.openxmlformats.org/officeDocument/2006/relationships/slideLayout" Target="../slideLayouts/slideLayout12.xml"/><Relationship Id="rId6" Type="http://schemas.microsoft.com/office/2007/relationships/hdphoto" Target="../media/hdphoto38.wdp"/><Relationship Id="rId5" Type="http://schemas.openxmlformats.org/officeDocument/2006/relationships/image" Target="../media/image91.png"/><Relationship Id="rId4" Type="http://schemas.openxmlformats.org/officeDocument/2006/relationships/image" Target="../media/image83.png"/></Relationships>
</file>

<file path=ppt/slides/_rels/slide8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81.png"/><Relationship Id="rId1" Type="http://schemas.openxmlformats.org/officeDocument/2006/relationships/slideLayout" Target="../slideLayouts/slideLayout11.xml"/><Relationship Id="rId4" Type="http://schemas.microsoft.com/office/2007/relationships/hdphoto" Target="../media/hdphoto16.wdp"/></Relationships>
</file>

<file path=ppt/slides/_rels/slide8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81.png"/><Relationship Id="rId1" Type="http://schemas.openxmlformats.org/officeDocument/2006/relationships/slideLayout" Target="../slideLayouts/slideLayout11.xml"/><Relationship Id="rId5" Type="http://schemas.openxmlformats.org/officeDocument/2006/relationships/image" Target="../media/image99.png"/><Relationship Id="rId4" Type="http://schemas.microsoft.com/office/2007/relationships/hdphoto" Target="../media/hdphoto39.wd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ChangeArrowheads="1"/>
          </p:cNvSpPr>
          <p:nvPr>
            <p:ph type="title"/>
          </p:nvPr>
        </p:nvSpPr>
        <p:spPr>
          <a:xfrm>
            <a:off x="899592" y="476672"/>
            <a:ext cx="4896544" cy="2136248"/>
          </a:xfrm>
        </p:spPr>
        <p:txBody>
          <a:bodyPr>
            <a:normAutofit fontScale="90000"/>
          </a:bodyPr>
          <a:lstStyle/>
          <a:p>
            <a:r>
              <a:rPr lang="en-GB" sz="4400" b="1" dirty="0" smtClean="0"/>
              <a:t>RENASYS</a:t>
            </a:r>
            <a:r>
              <a:rPr lang="en-GB" sz="4400" b="1" baseline="30000" dirty="0" smtClean="0"/>
              <a:t>™</a:t>
            </a:r>
            <a:r>
              <a:rPr lang="en-GB" sz="4400" b="1" dirty="0" smtClean="0"/>
              <a:t> GO NPWT</a:t>
            </a:r>
            <a:r>
              <a:rPr lang="en-GB" sz="2800" b="1" dirty="0" smtClean="0"/>
              <a:t/>
            </a:r>
            <a:br>
              <a:rPr lang="en-GB" sz="2800" b="1" dirty="0" smtClean="0"/>
            </a:br>
            <a:r>
              <a:rPr lang="en-GB" sz="2800" b="1" dirty="0"/>
              <a:t/>
            </a:r>
            <a:br>
              <a:rPr lang="en-GB" sz="2800" b="1" dirty="0"/>
            </a:br>
            <a:r>
              <a:rPr lang="en-GB" sz="2800" b="1" dirty="0" smtClean="0"/>
              <a:t>Product training </a:t>
            </a:r>
            <a:br>
              <a:rPr lang="en-GB" sz="2800" b="1" dirty="0" smtClean="0"/>
            </a:br>
            <a:r>
              <a:rPr lang="en-GB" sz="2800" b="1" dirty="0"/>
              <a:t/>
            </a:r>
            <a:br>
              <a:rPr lang="en-GB" sz="2800" b="1" dirty="0"/>
            </a:br>
            <a:endParaRPr lang="en-GB" sz="1800" dirty="0" smtClean="0"/>
          </a:p>
        </p:txBody>
      </p:sp>
      <p:sp>
        <p:nvSpPr>
          <p:cNvPr id="2" name="Slide Number Placeholder 1"/>
          <p:cNvSpPr>
            <a:spLocks noGrp="1"/>
          </p:cNvSpPr>
          <p:nvPr>
            <p:ph type="sldNum" sz="quarter" idx="11"/>
          </p:nvPr>
        </p:nvSpPr>
        <p:spPr/>
        <p:txBody>
          <a:bodyPr/>
          <a:lstStyle/>
          <a:p>
            <a:fld id="{3A7D5340-7F4D-46FB-B4B5-A5222B0AC70A}" type="slidenum">
              <a:rPr lang="en-US" sz="1200" smtClean="0"/>
              <a:pPr/>
              <a:t>1</a:t>
            </a:fld>
            <a:endParaRPr lang="en-US" dirty="0"/>
          </a:p>
        </p:txBody>
      </p:sp>
      <p:pic>
        <p:nvPicPr>
          <p:cNvPr id="4098" name="Picture 2"/>
          <p:cNvPicPr>
            <a:picLocks noChangeAspect="1" noChangeArrowheads="1"/>
          </p:cNvPicPr>
          <p:nvPr/>
        </p:nvPicPr>
        <p:blipFill>
          <a:blip r:embed="rId3" cstate="screen">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a:ext>
            </a:extLst>
          </a:blip>
          <a:srcRect/>
          <a:stretch>
            <a:fillRect/>
          </a:stretch>
        </p:blipFill>
        <p:spPr bwMode="auto">
          <a:xfrm>
            <a:off x="5796136" y="1340768"/>
            <a:ext cx="2949129" cy="4195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67544" y="2705558"/>
            <a:ext cx="5328592" cy="3416320"/>
          </a:xfrm>
          <a:prstGeom prst="rect">
            <a:avLst/>
          </a:prstGeom>
        </p:spPr>
        <p:txBody>
          <a:bodyPr wrap="square">
            <a:spAutoFit/>
          </a:bodyPr>
          <a:lstStyle/>
          <a:p>
            <a:pPr marL="342900" indent="-342900">
              <a:buFont typeface="Arial" panose="020B0604020202020204" pitchFamily="34" charset="0"/>
              <a:buChar char="•"/>
            </a:pPr>
            <a:r>
              <a:rPr lang="en-US" sz="2400" dirty="0">
                <a:latin typeface="Smith&amp;NephewLF" panose="020F0500030000020004" pitchFamily="34" charset="0"/>
              </a:rPr>
              <a:t>Indications, contraindications, warnings, precautions</a:t>
            </a:r>
          </a:p>
          <a:p>
            <a:pPr marL="342900" indent="-342900">
              <a:buFont typeface="Arial" panose="020B0604020202020204" pitchFamily="34" charset="0"/>
              <a:buChar char="•"/>
            </a:pPr>
            <a:r>
              <a:rPr lang="en-US" sz="2400" dirty="0">
                <a:latin typeface="Smith&amp;NephewLF" panose="020F0500030000020004" pitchFamily="34" charset="0"/>
              </a:rPr>
              <a:t>Product overview</a:t>
            </a:r>
          </a:p>
          <a:p>
            <a:pPr marL="342900" indent="-342900">
              <a:buFont typeface="Arial" panose="020B0604020202020204" pitchFamily="34" charset="0"/>
              <a:buChar char="•"/>
            </a:pPr>
            <a:r>
              <a:rPr lang="en-US" sz="2400" dirty="0">
                <a:latin typeface="Smith&amp;NephewLF" panose="020F0500030000020004" pitchFamily="34" charset="0"/>
              </a:rPr>
              <a:t>Functionality</a:t>
            </a:r>
          </a:p>
          <a:p>
            <a:pPr marL="342900" indent="-342900">
              <a:buFont typeface="Arial" panose="020B0604020202020204" pitchFamily="34" charset="0"/>
              <a:buChar char="•"/>
            </a:pPr>
            <a:r>
              <a:rPr lang="en-US" sz="2400" dirty="0">
                <a:latin typeface="Smith&amp;NephewLF" panose="020F0500030000020004" pitchFamily="34" charset="0"/>
              </a:rPr>
              <a:t>Alarms function, cause and </a:t>
            </a:r>
            <a:r>
              <a:rPr lang="en-US" sz="2400" dirty="0" smtClean="0">
                <a:latin typeface="Smith&amp;NephewLF" panose="020F0500030000020004" pitchFamily="34" charset="0"/>
              </a:rPr>
              <a:t>remedy</a:t>
            </a:r>
          </a:p>
          <a:p>
            <a:pPr marL="342900" indent="-342900">
              <a:buFont typeface="Arial" panose="020B0604020202020204" pitchFamily="34" charset="0"/>
              <a:buChar char="•"/>
            </a:pPr>
            <a:r>
              <a:rPr lang="en-US" sz="2400" smtClean="0">
                <a:latin typeface="Smith&amp;NephewLF" panose="020F0500030000020004" pitchFamily="34" charset="0"/>
              </a:rPr>
              <a:t>Leak/blockage </a:t>
            </a:r>
            <a:r>
              <a:rPr lang="en-US" sz="2400" dirty="0">
                <a:latin typeface="Smith&amp;NephewLF" panose="020F0500030000020004" pitchFamily="34" charset="0"/>
              </a:rPr>
              <a:t>alarm cautions</a:t>
            </a:r>
          </a:p>
          <a:p>
            <a:pPr marL="342900" indent="-342900">
              <a:buFont typeface="Arial" panose="020B0604020202020204" pitchFamily="34" charset="0"/>
              <a:buChar char="•"/>
            </a:pPr>
            <a:r>
              <a:rPr lang="en-US" sz="2400" dirty="0">
                <a:latin typeface="Smith&amp;NephewLF" panose="020F0500030000020004" pitchFamily="34" charset="0"/>
              </a:rPr>
              <a:t>Bridging cautions and considerations </a:t>
            </a:r>
          </a:p>
          <a:p>
            <a:pPr marL="342900" indent="-342900">
              <a:buFont typeface="Arial" panose="020B0604020202020204" pitchFamily="34" charset="0"/>
              <a:buChar char="•"/>
            </a:pPr>
            <a:r>
              <a:rPr lang="en-US" sz="2400" dirty="0" smtClean="0">
                <a:latin typeface="Smith&amp;NephewLF" panose="020F0500030000020004" pitchFamily="34" charset="0"/>
              </a:rPr>
              <a:t>Accessories</a:t>
            </a:r>
          </a:p>
          <a:p>
            <a:pPr marL="342900" indent="-342900">
              <a:buFont typeface="Arial" panose="020B0604020202020204" pitchFamily="34" charset="0"/>
              <a:buChar char="•"/>
            </a:pPr>
            <a:r>
              <a:rPr lang="en-US" sz="2400" dirty="0" smtClean="0">
                <a:latin typeface="Smith&amp;NephewLF" panose="020F0500030000020004" pitchFamily="34" charset="0"/>
              </a:rPr>
              <a:t>Ordering information</a:t>
            </a:r>
            <a:endParaRPr lang="en-US" sz="2400" dirty="0">
              <a:latin typeface="Smith&amp;NephewLF" panose="020F0500030000020004" pitchFamily="34" charset="0"/>
            </a:endParaRPr>
          </a:p>
        </p:txBody>
      </p:sp>
      <p:sp>
        <p:nvSpPr>
          <p:cNvPr id="7" name="Rectangle 6"/>
          <p:cNvSpPr/>
          <p:nvPr/>
        </p:nvSpPr>
        <p:spPr>
          <a:xfrm>
            <a:off x="1544413" y="6594610"/>
            <a:ext cx="6048672" cy="2606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2982704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1842" name="Rectangle 2"/>
          <p:cNvSpPr>
            <a:spLocks noGrp="1" noChangeArrowheads="1"/>
          </p:cNvSpPr>
          <p:nvPr>
            <p:ph type="title"/>
          </p:nvPr>
        </p:nvSpPr>
        <p:spPr>
          <a:xfrm>
            <a:off x="755576" y="260648"/>
            <a:ext cx="8229600" cy="768096"/>
          </a:xfrm>
        </p:spPr>
        <p:txBody>
          <a:bodyPr>
            <a:normAutofit/>
          </a:bodyPr>
          <a:lstStyle/>
          <a:p>
            <a:r>
              <a:rPr lang="en-US" sz="3200" dirty="0" smtClean="0"/>
              <a:t>Physician orders</a:t>
            </a:r>
            <a:endParaRPr lang="en-US" sz="3200" dirty="0"/>
          </a:p>
        </p:txBody>
      </p:sp>
      <p:sp>
        <p:nvSpPr>
          <p:cNvPr id="2" name="Text Placeholder 1"/>
          <p:cNvSpPr>
            <a:spLocks noGrp="1"/>
          </p:cNvSpPr>
          <p:nvPr>
            <p:ph type="body" idx="4294967295"/>
          </p:nvPr>
        </p:nvSpPr>
        <p:spPr>
          <a:xfrm>
            <a:off x="441255" y="1124744"/>
            <a:ext cx="8280920" cy="3585604"/>
          </a:xfrm>
        </p:spPr>
        <p:txBody>
          <a:bodyPr/>
          <a:lstStyle/>
          <a:p>
            <a:pPr marL="285750" indent="-285750">
              <a:buFont typeface="Arial" panose="020B0604020202020204" pitchFamily="34" charset="0"/>
              <a:buChar char="•"/>
            </a:pPr>
            <a:r>
              <a:rPr lang="en-US" sz="1800" dirty="0"/>
              <a:t>Prior to placement of </a:t>
            </a:r>
            <a:r>
              <a:rPr lang="en-US" sz="1800" dirty="0" smtClean="0"/>
              <a:t>RENASYS™ </a:t>
            </a:r>
            <a:r>
              <a:rPr lang="en-US" sz="1800" dirty="0"/>
              <a:t>GO</a:t>
            </a:r>
            <a:r>
              <a:rPr lang="en-US" sz="1800" dirty="0" smtClean="0"/>
              <a:t>, Device </a:t>
            </a:r>
            <a:r>
              <a:rPr lang="en-US" sz="1800" dirty="0"/>
              <a:t>the </a:t>
            </a:r>
            <a:r>
              <a:rPr lang="en-US" sz="1800" dirty="0" smtClean="0"/>
              <a:t>medical professional </a:t>
            </a:r>
            <a:r>
              <a:rPr lang="en-US" sz="1800" dirty="0"/>
              <a:t>treating the wound must assess </a:t>
            </a:r>
            <a:r>
              <a:rPr lang="en-US" sz="1800" dirty="0" smtClean="0"/>
              <a:t>how to </a:t>
            </a:r>
            <a:r>
              <a:rPr lang="en-US" sz="1800" dirty="0"/>
              <a:t>best use the system for an individual wound. </a:t>
            </a:r>
            <a:endParaRPr lang="en-US" sz="1800" dirty="0" smtClean="0"/>
          </a:p>
          <a:p>
            <a:pPr marL="285750" indent="-285750">
              <a:buFont typeface="Arial" panose="020B0604020202020204" pitchFamily="34" charset="0"/>
              <a:buChar char="•"/>
            </a:pPr>
            <a:r>
              <a:rPr lang="en-US" sz="1800" dirty="0" smtClean="0"/>
              <a:t>It is important </a:t>
            </a:r>
            <a:r>
              <a:rPr lang="en-US" sz="1800" dirty="0"/>
              <a:t>to carefully assess wound and patient </a:t>
            </a:r>
            <a:r>
              <a:rPr lang="en-US" sz="1800" dirty="0" smtClean="0"/>
              <a:t>to ensure </a:t>
            </a:r>
            <a:r>
              <a:rPr lang="en-US" sz="1800" dirty="0"/>
              <a:t>clinical indications for Negative Pressure </a:t>
            </a:r>
            <a:r>
              <a:rPr lang="en-US" sz="1800" dirty="0" smtClean="0"/>
              <a:t>Wound Therapy </a:t>
            </a:r>
            <a:r>
              <a:rPr lang="en-US" sz="1800" dirty="0"/>
              <a:t>(NPWT) are met.</a:t>
            </a:r>
          </a:p>
          <a:p>
            <a:r>
              <a:rPr lang="en-US" sz="1600" b="1" dirty="0" smtClean="0">
                <a:solidFill>
                  <a:schemeClr val="accent1"/>
                </a:solidFill>
              </a:rPr>
              <a:t>     All </a:t>
            </a:r>
            <a:r>
              <a:rPr lang="en-US" sz="1600" b="1" dirty="0">
                <a:solidFill>
                  <a:schemeClr val="accent1"/>
                </a:solidFill>
              </a:rPr>
              <a:t>orders should include:</a:t>
            </a:r>
          </a:p>
          <a:p>
            <a:pPr marL="285750" indent="-285750">
              <a:buFont typeface="Arial" panose="020B0604020202020204" pitchFamily="34" charset="0"/>
              <a:buChar char="•"/>
            </a:pPr>
            <a:r>
              <a:rPr lang="en-US" sz="1800" dirty="0" smtClean="0"/>
              <a:t>Wound </a:t>
            </a:r>
            <a:r>
              <a:rPr lang="en-US" sz="1800" dirty="0"/>
              <a:t>location, size and type</a:t>
            </a:r>
          </a:p>
          <a:p>
            <a:pPr marL="285750" indent="-285750">
              <a:buFont typeface="Arial" panose="020B0604020202020204" pitchFamily="34" charset="0"/>
              <a:buChar char="•"/>
            </a:pPr>
            <a:r>
              <a:rPr lang="en-US" sz="1800" dirty="0" smtClean="0"/>
              <a:t>Smith </a:t>
            </a:r>
            <a:r>
              <a:rPr lang="en-US" sz="1800" dirty="0"/>
              <a:t>&amp; Nephew wound dressing kit</a:t>
            </a:r>
          </a:p>
          <a:p>
            <a:pPr marL="285750" indent="-285750">
              <a:buFont typeface="Arial" panose="020B0604020202020204" pitchFamily="34" charset="0"/>
              <a:buChar char="•"/>
            </a:pPr>
            <a:r>
              <a:rPr lang="en-US" sz="1800" dirty="0" smtClean="0"/>
              <a:t>Pressure </a:t>
            </a:r>
            <a:r>
              <a:rPr lang="en-US" sz="1800" dirty="0"/>
              <a:t>settings</a:t>
            </a:r>
          </a:p>
          <a:p>
            <a:pPr marL="285750" indent="-285750">
              <a:buFont typeface="Arial" panose="020B0604020202020204" pitchFamily="34" charset="0"/>
              <a:buChar char="•"/>
            </a:pPr>
            <a:r>
              <a:rPr lang="en-US" sz="1800" dirty="0" smtClean="0"/>
              <a:t>Frequency </a:t>
            </a:r>
            <a:r>
              <a:rPr lang="en-US" sz="1800" dirty="0"/>
              <a:t>of dressing changes</a:t>
            </a:r>
          </a:p>
          <a:p>
            <a:pPr marL="285750" indent="-285750">
              <a:buFont typeface="Arial" panose="020B0604020202020204" pitchFamily="34" charset="0"/>
              <a:buChar char="•"/>
            </a:pPr>
            <a:r>
              <a:rPr lang="en-US" sz="1800" dirty="0" smtClean="0"/>
              <a:t>Adjunctive </a:t>
            </a:r>
            <a:r>
              <a:rPr lang="en-US" sz="1800" dirty="0"/>
              <a:t>dressings</a:t>
            </a:r>
          </a:p>
          <a:p>
            <a:endParaRPr lang="en-GB" sz="1600" dirty="0"/>
          </a:p>
        </p:txBody>
      </p:sp>
      <p:sp>
        <p:nvSpPr>
          <p:cNvPr id="27" name="Slide Number Placeholder 1"/>
          <p:cNvSpPr txBox="1">
            <a:spLocks/>
          </p:cNvSpPr>
          <p:nvPr/>
        </p:nvSpPr>
        <p:spPr>
          <a:xfrm>
            <a:off x="6565392" y="6208775"/>
            <a:ext cx="2130552" cy="4754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A7D5340-7F4D-46FB-B4B5-A5222B0AC70A}" type="slidenum">
              <a:rPr lang="en-US" sz="1200" smtClean="0">
                <a:latin typeface="Smith&amp;NephewLF" panose="020F0500030000020004" pitchFamily="34" charset="0"/>
              </a:rPr>
              <a:pPr algn="r"/>
              <a:t>10</a:t>
            </a:fld>
            <a:endParaRPr lang="en-US" sz="1400" dirty="0">
              <a:latin typeface="Smith&amp;NephewLF" panose="020F0500030000020004" pitchFamily="34" charset="0"/>
            </a:endParaRPr>
          </a:p>
        </p:txBody>
      </p:sp>
      <p:sp>
        <p:nvSpPr>
          <p:cNvPr id="5" name="Rectangle 4"/>
          <p:cNvSpPr/>
          <p:nvPr/>
        </p:nvSpPr>
        <p:spPr>
          <a:xfrm>
            <a:off x="418117" y="6024109"/>
            <a:ext cx="8208912" cy="369332"/>
          </a:xfrm>
          <a:prstGeom prst="rect">
            <a:avLst/>
          </a:prstGeom>
          <a:ln>
            <a:solidFill>
              <a:schemeClr val="accent1"/>
            </a:solidFill>
          </a:ln>
        </p:spPr>
        <p:txBody>
          <a:bodyPr wrap="square">
            <a:spAutoFit/>
          </a:bodyPr>
          <a:lstStyle/>
          <a:p>
            <a:r>
              <a:rPr lang="en-US" b="1" dirty="0">
                <a:solidFill>
                  <a:schemeClr val="accent1"/>
                </a:solidFill>
              </a:rPr>
              <a:t>NOTE: </a:t>
            </a:r>
            <a:r>
              <a:rPr lang="en-US" dirty="0">
                <a:solidFill>
                  <a:schemeClr val="accent1"/>
                </a:solidFill>
              </a:rPr>
              <a:t>Full device operation is found in the User Manual for the </a:t>
            </a:r>
            <a:r>
              <a:rPr lang="en-US" dirty="0" smtClean="0">
                <a:solidFill>
                  <a:schemeClr val="accent1"/>
                </a:solidFill>
              </a:rPr>
              <a:t>RENASYS </a:t>
            </a:r>
            <a:r>
              <a:rPr lang="en-US" dirty="0">
                <a:solidFill>
                  <a:schemeClr val="accent1"/>
                </a:solidFill>
              </a:rPr>
              <a:t>GO </a:t>
            </a:r>
            <a:r>
              <a:rPr lang="en-US" dirty="0" smtClean="0">
                <a:solidFill>
                  <a:schemeClr val="accent1"/>
                </a:solidFill>
              </a:rPr>
              <a:t>Device</a:t>
            </a:r>
            <a:endParaRPr lang="en-US" dirty="0">
              <a:solidFill>
                <a:schemeClr val="accent1"/>
              </a:solidFill>
            </a:endParaRPr>
          </a:p>
        </p:txBody>
      </p:sp>
      <p:sp>
        <p:nvSpPr>
          <p:cNvPr id="6" name="Rectangle 5"/>
          <p:cNvSpPr/>
          <p:nvPr/>
        </p:nvSpPr>
        <p:spPr>
          <a:xfrm>
            <a:off x="1544413" y="6594610"/>
            <a:ext cx="6048672" cy="2606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5406707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ChangeArrowheads="1"/>
          </p:cNvSpPr>
          <p:nvPr>
            <p:ph type="title"/>
          </p:nvPr>
        </p:nvSpPr>
        <p:spPr>
          <a:xfrm>
            <a:off x="755576" y="908720"/>
            <a:ext cx="8229600" cy="768096"/>
          </a:xfrm>
        </p:spPr>
        <p:txBody>
          <a:bodyPr/>
          <a:lstStyle/>
          <a:p>
            <a:r>
              <a:rPr lang="en-US" dirty="0">
                <a:solidFill>
                  <a:schemeClr val="tx1"/>
                </a:solidFill>
              </a:rPr>
              <a:t>RENASYS™ GO device </a:t>
            </a:r>
            <a:r>
              <a:rPr lang="en-US" dirty="0" smtClean="0">
                <a:solidFill>
                  <a:schemeClr val="tx1"/>
                </a:solidFill>
              </a:rPr>
              <a:t>model</a:t>
            </a:r>
            <a:endParaRPr lang="en-GB" dirty="0" smtClean="0"/>
          </a:p>
        </p:txBody>
      </p:sp>
      <p:sp>
        <p:nvSpPr>
          <p:cNvPr id="33794" name="Content Placeholder 2"/>
          <p:cNvSpPr>
            <a:spLocks noGrp="1"/>
          </p:cNvSpPr>
          <p:nvPr>
            <p:ph type="body" idx="1"/>
          </p:nvPr>
        </p:nvSpPr>
        <p:spPr>
          <a:xfrm>
            <a:off x="457200" y="2029968"/>
            <a:ext cx="4906888" cy="4453128"/>
          </a:xfrm>
        </p:spPr>
        <p:txBody>
          <a:bodyPr>
            <a:noAutofit/>
          </a:bodyPr>
          <a:lstStyle/>
          <a:p>
            <a:pPr>
              <a:lnSpc>
                <a:spcPct val="100000"/>
              </a:lnSpc>
              <a:spcBef>
                <a:spcPts val="600"/>
              </a:spcBef>
              <a:spcAft>
                <a:spcPts val="600"/>
              </a:spcAft>
            </a:pPr>
            <a:r>
              <a:rPr lang="en-US" sz="1600" dirty="0" smtClean="0"/>
              <a:t>	</a:t>
            </a:r>
            <a:endParaRPr lang="en-GB" sz="1600" dirty="0" smtClean="0">
              <a:solidFill>
                <a:schemeClr val="tx1"/>
              </a:solidFill>
            </a:endParaRPr>
          </a:p>
          <a:p>
            <a:pPr>
              <a:lnSpc>
                <a:spcPct val="100000"/>
              </a:lnSpc>
              <a:spcBef>
                <a:spcPts val="600"/>
              </a:spcBef>
              <a:spcAft>
                <a:spcPts val="600"/>
              </a:spcAft>
            </a:pPr>
            <a:r>
              <a:rPr lang="en-GB" sz="2000" b="1" dirty="0" smtClean="0">
                <a:solidFill>
                  <a:schemeClr val="tx1"/>
                </a:solidFill>
              </a:rPr>
              <a:t>    RENASYS GO 66021496</a:t>
            </a:r>
          </a:p>
          <a:p>
            <a:pPr marL="285750" indent="-285750">
              <a:lnSpc>
                <a:spcPct val="100000"/>
              </a:lnSpc>
              <a:spcBef>
                <a:spcPts val="600"/>
              </a:spcBef>
              <a:spcAft>
                <a:spcPts val="600"/>
              </a:spcAft>
              <a:buFont typeface="Arial" panose="020B0604020202020204" pitchFamily="34" charset="0"/>
              <a:buChar char="•"/>
            </a:pPr>
            <a:r>
              <a:rPr lang="en-GB" sz="1600" dirty="0" smtClean="0"/>
              <a:t>Intended for use in </a:t>
            </a:r>
            <a:r>
              <a:rPr lang="en-GB" sz="1600" b="1" dirty="0" smtClean="0"/>
              <a:t>acute care and home healthcare settings</a:t>
            </a:r>
            <a:r>
              <a:rPr lang="en-GB" sz="1600" dirty="0" smtClean="0"/>
              <a:t>, use is conducted by or under the supervision of a qualified healthcare provider </a:t>
            </a:r>
          </a:p>
          <a:p>
            <a:pPr marL="285750" indent="-285750">
              <a:lnSpc>
                <a:spcPct val="100000"/>
              </a:lnSpc>
              <a:spcBef>
                <a:spcPts val="600"/>
              </a:spcBef>
              <a:spcAft>
                <a:spcPts val="600"/>
              </a:spcAft>
              <a:buFont typeface="Arial" panose="020B0604020202020204" pitchFamily="34" charset="0"/>
              <a:buChar char="•"/>
            </a:pPr>
            <a:r>
              <a:rPr lang="en-GB" sz="1600" dirty="0" smtClean="0"/>
              <a:t>This model has been </a:t>
            </a:r>
            <a:r>
              <a:rPr lang="en-US" sz="1600" dirty="0" smtClean="0"/>
              <a:t>updated to meet IEC 60601-1 3rd Edition compliance standards for facility use </a:t>
            </a:r>
          </a:p>
          <a:p>
            <a:pPr marL="285750" indent="-285750">
              <a:lnSpc>
                <a:spcPct val="100000"/>
              </a:lnSpc>
              <a:spcBef>
                <a:spcPts val="600"/>
              </a:spcBef>
              <a:spcAft>
                <a:spcPts val="600"/>
              </a:spcAft>
              <a:buFont typeface="Arial" panose="020B0604020202020204" pitchFamily="34" charset="0"/>
              <a:buChar char="•"/>
            </a:pPr>
            <a:r>
              <a:rPr lang="en-US" sz="1600" dirty="0">
                <a:solidFill>
                  <a:schemeClr val="tx1"/>
                </a:solidFill>
              </a:rPr>
              <a:t>The RENASYS GO device is designed to be used with Smith &amp; Nephew Class II power supply REF 66801558 </a:t>
            </a:r>
            <a:endParaRPr lang="en-US" sz="1600" dirty="0" smtClean="0"/>
          </a:p>
          <a:p>
            <a:pPr marL="285750" indent="-285750">
              <a:lnSpc>
                <a:spcPct val="100000"/>
              </a:lnSpc>
              <a:spcBef>
                <a:spcPts val="600"/>
              </a:spcBef>
              <a:spcAft>
                <a:spcPts val="600"/>
              </a:spcAft>
              <a:buFont typeface="Arial" panose="020B0604020202020204" pitchFamily="34" charset="0"/>
              <a:buChar char="•"/>
            </a:pPr>
            <a:r>
              <a:rPr lang="en-US" sz="1600" dirty="0">
                <a:solidFill>
                  <a:schemeClr val="tx1"/>
                </a:solidFill>
              </a:rPr>
              <a:t>The RENASYS GO can be used in commercial aircraft and any other transportation environments.</a:t>
            </a:r>
            <a:endParaRPr lang="en-GB" sz="1600" dirty="0"/>
          </a:p>
          <a:p>
            <a:pPr marL="285750" indent="-285750">
              <a:lnSpc>
                <a:spcPct val="100000"/>
              </a:lnSpc>
              <a:spcBef>
                <a:spcPts val="600"/>
              </a:spcBef>
              <a:spcAft>
                <a:spcPts val="600"/>
              </a:spcAft>
              <a:buFont typeface="Arial" panose="020B0604020202020204" pitchFamily="34" charset="0"/>
              <a:buChar char="•"/>
            </a:pPr>
            <a:endParaRPr lang="en-US" sz="1600" dirty="0" smtClean="0"/>
          </a:p>
          <a:p>
            <a:pPr>
              <a:lnSpc>
                <a:spcPct val="100000"/>
              </a:lnSpc>
              <a:spcBef>
                <a:spcPts val="600"/>
              </a:spcBef>
              <a:spcAft>
                <a:spcPts val="600"/>
              </a:spcAft>
            </a:pPr>
            <a:r>
              <a:rPr lang="en-US" sz="1600" dirty="0" smtClean="0"/>
              <a:t>	</a:t>
            </a:r>
          </a:p>
          <a:p>
            <a:pPr>
              <a:lnSpc>
                <a:spcPct val="100000"/>
              </a:lnSpc>
              <a:spcBef>
                <a:spcPts val="600"/>
              </a:spcBef>
              <a:spcAft>
                <a:spcPts val="600"/>
              </a:spcAft>
            </a:pPr>
            <a:endParaRPr lang="en-GB" sz="800" b="1" dirty="0" smtClean="0">
              <a:solidFill>
                <a:schemeClr val="tx1"/>
              </a:solidFill>
            </a:endParaRPr>
          </a:p>
          <a:p>
            <a:pPr>
              <a:lnSpc>
                <a:spcPct val="110000"/>
              </a:lnSpc>
              <a:spcBef>
                <a:spcPts val="600"/>
              </a:spcBef>
              <a:spcAft>
                <a:spcPts val="600"/>
              </a:spcAft>
            </a:pPr>
            <a:endParaRPr lang="en-GB" sz="1600" b="1" dirty="0">
              <a:solidFill>
                <a:schemeClr val="tx1"/>
              </a:solidFill>
            </a:endParaRPr>
          </a:p>
          <a:p>
            <a:pPr marL="285750" indent="-285750">
              <a:lnSpc>
                <a:spcPct val="110000"/>
              </a:lnSpc>
              <a:spcBef>
                <a:spcPts val="600"/>
              </a:spcBef>
              <a:spcAft>
                <a:spcPts val="600"/>
              </a:spcAft>
              <a:buFont typeface="Arial" panose="020B0604020202020204" pitchFamily="34" charset="0"/>
              <a:buChar char="•"/>
            </a:pPr>
            <a:endParaRPr lang="en-GB" sz="1100" dirty="0" smtClean="0">
              <a:solidFill>
                <a:schemeClr val="tx1"/>
              </a:solidFill>
            </a:endParaRPr>
          </a:p>
        </p:txBody>
      </p:sp>
      <p:sp>
        <p:nvSpPr>
          <p:cNvPr id="4" name="Slide Number Placeholder 3"/>
          <p:cNvSpPr>
            <a:spLocks noGrp="1"/>
          </p:cNvSpPr>
          <p:nvPr>
            <p:ph type="sldNum" sz="quarter" idx="11"/>
          </p:nvPr>
        </p:nvSpPr>
        <p:spPr/>
        <p:txBody>
          <a:bodyPr/>
          <a:lstStyle/>
          <a:p>
            <a:fld id="{3A7D5340-7F4D-46FB-B4B5-A5222B0AC70A}" type="slidenum">
              <a:rPr lang="en-US" sz="1200" smtClean="0"/>
              <a:pPr/>
              <a:t>11</a:t>
            </a:fld>
            <a:endParaRPr lang="en-US" dirty="0"/>
          </a:p>
        </p:txBody>
      </p:sp>
      <p:pic>
        <p:nvPicPr>
          <p:cNvPr id="3074" name="Picture 2" descr="C:\Users\lrmlazze\Desktop\RENASYS\RENASYS Re-Launch\Photos\IMG_1625 GO Power supply Class I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2120" y="2780928"/>
            <a:ext cx="3275856" cy="170596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544413" y="6594610"/>
            <a:ext cx="6048672" cy="2606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Rectangle 6"/>
          <p:cNvSpPr/>
          <p:nvPr/>
        </p:nvSpPr>
        <p:spPr>
          <a:xfrm>
            <a:off x="251520" y="638690"/>
            <a:ext cx="8496944"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127125629"/>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1842" name="Rectangle 2"/>
          <p:cNvSpPr>
            <a:spLocks noGrp="1" noChangeArrowheads="1"/>
          </p:cNvSpPr>
          <p:nvPr>
            <p:ph type="title"/>
          </p:nvPr>
        </p:nvSpPr>
        <p:spPr>
          <a:xfrm>
            <a:off x="683568" y="683612"/>
            <a:ext cx="8229600" cy="768096"/>
          </a:xfrm>
        </p:spPr>
        <p:txBody>
          <a:bodyPr>
            <a:normAutofit/>
          </a:bodyPr>
          <a:lstStyle/>
          <a:p>
            <a:pPr algn="l"/>
            <a:r>
              <a:rPr lang="en-US" sz="2800" dirty="0" smtClean="0">
                <a:solidFill>
                  <a:schemeClr val="tx1"/>
                </a:solidFill>
                <a:latin typeface="Smith&amp;NephewLF" panose="020F0500030000020004" pitchFamily="34" charset="0"/>
              </a:rPr>
              <a:t>RENASYS™ GO device </a:t>
            </a:r>
            <a:endParaRPr lang="en-US" sz="2800" dirty="0">
              <a:solidFill>
                <a:schemeClr val="tx1"/>
              </a:solidFill>
              <a:latin typeface="Smith&amp;NephewLF" panose="020F0500030000020004" pitchFamily="34" charset="0"/>
            </a:endParaRPr>
          </a:p>
        </p:txBody>
      </p:sp>
      <p:sp>
        <p:nvSpPr>
          <p:cNvPr id="2" name="Text Placeholder 1"/>
          <p:cNvSpPr>
            <a:spLocks noGrp="1"/>
          </p:cNvSpPr>
          <p:nvPr>
            <p:ph type="body" idx="1"/>
          </p:nvPr>
        </p:nvSpPr>
        <p:spPr>
          <a:xfrm>
            <a:off x="323528" y="1988840"/>
            <a:ext cx="4618856" cy="4453128"/>
          </a:xfrm>
        </p:spPr>
        <p:txBody>
          <a:bodyPr/>
          <a:lstStyle/>
          <a:p>
            <a:pPr marL="342900" indent="-342900">
              <a:lnSpc>
                <a:spcPct val="100000"/>
              </a:lnSpc>
              <a:spcBef>
                <a:spcPts val="600"/>
              </a:spcBef>
              <a:spcAft>
                <a:spcPts val="600"/>
              </a:spcAft>
              <a:buFont typeface="Arial" panose="020B0604020202020204" pitchFamily="34" charset="0"/>
              <a:buChar char="•"/>
            </a:pPr>
            <a:r>
              <a:rPr lang="en-GB" sz="2000" dirty="0" smtClean="0"/>
              <a:t>Users </a:t>
            </a:r>
            <a:r>
              <a:rPr lang="en-GB" sz="2000" dirty="0"/>
              <a:t>should refer to the </a:t>
            </a:r>
            <a:r>
              <a:rPr lang="en-GB" sz="2000" dirty="0" smtClean="0"/>
              <a:t>Clinician </a:t>
            </a:r>
            <a:r>
              <a:rPr lang="en-GB" sz="2000" dirty="0"/>
              <a:t>U</a:t>
            </a:r>
            <a:r>
              <a:rPr lang="en-GB" sz="2000" dirty="0" smtClean="0"/>
              <a:t>ser </a:t>
            </a:r>
            <a:r>
              <a:rPr lang="en-GB" sz="2000" dirty="0"/>
              <a:t>M</a:t>
            </a:r>
            <a:r>
              <a:rPr lang="en-GB" sz="2000" dirty="0" smtClean="0"/>
              <a:t>anual </a:t>
            </a:r>
            <a:r>
              <a:rPr lang="en-GB" sz="2000" dirty="0"/>
              <a:t>for important information regarding the safe and effective operation of the </a:t>
            </a:r>
            <a:r>
              <a:rPr lang="en-GB" sz="2000" dirty="0" smtClean="0"/>
              <a:t>device and troubleshooting</a:t>
            </a:r>
          </a:p>
          <a:p>
            <a:pPr marL="342900" indent="-342900">
              <a:lnSpc>
                <a:spcPct val="100000"/>
              </a:lnSpc>
              <a:spcBef>
                <a:spcPts val="600"/>
              </a:spcBef>
              <a:spcAft>
                <a:spcPts val="600"/>
              </a:spcAft>
              <a:buFont typeface="Arial" panose="020B0604020202020204" pitchFamily="34" charset="0"/>
              <a:buChar char="•"/>
            </a:pPr>
            <a:r>
              <a:rPr lang="en-GB" sz="2000" dirty="0" smtClean="0"/>
              <a:t>The user manual contains detailed information including indications for use, contraindications, precautions and warnings</a:t>
            </a:r>
          </a:p>
          <a:p>
            <a:endParaRPr lang="en-GB" sz="2000" b="1" u="sng" dirty="0" smtClean="0"/>
          </a:p>
        </p:txBody>
      </p:sp>
      <p:sp>
        <p:nvSpPr>
          <p:cNvPr id="3" name="Slide Number Placeholder 2"/>
          <p:cNvSpPr>
            <a:spLocks noGrp="1"/>
          </p:cNvSpPr>
          <p:nvPr>
            <p:ph type="sldNum" sz="quarter" idx="11"/>
          </p:nvPr>
        </p:nvSpPr>
        <p:spPr/>
        <p:txBody>
          <a:bodyPr/>
          <a:lstStyle/>
          <a:p>
            <a:fld id="{3A7D5340-7F4D-46FB-B4B5-A5222B0AC70A}" type="slidenum">
              <a:rPr lang="en-US" sz="1200" smtClean="0"/>
              <a:pPr/>
              <a:t>12</a:t>
            </a:fld>
            <a:endParaRPr lang="en-US" sz="1200" dirty="0"/>
          </a:p>
        </p:txBody>
      </p:sp>
      <p:pic>
        <p:nvPicPr>
          <p:cNvPr id="3074"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76056" y="1412776"/>
            <a:ext cx="3332060" cy="4706862"/>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6" name="Rectangle 5"/>
          <p:cNvSpPr/>
          <p:nvPr/>
        </p:nvSpPr>
        <p:spPr>
          <a:xfrm>
            <a:off x="1544413" y="6594610"/>
            <a:ext cx="6048672" cy="2606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Rectangle 6"/>
          <p:cNvSpPr/>
          <p:nvPr/>
        </p:nvSpPr>
        <p:spPr>
          <a:xfrm>
            <a:off x="251520" y="638690"/>
            <a:ext cx="8496944"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273330676"/>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bwMode="auto">
          <a:prstGeom prst="rect">
            <a:avLst/>
          </a:prstGeom>
          <a:noFill/>
          <a:ln>
            <a:miter lim="800000"/>
            <a:headEnd/>
            <a:tailEnd/>
          </a:ln>
        </p:spPr>
        <p:txBody>
          <a:bodyPr lIns="0" tIns="0" rIns="0" bIns="0" anchor="ctr">
            <a:normAutofit/>
          </a:bodyPr>
          <a:lstStyle/>
          <a:p>
            <a:r>
              <a:rPr lang="en-GB" dirty="0" smtClean="0">
                <a:solidFill>
                  <a:schemeClr val="tx1"/>
                </a:solidFill>
              </a:rPr>
              <a:t>RENASYS™ </a:t>
            </a:r>
            <a:r>
              <a:rPr lang="en-GB" dirty="0">
                <a:solidFill>
                  <a:schemeClr val="tx1"/>
                </a:solidFill>
              </a:rPr>
              <a:t>GO </a:t>
            </a:r>
            <a:r>
              <a:rPr lang="en-GB" dirty="0" smtClean="0">
                <a:solidFill>
                  <a:schemeClr val="tx1"/>
                </a:solidFill>
              </a:rPr>
              <a:t>overview</a:t>
            </a:r>
            <a:endParaRPr lang="en-GB" dirty="0">
              <a:solidFill>
                <a:schemeClr val="tx1"/>
              </a:solidFill>
            </a:endParaRPr>
          </a:p>
        </p:txBody>
      </p:sp>
      <p:sp>
        <p:nvSpPr>
          <p:cNvPr id="24578" name="Rectangle 3"/>
          <p:cNvSpPr>
            <a:spLocks noGrp="1" noChangeArrowheads="1"/>
          </p:cNvSpPr>
          <p:nvPr>
            <p:ph type="body" idx="1"/>
          </p:nvPr>
        </p:nvSpPr>
        <p:spPr bwMode="auto">
          <a:xfrm>
            <a:off x="467544" y="1556792"/>
            <a:ext cx="5050904" cy="4453128"/>
          </a:xfrm>
          <a:noFill/>
          <a:ln>
            <a:miter lim="800000"/>
            <a:headEnd/>
            <a:tailEnd/>
          </a:ln>
        </p:spPr>
        <p:txBody>
          <a:bodyPr wrap="square" numCol="1" anchor="t" anchorCtr="0" compatLnSpc="1">
            <a:prstTxWarp prst="textNoShape">
              <a:avLst/>
            </a:prstTxWarp>
          </a:bodyPr>
          <a:lstStyle/>
          <a:p>
            <a:pPr>
              <a:lnSpc>
                <a:spcPct val="100000"/>
              </a:lnSpc>
              <a:spcBef>
                <a:spcPts val="600"/>
              </a:spcBef>
              <a:spcAft>
                <a:spcPts val="600"/>
              </a:spcAft>
            </a:pPr>
            <a:r>
              <a:rPr lang="en-GB" sz="1800" b="1" dirty="0" smtClean="0">
                <a:solidFill>
                  <a:schemeClr val="tx1"/>
                </a:solidFill>
              </a:rPr>
              <a:t>Vacuum:</a:t>
            </a:r>
            <a:r>
              <a:rPr lang="en-GB" sz="1800" dirty="0" smtClean="0">
                <a:solidFill>
                  <a:schemeClr val="tx1"/>
                </a:solidFill>
              </a:rPr>
              <a:t> -40 to -200 mmHg</a:t>
            </a:r>
          </a:p>
          <a:p>
            <a:pPr marL="285750" indent="-285750">
              <a:lnSpc>
                <a:spcPct val="100000"/>
              </a:lnSpc>
              <a:spcBef>
                <a:spcPts val="600"/>
              </a:spcBef>
              <a:spcAft>
                <a:spcPts val="600"/>
              </a:spcAft>
              <a:buFont typeface="Arial" panose="020B0604020202020204" pitchFamily="34" charset="0"/>
              <a:buChar char="•"/>
            </a:pPr>
            <a:r>
              <a:rPr lang="en-US" sz="1600" dirty="0">
                <a:solidFill>
                  <a:schemeClr val="accent1"/>
                </a:solidFill>
              </a:rPr>
              <a:t>The device adjustments can be made in </a:t>
            </a:r>
            <a:r>
              <a:rPr lang="en-US" sz="1600" b="1" dirty="0">
                <a:solidFill>
                  <a:schemeClr val="accent1"/>
                </a:solidFill>
              </a:rPr>
              <a:t>10mmHg increments</a:t>
            </a:r>
            <a:r>
              <a:rPr lang="en-US" sz="1600" dirty="0">
                <a:solidFill>
                  <a:schemeClr val="accent1"/>
                </a:solidFill>
              </a:rPr>
              <a:t> between 40mmHg </a:t>
            </a:r>
            <a:r>
              <a:rPr lang="en-US" sz="1600" dirty="0" smtClean="0">
                <a:solidFill>
                  <a:schemeClr val="accent1"/>
                </a:solidFill>
              </a:rPr>
              <a:t>and 100mmHg </a:t>
            </a:r>
          </a:p>
          <a:p>
            <a:pPr marL="285750" indent="-285750">
              <a:lnSpc>
                <a:spcPct val="100000"/>
              </a:lnSpc>
              <a:spcBef>
                <a:spcPts val="600"/>
              </a:spcBef>
              <a:spcAft>
                <a:spcPts val="600"/>
              </a:spcAft>
              <a:buFont typeface="Arial" panose="020B0604020202020204" pitchFamily="34" charset="0"/>
              <a:buChar char="•"/>
            </a:pPr>
            <a:r>
              <a:rPr lang="en-US" sz="1600" b="1" dirty="0" smtClean="0">
                <a:solidFill>
                  <a:schemeClr val="accent1"/>
                </a:solidFill>
              </a:rPr>
              <a:t>20mmHg</a:t>
            </a:r>
            <a:r>
              <a:rPr lang="en-US" sz="1600" dirty="0" smtClean="0">
                <a:solidFill>
                  <a:schemeClr val="accent1"/>
                </a:solidFill>
              </a:rPr>
              <a:t> </a:t>
            </a:r>
            <a:r>
              <a:rPr lang="en-US" sz="1600" b="1" dirty="0">
                <a:solidFill>
                  <a:schemeClr val="accent1"/>
                </a:solidFill>
              </a:rPr>
              <a:t>increments</a:t>
            </a:r>
            <a:r>
              <a:rPr lang="en-US" sz="1600" dirty="0">
                <a:solidFill>
                  <a:schemeClr val="accent1"/>
                </a:solidFill>
              </a:rPr>
              <a:t> </a:t>
            </a:r>
            <a:r>
              <a:rPr lang="en-US" sz="1600" dirty="0" smtClean="0">
                <a:solidFill>
                  <a:schemeClr val="accent1"/>
                </a:solidFill>
              </a:rPr>
              <a:t>between </a:t>
            </a:r>
            <a:r>
              <a:rPr lang="en-US" sz="1600" dirty="0">
                <a:solidFill>
                  <a:schemeClr val="accent1"/>
                </a:solidFill>
              </a:rPr>
              <a:t>100mmHg and 200mmHg</a:t>
            </a:r>
          </a:p>
          <a:p>
            <a:pPr>
              <a:lnSpc>
                <a:spcPct val="100000"/>
              </a:lnSpc>
              <a:spcBef>
                <a:spcPts val="600"/>
              </a:spcBef>
              <a:spcAft>
                <a:spcPts val="600"/>
              </a:spcAft>
            </a:pPr>
            <a:r>
              <a:rPr lang="en-GB" sz="1800" b="1" dirty="0" smtClean="0">
                <a:solidFill>
                  <a:schemeClr val="tx1"/>
                </a:solidFill>
              </a:rPr>
              <a:t>Dimensions:</a:t>
            </a:r>
            <a:r>
              <a:rPr lang="en-GB" sz="1800" dirty="0" smtClean="0">
                <a:solidFill>
                  <a:schemeClr val="tx1"/>
                </a:solidFill>
              </a:rPr>
              <a:t> 175mm x 210mm x 85mm</a:t>
            </a:r>
          </a:p>
          <a:p>
            <a:pPr>
              <a:lnSpc>
                <a:spcPct val="100000"/>
              </a:lnSpc>
              <a:spcBef>
                <a:spcPts val="600"/>
              </a:spcBef>
              <a:spcAft>
                <a:spcPts val="600"/>
              </a:spcAft>
            </a:pPr>
            <a:r>
              <a:rPr lang="en-GB" sz="1800" b="1" dirty="0" smtClean="0">
                <a:solidFill>
                  <a:schemeClr val="tx1"/>
                </a:solidFill>
              </a:rPr>
              <a:t>Weight:</a:t>
            </a:r>
            <a:r>
              <a:rPr lang="en-GB" sz="1800" dirty="0" smtClean="0">
                <a:solidFill>
                  <a:schemeClr val="tx1"/>
                </a:solidFill>
              </a:rPr>
              <a:t>  2.4 lb (1.1kg)</a:t>
            </a:r>
          </a:p>
          <a:p>
            <a:pPr>
              <a:lnSpc>
                <a:spcPct val="100000"/>
              </a:lnSpc>
              <a:spcBef>
                <a:spcPts val="600"/>
              </a:spcBef>
              <a:spcAft>
                <a:spcPts val="600"/>
              </a:spcAft>
            </a:pPr>
            <a:r>
              <a:rPr lang="en-GB" sz="1800" b="1" dirty="0" smtClean="0">
                <a:solidFill>
                  <a:schemeClr val="tx1"/>
                </a:solidFill>
              </a:rPr>
              <a:t>Battery operation:</a:t>
            </a:r>
            <a:r>
              <a:rPr lang="en-GB" sz="1800" dirty="0" smtClean="0">
                <a:solidFill>
                  <a:schemeClr val="tx1"/>
                </a:solidFill>
              </a:rPr>
              <a:t> Up to 20 hours</a:t>
            </a:r>
          </a:p>
          <a:p>
            <a:pPr>
              <a:lnSpc>
                <a:spcPct val="100000"/>
              </a:lnSpc>
              <a:spcBef>
                <a:spcPts val="600"/>
              </a:spcBef>
              <a:spcAft>
                <a:spcPts val="600"/>
              </a:spcAft>
            </a:pPr>
            <a:r>
              <a:rPr lang="en-GB" sz="1800" b="1" dirty="0" smtClean="0">
                <a:solidFill>
                  <a:schemeClr val="tx1"/>
                </a:solidFill>
              </a:rPr>
              <a:t>Battery operations:</a:t>
            </a:r>
            <a:r>
              <a:rPr lang="en-GB" sz="1800" dirty="0" smtClean="0">
                <a:solidFill>
                  <a:schemeClr val="tx1"/>
                </a:solidFill>
              </a:rPr>
              <a:t> Lithium ion rechargeable</a:t>
            </a:r>
          </a:p>
          <a:p>
            <a:pPr>
              <a:lnSpc>
                <a:spcPct val="100000"/>
              </a:lnSpc>
              <a:spcBef>
                <a:spcPts val="600"/>
              </a:spcBef>
              <a:spcAft>
                <a:spcPts val="600"/>
              </a:spcAft>
            </a:pPr>
            <a:r>
              <a:rPr lang="en-GB" sz="1800" b="1" dirty="0" smtClean="0">
                <a:solidFill>
                  <a:schemeClr val="tx1"/>
                </a:solidFill>
              </a:rPr>
              <a:t>Charging time:</a:t>
            </a:r>
            <a:r>
              <a:rPr lang="en-GB" sz="1800" dirty="0" smtClean="0">
                <a:solidFill>
                  <a:schemeClr val="tx1"/>
                </a:solidFill>
              </a:rPr>
              <a:t> Approx. 3 hours for 80% capacity</a:t>
            </a:r>
          </a:p>
          <a:p>
            <a:pPr>
              <a:lnSpc>
                <a:spcPct val="100000"/>
              </a:lnSpc>
              <a:spcBef>
                <a:spcPts val="600"/>
              </a:spcBef>
              <a:spcAft>
                <a:spcPts val="600"/>
              </a:spcAft>
            </a:pPr>
            <a:r>
              <a:rPr lang="en-GB" sz="1800" b="1" dirty="0" smtClean="0">
                <a:solidFill>
                  <a:schemeClr val="tx1"/>
                </a:solidFill>
              </a:rPr>
              <a:t>Canisters:</a:t>
            </a:r>
            <a:r>
              <a:rPr lang="en-GB" sz="1800" dirty="0" smtClean="0">
                <a:solidFill>
                  <a:schemeClr val="tx1"/>
                </a:solidFill>
              </a:rPr>
              <a:t> 300mL and 750mL </a:t>
            </a:r>
          </a:p>
        </p:txBody>
      </p:sp>
      <p:sp>
        <p:nvSpPr>
          <p:cNvPr id="2" name="Slide Number Placeholder 1"/>
          <p:cNvSpPr>
            <a:spLocks noGrp="1"/>
          </p:cNvSpPr>
          <p:nvPr>
            <p:ph type="sldNum" sz="quarter" idx="11"/>
          </p:nvPr>
        </p:nvSpPr>
        <p:spPr/>
        <p:txBody>
          <a:bodyPr/>
          <a:lstStyle/>
          <a:p>
            <a:fld id="{3A7D5340-7F4D-46FB-B4B5-A5222B0AC70A}" type="slidenum">
              <a:rPr lang="en-US" sz="1200" smtClean="0"/>
              <a:pPr/>
              <a:t>13</a:t>
            </a:fld>
            <a:endParaRPr lang="en-US" sz="1200" dirty="0"/>
          </a:p>
        </p:txBody>
      </p:sp>
      <p:pic>
        <p:nvPicPr>
          <p:cNvPr id="27"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a:ext>
            </a:extLst>
          </a:blip>
          <a:srcRect/>
          <a:stretch>
            <a:fillRect/>
          </a:stretch>
        </p:blipFill>
        <p:spPr bwMode="auto">
          <a:xfrm>
            <a:off x="5940152" y="1916832"/>
            <a:ext cx="2341787" cy="3331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544413" y="6594610"/>
            <a:ext cx="6048672" cy="2606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Rectangle 6"/>
          <p:cNvSpPr/>
          <p:nvPr/>
        </p:nvSpPr>
        <p:spPr>
          <a:xfrm>
            <a:off x="251520" y="638690"/>
            <a:ext cx="8496944"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98424342"/>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672836" y="2031827"/>
            <a:ext cx="3148805" cy="44799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482" name="Rectangle 3"/>
          <p:cNvSpPr>
            <a:spLocks noGrp="1" noChangeArrowheads="1"/>
          </p:cNvSpPr>
          <p:nvPr>
            <p:ph type="title"/>
          </p:nvPr>
        </p:nvSpPr>
        <p:spPr bwMode="auto">
          <a:prstGeom prst="rect">
            <a:avLst/>
          </a:prstGeom>
          <a:noFill/>
          <a:ln>
            <a:miter lim="800000"/>
            <a:headEnd/>
            <a:tailEnd/>
          </a:ln>
        </p:spPr>
        <p:txBody>
          <a:bodyPr lIns="0" tIns="0" rIns="0" bIns="0" anchor="ctr"/>
          <a:lstStyle/>
          <a:p>
            <a:r>
              <a:rPr lang="en-US" sz="2800" dirty="0" smtClean="0">
                <a:solidFill>
                  <a:schemeClr val="tx1"/>
                </a:solidFill>
              </a:rPr>
              <a:t>RENASYS</a:t>
            </a:r>
            <a:r>
              <a:rPr lang="en-US" baseline="30000" dirty="0">
                <a:solidFill>
                  <a:schemeClr val="tx1"/>
                </a:solidFill>
              </a:rPr>
              <a:t>™</a:t>
            </a:r>
            <a:r>
              <a:rPr lang="en-US" sz="2800" dirty="0" smtClean="0">
                <a:solidFill>
                  <a:schemeClr val="tx1"/>
                </a:solidFill>
              </a:rPr>
              <a:t> GO </a:t>
            </a:r>
            <a:r>
              <a:rPr lang="en-US" dirty="0">
                <a:solidFill>
                  <a:schemeClr val="tx1"/>
                </a:solidFill>
              </a:rPr>
              <a:t>u</a:t>
            </a:r>
            <a:r>
              <a:rPr lang="en-US" sz="2800" dirty="0" smtClean="0">
                <a:solidFill>
                  <a:schemeClr val="tx1"/>
                </a:solidFill>
              </a:rPr>
              <a:t>ser </a:t>
            </a:r>
            <a:r>
              <a:rPr lang="en-US" dirty="0">
                <a:solidFill>
                  <a:schemeClr val="tx1"/>
                </a:solidFill>
              </a:rPr>
              <a:t>i</a:t>
            </a:r>
            <a:r>
              <a:rPr lang="en-US" sz="2800" dirty="0" smtClean="0">
                <a:solidFill>
                  <a:schemeClr val="tx1"/>
                </a:solidFill>
              </a:rPr>
              <a:t>nterface </a:t>
            </a:r>
          </a:p>
        </p:txBody>
      </p:sp>
      <p:sp>
        <p:nvSpPr>
          <p:cNvPr id="20483" name="Line 8"/>
          <p:cNvSpPr>
            <a:spLocks noChangeShapeType="1"/>
          </p:cNvSpPr>
          <p:nvPr/>
        </p:nvSpPr>
        <p:spPr bwMode="auto">
          <a:xfrm flipH="1" flipV="1">
            <a:off x="4967287" y="5614194"/>
            <a:ext cx="796926" cy="240506"/>
          </a:xfrm>
          <a:prstGeom prst="line">
            <a:avLst/>
          </a:prstGeom>
          <a:noFill/>
          <a:ln w="28575">
            <a:solidFill>
              <a:schemeClr val="tx1">
                <a:lumMod val="50000"/>
              </a:schemeClr>
            </a:solidFill>
            <a:miter lim="800000"/>
            <a:headEnd/>
            <a:tailEnd type="triangle" w="med" len="med"/>
          </a:ln>
        </p:spPr>
        <p:txBody>
          <a:bodyPr wrap="none"/>
          <a:lstStyle/>
          <a:p>
            <a:endParaRPr lang="en-GB" dirty="0">
              <a:latin typeface="Smith&amp;NephewLF" panose="020F0500030000020004" pitchFamily="34" charset="0"/>
            </a:endParaRPr>
          </a:p>
        </p:txBody>
      </p:sp>
      <p:sp>
        <p:nvSpPr>
          <p:cNvPr id="20484" name="Line 9"/>
          <p:cNvSpPr>
            <a:spLocks noChangeShapeType="1"/>
          </p:cNvSpPr>
          <p:nvPr/>
        </p:nvSpPr>
        <p:spPr bwMode="auto">
          <a:xfrm>
            <a:off x="2419049" y="3970085"/>
            <a:ext cx="992707" cy="0"/>
          </a:xfrm>
          <a:prstGeom prst="line">
            <a:avLst/>
          </a:prstGeom>
          <a:noFill/>
          <a:ln w="28575">
            <a:solidFill>
              <a:schemeClr val="tx1">
                <a:lumMod val="50000"/>
              </a:schemeClr>
            </a:solidFill>
            <a:miter lim="800000"/>
            <a:headEnd/>
            <a:tailEnd type="triangle" w="med" len="med"/>
          </a:ln>
        </p:spPr>
        <p:txBody>
          <a:bodyPr wrap="none"/>
          <a:lstStyle/>
          <a:p>
            <a:endParaRPr lang="en-GB" dirty="0">
              <a:latin typeface="Smith&amp;NephewLF" panose="020F0500030000020004" pitchFamily="34" charset="0"/>
            </a:endParaRPr>
          </a:p>
        </p:txBody>
      </p:sp>
      <p:sp>
        <p:nvSpPr>
          <p:cNvPr id="20485" name="Rectangle 13"/>
          <p:cNvSpPr>
            <a:spLocks noChangeArrowheads="1"/>
          </p:cNvSpPr>
          <p:nvPr/>
        </p:nvSpPr>
        <p:spPr bwMode="auto">
          <a:xfrm>
            <a:off x="6228557" y="2670969"/>
            <a:ext cx="1516062" cy="274637"/>
          </a:xfrm>
          <a:prstGeom prst="rect">
            <a:avLst/>
          </a:prstGeom>
          <a:noFill/>
          <a:ln w="9525">
            <a:noFill/>
            <a:miter lim="800000"/>
            <a:headEnd/>
            <a:tailEnd/>
          </a:ln>
        </p:spPr>
        <p:txBody>
          <a:bodyPr/>
          <a:lstStyle/>
          <a:p>
            <a:pPr eaLnBrk="0" hangingPunct="0">
              <a:lnSpc>
                <a:spcPct val="90000"/>
              </a:lnSpc>
              <a:spcBef>
                <a:spcPct val="50000"/>
              </a:spcBef>
              <a:buSzPct val="75000"/>
            </a:pPr>
            <a:r>
              <a:rPr lang="en-US" sz="1600" dirty="0" smtClean="0">
                <a:latin typeface="Smith&amp;NephewLF" panose="020F0500030000020004" pitchFamily="34" charset="0"/>
              </a:rPr>
              <a:t>Power button</a:t>
            </a:r>
            <a:endParaRPr lang="en-US" sz="1600" dirty="0">
              <a:latin typeface="Smith&amp;NephewLF" panose="020F0500030000020004" pitchFamily="34" charset="0"/>
            </a:endParaRPr>
          </a:p>
        </p:txBody>
      </p:sp>
      <p:sp>
        <p:nvSpPr>
          <p:cNvPr id="20486" name="Line 21"/>
          <p:cNvSpPr>
            <a:spLocks noChangeShapeType="1"/>
          </p:cNvSpPr>
          <p:nvPr/>
        </p:nvSpPr>
        <p:spPr bwMode="auto">
          <a:xfrm flipV="1">
            <a:off x="2074327" y="4041056"/>
            <a:ext cx="2195746" cy="920626"/>
          </a:xfrm>
          <a:prstGeom prst="line">
            <a:avLst/>
          </a:prstGeom>
          <a:noFill/>
          <a:ln w="28575">
            <a:solidFill>
              <a:schemeClr val="tx1">
                <a:lumMod val="50000"/>
              </a:schemeClr>
            </a:solidFill>
            <a:miter lim="800000"/>
            <a:headEnd/>
            <a:tailEnd type="triangle" w="med" len="med"/>
          </a:ln>
        </p:spPr>
        <p:txBody>
          <a:bodyPr wrap="none"/>
          <a:lstStyle/>
          <a:p>
            <a:endParaRPr lang="en-GB" dirty="0">
              <a:latin typeface="Smith&amp;NephewLF" panose="020F0500030000020004" pitchFamily="34" charset="0"/>
            </a:endParaRPr>
          </a:p>
        </p:txBody>
      </p:sp>
      <p:sp>
        <p:nvSpPr>
          <p:cNvPr id="20487" name="Rectangle 1"/>
          <p:cNvSpPr>
            <a:spLocks noChangeArrowheads="1"/>
          </p:cNvSpPr>
          <p:nvPr/>
        </p:nvSpPr>
        <p:spPr bwMode="auto">
          <a:xfrm>
            <a:off x="365612" y="1604790"/>
            <a:ext cx="1606550" cy="427037"/>
          </a:xfrm>
          <a:prstGeom prst="rect">
            <a:avLst/>
          </a:prstGeom>
          <a:noFill/>
          <a:ln w="9525">
            <a:noFill/>
            <a:miter lim="800000"/>
            <a:headEnd/>
            <a:tailEnd/>
          </a:ln>
        </p:spPr>
        <p:txBody>
          <a:bodyPr>
            <a:spAutoFit/>
          </a:bodyPr>
          <a:lstStyle/>
          <a:p>
            <a:pPr eaLnBrk="0" hangingPunct="0">
              <a:spcBef>
                <a:spcPct val="50000"/>
              </a:spcBef>
            </a:pPr>
            <a:r>
              <a:rPr lang="en-GB" sz="2200" b="1" dirty="0">
                <a:solidFill>
                  <a:schemeClr val="accent1"/>
                </a:solidFill>
                <a:latin typeface="Smith&amp;NephewLF" panose="020F0500030000020004" pitchFamily="34" charset="0"/>
              </a:rPr>
              <a:t>Front </a:t>
            </a:r>
            <a:r>
              <a:rPr lang="en-GB" sz="2200" b="1" dirty="0" smtClean="0">
                <a:solidFill>
                  <a:schemeClr val="accent1"/>
                </a:solidFill>
                <a:latin typeface="Smith&amp;NephewLF" panose="020F0500030000020004" pitchFamily="34" charset="0"/>
              </a:rPr>
              <a:t>view</a:t>
            </a:r>
            <a:endParaRPr lang="en-US" sz="2200" b="1" dirty="0">
              <a:solidFill>
                <a:schemeClr val="accent1"/>
              </a:solidFill>
              <a:latin typeface="Smith&amp;NephewLF" panose="020F0500030000020004" pitchFamily="34" charset="0"/>
            </a:endParaRPr>
          </a:p>
        </p:txBody>
      </p:sp>
      <p:sp>
        <p:nvSpPr>
          <p:cNvPr id="20488" name="Line 7"/>
          <p:cNvSpPr>
            <a:spLocks noChangeShapeType="1"/>
          </p:cNvSpPr>
          <p:nvPr/>
        </p:nvSpPr>
        <p:spPr bwMode="auto">
          <a:xfrm flipH="1">
            <a:off x="4270073" y="2816226"/>
            <a:ext cx="1833563" cy="0"/>
          </a:xfrm>
          <a:prstGeom prst="line">
            <a:avLst/>
          </a:prstGeom>
          <a:noFill/>
          <a:ln w="28575">
            <a:solidFill>
              <a:schemeClr val="tx1">
                <a:lumMod val="50000"/>
              </a:schemeClr>
            </a:solidFill>
            <a:miter lim="800000"/>
            <a:headEnd/>
            <a:tailEnd type="triangle" w="med" len="med"/>
          </a:ln>
        </p:spPr>
        <p:txBody>
          <a:bodyPr wrap="none"/>
          <a:lstStyle/>
          <a:p>
            <a:endParaRPr lang="en-GB" dirty="0">
              <a:latin typeface="Smith&amp;NephewLF" panose="020F0500030000020004" pitchFamily="34" charset="0"/>
            </a:endParaRPr>
          </a:p>
        </p:txBody>
      </p:sp>
      <p:sp>
        <p:nvSpPr>
          <p:cNvPr id="20489" name="Rectangle 13"/>
          <p:cNvSpPr>
            <a:spLocks noChangeArrowheads="1"/>
          </p:cNvSpPr>
          <p:nvPr/>
        </p:nvSpPr>
        <p:spPr bwMode="auto">
          <a:xfrm>
            <a:off x="7092950" y="3695051"/>
            <a:ext cx="1879600" cy="576758"/>
          </a:xfrm>
          <a:prstGeom prst="rect">
            <a:avLst/>
          </a:prstGeom>
          <a:noFill/>
          <a:ln w="9525">
            <a:noFill/>
            <a:miter lim="800000"/>
            <a:headEnd/>
            <a:tailEnd/>
          </a:ln>
        </p:spPr>
        <p:txBody>
          <a:bodyPr/>
          <a:lstStyle/>
          <a:p>
            <a:pPr eaLnBrk="0" hangingPunct="0">
              <a:lnSpc>
                <a:spcPct val="90000"/>
              </a:lnSpc>
              <a:spcBef>
                <a:spcPct val="50000"/>
              </a:spcBef>
              <a:buSzPct val="75000"/>
            </a:pPr>
            <a:r>
              <a:rPr lang="en-GB" sz="1600" dirty="0" smtClean="0">
                <a:latin typeface="Smith&amp;NephewLF" panose="020F0500030000020004" pitchFamily="34" charset="0"/>
              </a:rPr>
              <a:t>Start/pause therapy and select</a:t>
            </a:r>
            <a:endParaRPr lang="en-US" sz="1600" dirty="0">
              <a:latin typeface="Smith&amp;NephewLF" panose="020F0500030000020004" pitchFamily="34" charset="0"/>
            </a:endParaRPr>
          </a:p>
        </p:txBody>
      </p:sp>
      <p:sp>
        <p:nvSpPr>
          <p:cNvPr id="20490" name="Line 7"/>
          <p:cNvSpPr>
            <a:spLocks noChangeShapeType="1"/>
          </p:cNvSpPr>
          <p:nvPr/>
        </p:nvSpPr>
        <p:spPr bwMode="auto">
          <a:xfrm flipH="1">
            <a:off x="4967286" y="3971995"/>
            <a:ext cx="2125663" cy="0"/>
          </a:xfrm>
          <a:prstGeom prst="line">
            <a:avLst/>
          </a:prstGeom>
          <a:noFill/>
          <a:ln w="28575">
            <a:solidFill>
              <a:schemeClr val="tx1">
                <a:lumMod val="50000"/>
              </a:schemeClr>
            </a:solidFill>
            <a:miter lim="800000"/>
            <a:headEnd/>
            <a:tailEnd type="triangle" w="med" len="med"/>
          </a:ln>
        </p:spPr>
        <p:txBody>
          <a:bodyPr wrap="none"/>
          <a:lstStyle/>
          <a:p>
            <a:endParaRPr lang="en-GB" dirty="0">
              <a:latin typeface="Smith&amp;NephewLF" panose="020F0500030000020004" pitchFamily="34" charset="0"/>
            </a:endParaRPr>
          </a:p>
        </p:txBody>
      </p:sp>
      <p:sp>
        <p:nvSpPr>
          <p:cNvPr id="20491" name="Line 7"/>
          <p:cNvSpPr>
            <a:spLocks noChangeShapeType="1"/>
          </p:cNvSpPr>
          <p:nvPr/>
        </p:nvSpPr>
        <p:spPr bwMode="auto">
          <a:xfrm flipH="1" flipV="1">
            <a:off x="4687625" y="4075508"/>
            <a:ext cx="1710469" cy="505619"/>
          </a:xfrm>
          <a:prstGeom prst="line">
            <a:avLst/>
          </a:prstGeom>
          <a:noFill/>
          <a:ln w="28575">
            <a:solidFill>
              <a:schemeClr val="tx1">
                <a:lumMod val="50000"/>
              </a:schemeClr>
            </a:solidFill>
            <a:miter lim="800000"/>
            <a:headEnd/>
            <a:tailEnd type="triangle" w="med" len="med"/>
          </a:ln>
        </p:spPr>
        <p:txBody>
          <a:bodyPr wrap="none"/>
          <a:lstStyle/>
          <a:p>
            <a:endParaRPr lang="en-GB" dirty="0">
              <a:latin typeface="Smith&amp;NephewLF" panose="020F0500030000020004" pitchFamily="34" charset="0"/>
            </a:endParaRPr>
          </a:p>
        </p:txBody>
      </p:sp>
      <p:sp>
        <p:nvSpPr>
          <p:cNvPr id="20493" name="Rectangle 13"/>
          <p:cNvSpPr>
            <a:spLocks noChangeArrowheads="1"/>
          </p:cNvSpPr>
          <p:nvPr/>
        </p:nvSpPr>
        <p:spPr bwMode="auto">
          <a:xfrm>
            <a:off x="930059" y="4810076"/>
            <a:ext cx="1893359" cy="303212"/>
          </a:xfrm>
          <a:prstGeom prst="rect">
            <a:avLst/>
          </a:prstGeom>
          <a:noFill/>
          <a:ln w="9525">
            <a:noFill/>
            <a:miter lim="800000"/>
            <a:headEnd/>
            <a:tailEnd/>
          </a:ln>
        </p:spPr>
        <p:txBody>
          <a:bodyPr/>
          <a:lstStyle/>
          <a:p>
            <a:pPr eaLnBrk="0" hangingPunct="0">
              <a:lnSpc>
                <a:spcPct val="90000"/>
              </a:lnSpc>
              <a:spcBef>
                <a:spcPct val="50000"/>
              </a:spcBef>
              <a:buSzPct val="75000"/>
            </a:pPr>
            <a:r>
              <a:rPr lang="en-US" sz="1600" dirty="0" smtClean="0">
                <a:latin typeface="Smith&amp;NephewLF" panose="020F0500030000020004" pitchFamily="34" charset="0"/>
              </a:rPr>
              <a:t>Keypad lock</a:t>
            </a:r>
            <a:endParaRPr lang="en-US" sz="1600" dirty="0">
              <a:latin typeface="Smith&amp;NephewLF" panose="020F0500030000020004" pitchFamily="34" charset="0"/>
            </a:endParaRPr>
          </a:p>
        </p:txBody>
      </p:sp>
      <p:sp>
        <p:nvSpPr>
          <p:cNvPr id="20495" name="Rectangle 13"/>
          <p:cNvSpPr>
            <a:spLocks noChangeArrowheads="1"/>
          </p:cNvSpPr>
          <p:nvPr/>
        </p:nvSpPr>
        <p:spPr bwMode="auto">
          <a:xfrm>
            <a:off x="344970" y="3792575"/>
            <a:ext cx="2333384" cy="565867"/>
          </a:xfrm>
          <a:prstGeom prst="rect">
            <a:avLst/>
          </a:prstGeom>
          <a:noFill/>
          <a:ln w="9525">
            <a:noFill/>
            <a:miter lim="800000"/>
            <a:headEnd/>
            <a:tailEnd/>
          </a:ln>
        </p:spPr>
        <p:txBody>
          <a:bodyPr/>
          <a:lstStyle/>
          <a:p>
            <a:pPr eaLnBrk="0" hangingPunct="0">
              <a:lnSpc>
                <a:spcPct val="90000"/>
              </a:lnSpc>
              <a:spcBef>
                <a:spcPct val="50000"/>
              </a:spcBef>
              <a:buSzPct val="75000"/>
            </a:pPr>
            <a:r>
              <a:rPr lang="en-US" sz="1600" dirty="0" smtClean="0">
                <a:latin typeface="Smith&amp;NephewLF" panose="020F0500030000020004" pitchFamily="34" charset="0"/>
              </a:rPr>
              <a:t>Up and down selectors</a:t>
            </a:r>
            <a:endParaRPr lang="en-US" sz="1600" dirty="0">
              <a:latin typeface="Smith&amp;NephewLF" panose="020F0500030000020004" pitchFamily="34" charset="0"/>
            </a:endParaRPr>
          </a:p>
        </p:txBody>
      </p:sp>
      <p:sp>
        <p:nvSpPr>
          <p:cNvPr id="17" name="Rectangle 13"/>
          <p:cNvSpPr>
            <a:spLocks noChangeArrowheads="1"/>
          </p:cNvSpPr>
          <p:nvPr/>
        </p:nvSpPr>
        <p:spPr bwMode="auto">
          <a:xfrm>
            <a:off x="7021326" y="3324942"/>
            <a:ext cx="2122674" cy="381000"/>
          </a:xfrm>
          <a:prstGeom prst="rect">
            <a:avLst/>
          </a:prstGeom>
          <a:noFill/>
          <a:ln w="9525">
            <a:noFill/>
            <a:miter lim="800000"/>
            <a:headEnd/>
            <a:tailEnd/>
          </a:ln>
        </p:spPr>
        <p:txBody>
          <a:bodyPr/>
          <a:lstStyle/>
          <a:p>
            <a:pPr eaLnBrk="0" hangingPunct="0">
              <a:lnSpc>
                <a:spcPct val="90000"/>
              </a:lnSpc>
              <a:spcBef>
                <a:spcPct val="50000"/>
              </a:spcBef>
              <a:buSzPct val="75000"/>
            </a:pPr>
            <a:r>
              <a:rPr lang="en-GB" sz="1600" dirty="0" smtClean="0">
                <a:latin typeface="Smith&amp;NephewLF" panose="020F0500030000020004" pitchFamily="34" charset="0"/>
              </a:rPr>
              <a:t>Battery status indicator</a:t>
            </a:r>
            <a:endParaRPr lang="en-US" sz="1600" dirty="0">
              <a:latin typeface="Smith&amp;NephewLF" panose="020F0500030000020004" pitchFamily="34" charset="0"/>
            </a:endParaRPr>
          </a:p>
        </p:txBody>
      </p:sp>
      <p:sp>
        <p:nvSpPr>
          <p:cNvPr id="18" name="Line 7"/>
          <p:cNvSpPr>
            <a:spLocks noChangeShapeType="1"/>
          </p:cNvSpPr>
          <p:nvPr/>
        </p:nvSpPr>
        <p:spPr bwMode="auto">
          <a:xfrm flipH="1">
            <a:off x="4967287" y="3490042"/>
            <a:ext cx="2125663" cy="0"/>
          </a:xfrm>
          <a:prstGeom prst="line">
            <a:avLst/>
          </a:prstGeom>
          <a:noFill/>
          <a:ln w="28575">
            <a:solidFill>
              <a:schemeClr val="tx1">
                <a:lumMod val="50000"/>
              </a:schemeClr>
            </a:solidFill>
            <a:miter lim="800000"/>
            <a:headEnd/>
            <a:tailEnd type="triangle" w="med" len="med"/>
          </a:ln>
        </p:spPr>
        <p:txBody>
          <a:bodyPr wrap="none"/>
          <a:lstStyle/>
          <a:p>
            <a:endParaRPr lang="en-GB" dirty="0">
              <a:latin typeface="Smith&amp;NephewLF" panose="020F0500030000020004" pitchFamily="34" charset="0"/>
            </a:endParaRPr>
          </a:p>
        </p:txBody>
      </p:sp>
      <p:sp>
        <p:nvSpPr>
          <p:cNvPr id="21" name="Line 9"/>
          <p:cNvSpPr>
            <a:spLocks noChangeShapeType="1"/>
          </p:cNvSpPr>
          <p:nvPr/>
        </p:nvSpPr>
        <p:spPr bwMode="auto">
          <a:xfrm>
            <a:off x="2249744" y="3505351"/>
            <a:ext cx="1397000" cy="0"/>
          </a:xfrm>
          <a:prstGeom prst="line">
            <a:avLst/>
          </a:prstGeom>
          <a:noFill/>
          <a:ln w="28575">
            <a:solidFill>
              <a:schemeClr val="tx1">
                <a:lumMod val="50000"/>
              </a:schemeClr>
            </a:solidFill>
            <a:miter lim="800000"/>
            <a:headEnd/>
            <a:tailEnd type="triangle" w="med" len="med"/>
          </a:ln>
        </p:spPr>
        <p:txBody>
          <a:bodyPr wrap="none"/>
          <a:lstStyle/>
          <a:p>
            <a:endParaRPr lang="en-GB" dirty="0">
              <a:latin typeface="Smith&amp;NephewLF" panose="020F0500030000020004" pitchFamily="34" charset="0"/>
            </a:endParaRPr>
          </a:p>
        </p:txBody>
      </p:sp>
      <p:sp>
        <p:nvSpPr>
          <p:cNvPr id="22" name="Rectangle 13"/>
          <p:cNvSpPr>
            <a:spLocks noChangeArrowheads="1"/>
          </p:cNvSpPr>
          <p:nvPr/>
        </p:nvSpPr>
        <p:spPr bwMode="auto">
          <a:xfrm>
            <a:off x="930059" y="3330541"/>
            <a:ext cx="1403325" cy="422377"/>
          </a:xfrm>
          <a:prstGeom prst="rect">
            <a:avLst/>
          </a:prstGeom>
          <a:noFill/>
          <a:ln w="9525">
            <a:noFill/>
            <a:miter lim="800000"/>
            <a:headEnd/>
            <a:tailEnd/>
          </a:ln>
        </p:spPr>
        <p:txBody>
          <a:bodyPr/>
          <a:lstStyle/>
          <a:p>
            <a:pPr eaLnBrk="0" hangingPunct="0">
              <a:lnSpc>
                <a:spcPct val="90000"/>
              </a:lnSpc>
              <a:spcBef>
                <a:spcPct val="50000"/>
              </a:spcBef>
              <a:buSzPct val="75000"/>
            </a:pPr>
            <a:r>
              <a:rPr lang="en-GB" sz="1600" dirty="0" smtClean="0">
                <a:latin typeface="Smith&amp;NephewLF" panose="020F0500030000020004" pitchFamily="34" charset="0"/>
              </a:rPr>
              <a:t>Display screen</a:t>
            </a:r>
            <a:endParaRPr lang="en-US" sz="1600" dirty="0">
              <a:latin typeface="Smith&amp;NephewLF" panose="020F0500030000020004" pitchFamily="34" charset="0"/>
            </a:endParaRPr>
          </a:p>
        </p:txBody>
      </p:sp>
      <p:sp>
        <p:nvSpPr>
          <p:cNvPr id="24" name="Rectangle 13"/>
          <p:cNvSpPr>
            <a:spLocks noChangeArrowheads="1"/>
          </p:cNvSpPr>
          <p:nvPr/>
        </p:nvSpPr>
        <p:spPr bwMode="auto">
          <a:xfrm>
            <a:off x="6398095" y="2168500"/>
            <a:ext cx="2005012" cy="360759"/>
          </a:xfrm>
          <a:prstGeom prst="rect">
            <a:avLst/>
          </a:prstGeom>
          <a:noFill/>
          <a:ln w="9525">
            <a:noFill/>
            <a:miter lim="800000"/>
            <a:headEnd/>
            <a:tailEnd/>
          </a:ln>
        </p:spPr>
        <p:txBody>
          <a:bodyPr/>
          <a:lstStyle/>
          <a:p>
            <a:pPr eaLnBrk="0" hangingPunct="0">
              <a:lnSpc>
                <a:spcPct val="90000"/>
              </a:lnSpc>
              <a:spcBef>
                <a:spcPct val="50000"/>
              </a:spcBef>
              <a:buSzPct val="75000"/>
            </a:pPr>
            <a:r>
              <a:rPr lang="en-GB" sz="1600" dirty="0" smtClean="0">
                <a:latin typeface="Smith&amp;NephewLF" panose="020F0500030000020004" pitchFamily="34" charset="0"/>
              </a:rPr>
              <a:t>Status/alarm indicator</a:t>
            </a:r>
            <a:endParaRPr lang="en-US" sz="1600" dirty="0">
              <a:latin typeface="Smith&amp;NephewLF" panose="020F0500030000020004" pitchFamily="34" charset="0"/>
            </a:endParaRPr>
          </a:p>
        </p:txBody>
      </p:sp>
      <p:sp>
        <p:nvSpPr>
          <p:cNvPr id="25" name="Line 7"/>
          <p:cNvSpPr>
            <a:spLocks noChangeShapeType="1"/>
          </p:cNvSpPr>
          <p:nvPr/>
        </p:nvSpPr>
        <p:spPr bwMode="auto">
          <a:xfrm flipH="1">
            <a:off x="4270073" y="2348880"/>
            <a:ext cx="2145986" cy="0"/>
          </a:xfrm>
          <a:prstGeom prst="line">
            <a:avLst/>
          </a:prstGeom>
          <a:noFill/>
          <a:ln w="28575">
            <a:solidFill>
              <a:schemeClr val="tx1">
                <a:lumMod val="50000"/>
              </a:schemeClr>
            </a:solidFill>
            <a:miter lim="800000"/>
            <a:headEnd/>
            <a:tailEnd type="triangle" w="med" len="med"/>
          </a:ln>
        </p:spPr>
        <p:txBody>
          <a:bodyPr wrap="none"/>
          <a:lstStyle/>
          <a:p>
            <a:endParaRPr lang="en-GB" dirty="0">
              <a:latin typeface="Smith&amp;NephewLF" panose="020F0500030000020004" pitchFamily="34" charset="0"/>
            </a:endParaRPr>
          </a:p>
        </p:txBody>
      </p:sp>
      <p:sp>
        <p:nvSpPr>
          <p:cNvPr id="27" name="Rectangle 13"/>
          <p:cNvSpPr>
            <a:spLocks noChangeArrowheads="1"/>
          </p:cNvSpPr>
          <p:nvPr/>
        </p:nvSpPr>
        <p:spPr bwMode="auto">
          <a:xfrm>
            <a:off x="6416059" y="4485432"/>
            <a:ext cx="2163762" cy="476250"/>
          </a:xfrm>
          <a:prstGeom prst="rect">
            <a:avLst/>
          </a:prstGeom>
          <a:noFill/>
          <a:ln w="9525">
            <a:noFill/>
            <a:miter lim="800000"/>
            <a:headEnd/>
            <a:tailEnd/>
          </a:ln>
        </p:spPr>
        <p:txBody>
          <a:bodyPr/>
          <a:lstStyle/>
          <a:p>
            <a:pPr eaLnBrk="0" hangingPunct="0">
              <a:lnSpc>
                <a:spcPct val="90000"/>
              </a:lnSpc>
              <a:spcBef>
                <a:spcPct val="50000"/>
              </a:spcBef>
              <a:buSzPct val="75000"/>
            </a:pPr>
            <a:r>
              <a:rPr lang="en-US" sz="1600" dirty="0" smtClean="0">
                <a:latin typeface="Smith&amp;NephewLF" panose="020F0500030000020004" pitchFamily="34" charset="0"/>
              </a:rPr>
              <a:t>Audio pause</a:t>
            </a:r>
            <a:endParaRPr lang="en-US" sz="1600" dirty="0">
              <a:latin typeface="Smith&amp;NephewLF" panose="020F0500030000020004" pitchFamily="34" charset="0"/>
            </a:endParaRPr>
          </a:p>
        </p:txBody>
      </p:sp>
      <p:sp>
        <p:nvSpPr>
          <p:cNvPr id="29" name="Rectangle 4"/>
          <p:cNvSpPr>
            <a:spLocks noChangeArrowheads="1"/>
          </p:cNvSpPr>
          <p:nvPr/>
        </p:nvSpPr>
        <p:spPr bwMode="auto">
          <a:xfrm>
            <a:off x="5814711" y="5805488"/>
            <a:ext cx="1323975" cy="473075"/>
          </a:xfrm>
          <a:prstGeom prst="rect">
            <a:avLst/>
          </a:prstGeom>
          <a:noFill/>
          <a:ln w="9525">
            <a:noFill/>
            <a:miter lim="800000"/>
            <a:headEnd/>
            <a:tailEnd/>
          </a:ln>
        </p:spPr>
        <p:txBody>
          <a:bodyPr/>
          <a:lstStyle/>
          <a:p>
            <a:pPr marL="271463" indent="-271463" eaLnBrk="0" hangingPunct="0">
              <a:lnSpc>
                <a:spcPct val="90000"/>
              </a:lnSpc>
              <a:spcBef>
                <a:spcPct val="50000"/>
              </a:spcBef>
              <a:buSzPct val="75000"/>
            </a:pPr>
            <a:r>
              <a:rPr lang="en-US" sz="1600" dirty="0">
                <a:latin typeface="Smith&amp;NephewLF" panose="020F0500030000020004" pitchFamily="34" charset="0"/>
              </a:rPr>
              <a:t>Canister</a:t>
            </a:r>
          </a:p>
        </p:txBody>
      </p:sp>
      <p:sp>
        <p:nvSpPr>
          <p:cNvPr id="2" name="Slide Number Placeholder 1"/>
          <p:cNvSpPr>
            <a:spLocks noGrp="1"/>
          </p:cNvSpPr>
          <p:nvPr>
            <p:ph type="sldNum" sz="quarter" idx="11"/>
          </p:nvPr>
        </p:nvSpPr>
        <p:spPr/>
        <p:txBody>
          <a:bodyPr/>
          <a:lstStyle/>
          <a:p>
            <a:fld id="{3A7D5340-7F4D-46FB-B4B5-A5222B0AC70A}" type="slidenum">
              <a:rPr lang="en-US" sz="1200" smtClean="0"/>
              <a:pPr/>
              <a:t>14</a:t>
            </a:fld>
            <a:endParaRPr lang="en-US" dirty="0"/>
          </a:p>
        </p:txBody>
      </p:sp>
      <p:sp>
        <p:nvSpPr>
          <p:cNvPr id="48" name="Line 7"/>
          <p:cNvSpPr>
            <a:spLocks noChangeShapeType="1"/>
          </p:cNvSpPr>
          <p:nvPr/>
        </p:nvSpPr>
        <p:spPr bwMode="auto">
          <a:xfrm flipH="1" flipV="1">
            <a:off x="5197171" y="5058172"/>
            <a:ext cx="1710469" cy="505619"/>
          </a:xfrm>
          <a:prstGeom prst="line">
            <a:avLst/>
          </a:prstGeom>
          <a:noFill/>
          <a:ln w="28575">
            <a:solidFill>
              <a:schemeClr val="tx1">
                <a:lumMod val="50000"/>
              </a:schemeClr>
            </a:solidFill>
            <a:miter lim="800000"/>
            <a:headEnd/>
            <a:tailEnd type="triangle" w="med" len="med"/>
          </a:ln>
        </p:spPr>
        <p:txBody>
          <a:bodyPr wrap="none"/>
          <a:lstStyle/>
          <a:p>
            <a:endParaRPr lang="en-GB" dirty="0">
              <a:latin typeface="Smith&amp;NephewLF" panose="020F0500030000020004" pitchFamily="34" charset="0"/>
            </a:endParaRPr>
          </a:p>
        </p:txBody>
      </p:sp>
      <p:sp>
        <p:nvSpPr>
          <p:cNvPr id="49" name="Rectangle 13"/>
          <p:cNvSpPr>
            <a:spLocks noChangeArrowheads="1"/>
          </p:cNvSpPr>
          <p:nvPr/>
        </p:nvSpPr>
        <p:spPr bwMode="auto">
          <a:xfrm>
            <a:off x="6938844" y="5486072"/>
            <a:ext cx="2163762" cy="476250"/>
          </a:xfrm>
          <a:prstGeom prst="rect">
            <a:avLst/>
          </a:prstGeom>
          <a:noFill/>
          <a:ln w="9525">
            <a:noFill/>
            <a:miter lim="800000"/>
            <a:headEnd/>
            <a:tailEnd/>
          </a:ln>
        </p:spPr>
        <p:txBody>
          <a:bodyPr/>
          <a:lstStyle/>
          <a:p>
            <a:pPr eaLnBrk="0" hangingPunct="0">
              <a:lnSpc>
                <a:spcPct val="90000"/>
              </a:lnSpc>
              <a:spcBef>
                <a:spcPct val="50000"/>
              </a:spcBef>
              <a:buSzPct val="75000"/>
            </a:pPr>
            <a:r>
              <a:rPr lang="en-US" sz="1600" dirty="0" smtClean="0">
                <a:latin typeface="Smith&amp;NephewLF" panose="020F0500030000020004" pitchFamily="34" charset="0"/>
              </a:rPr>
              <a:t>Fill warning label</a:t>
            </a:r>
            <a:endParaRPr lang="en-US" sz="1600" dirty="0">
              <a:latin typeface="Smith&amp;NephewLF" panose="020F0500030000020004" pitchFamily="34" charset="0"/>
            </a:endParaRPr>
          </a:p>
        </p:txBody>
      </p:sp>
      <p:sp>
        <p:nvSpPr>
          <p:cNvPr id="26" name="Rectangle 25"/>
          <p:cNvSpPr/>
          <p:nvPr/>
        </p:nvSpPr>
        <p:spPr>
          <a:xfrm>
            <a:off x="1544413" y="6594610"/>
            <a:ext cx="6048672" cy="2606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8" name="Rectangle 27"/>
          <p:cNvSpPr/>
          <p:nvPr/>
        </p:nvSpPr>
        <p:spPr>
          <a:xfrm>
            <a:off x="251520" y="638690"/>
            <a:ext cx="8496944"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7122443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6" descr="C:\Users\lrmlazze\Desktop\20150909-021 GO Laying down.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rcRect/>
          <a:stretch>
            <a:fillRect/>
          </a:stretch>
        </p:blipFill>
        <p:spPr bwMode="auto">
          <a:xfrm>
            <a:off x="5166116" y="2221321"/>
            <a:ext cx="3181199" cy="197364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Rectangle 5"/>
          <p:cNvSpPr>
            <a:spLocks noChangeArrowheads="1"/>
          </p:cNvSpPr>
          <p:nvPr/>
        </p:nvSpPr>
        <p:spPr bwMode="auto">
          <a:xfrm>
            <a:off x="527400" y="4881999"/>
            <a:ext cx="2520528" cy="280988"/>
          </a:xfrm>
          <a:prstGeom prst="rect">
            <a:avLst/>
          </a:prstGeom>
          <a:noFill/>
          <a:ln w="9525">
            <a:noFill/>
            <a:miter lim="800000"/>
            <a:headEnd/>
            <a:tailEnd/>
          </a:ln>
        </p:spPr>
        <p:txBody>
          <a:bodyPr/>
          <a:lstStyle/>
          <a:p>
            <a:pPr eaLnBrk="0" hangingPunct="0">
              <a:lnSpc>
                <a:spcPct val="90000"/>
              </a:lnSpc>
              <a:spcBef>
                <a:spcPct val="50000"/>
              </a:spcBef>
              <a:buSzPct val="75000"/>
            </a:pPr>
            <a:r>
              <a:rPr lang="en-US" sz="1600" dirty="0">
                <a:latin typeface="Smith&amp;NephewLF" panose="020F0500030000020004" pitchFamily="34" charset="0"/>
              </a:rPr>
              <a:t>Inlet </a:t>
            </a:r>
            <a:r>
              <a:rPr lang="en-US" sz="1600" dirty="0" smtClean="0">
                <a:latin typeface="Smith&amp;NephewLF" panose="020F0500030000020004" pitchFamily="34" charset="0"/>
              </a:rPr>
              <a:t>connector </a:t>
            </a:r>
            <a:r>
              <a:rPr lang="en-US" sz="1600" dirty="0">
                <a:latin typeface="Smith&amp;NephewLF" panose="020F0500030000020004" pitchFamily="34" charset="0"/>
              </a:rPr>
              <a:t>and “O” ring</a:t>
            </a:r>
          </a:p>
        </p:txBody>
      </p:sp>
      <p:sp>
        <p:nvSpPr>
          <p:cNvPr id="22534" name="Rectangle 7"/>
          <p:cNvSpPr>
            <a:spLocks noChangeArrowheads="1"/>
          </p:cNvSpPr>
          <p:nvPr/>
        </p:nvSpPr>
        <p:spPr bwMode="auto">
          <a:xfrm>
            <a:off x="4939062" y="4810562"/>
            <a:ext cx="1421234" cy="352425"/>
          </a:xfrm>
          <a:prstGeom prst="rect">
            <a:avLst/>
          </a:prstGeom>
          <a:noFill/>
          <a:ln w="9525">
            <a:noFill/>
            <a:miter lim="800000"/>
            <a:headEnd/>
            <a:tailEnd/>
          </a:ln>
        </p:spPr>
        <p:txBody>
          <a:bodyPr/>
          <a:lstStyle/>
          <a:p>
            <a:pPr eaLnBrk="0" hangingPunct="0">
              <a:lnSpc>
                <a:spcPct val="90000"/>
              </a:lnSpc>
              <a:spcBef>
                <a:spcPct val="50000"/>
              </a:spcBef>
              <a:buSzPct val="75000"/>
            </a:pPr>
            <a:r>
              <a:rPr lang="en-US" sz="1600" dirty="0">
                <a:latin typeface="Smith&amp;NephewLF" panose="020F0500030000020004" pitchFamily="34" charset="0"/>
              </a:rPr>
              <a:t>Canister </a:t>
            </a:r>
            <a:r>
              <a:rPr lang="en-US" sz="1600" dirty="0" smtClean="0">
                <a:latin typeface="Smith&amp;NephewLF" panose="020F0500030000020004" pitchFamily="34" charset="0"/>
              </a:rPr>
              <a:t>clips</a:t>
            </a:r>
            <a:endParaRPr lang="en-US" sz="1600" dirty="0">
              <a:latin typeface="Smith&amp;NephewLF" panose="020F0500030000020004" pitchFamily="34" charset="0"/>
            </a:endParaRPr>
          </a:p>
        </p:txBody>
      </p:sp>
      <p:sp>
        <p:nvSpPr>
          <p:cNvPr id="22535" name="Rectangle 8"/>
          <p:cNvSpPr>
            <a:spLocks noChangeArrowheads="1"/>
          </p:cNvSpPr>
          <p:nvPr/>
        </p:nvSpPr>
        <p:spPr bwMode="auto">
          <a:xfrm>
            <a:off x="323325" y="1484009"/>
            <a:ext cx="1464339" cy="280987"/>
          </a:xfrm>
          <a:prstGeom prst="rect">
            <a:avLst/>
          </a:prstGeom>
          <a:noFill/>
          <a:ln w="9525">
            <a:noFill/>
            <a:miter lim="800000"/>
            <a:headEnd/>
            <a:tailEnd/>
          </a:ln>
        </p:spPr>
        <p:txBody>
          <a:bodyPr/>
          <a:lstStyle/>
          <a:p>
            <a:pPr eaLnBrk="0" hangingPunct="0">
              <a:lnSpc>
                <a:spcPct val="90000"/>
              </a:lnSpc>
              <a:spcBef>
                <a:spcPct val="50000"/>
              </a:spcBef>
              <a:buSzPct val="75000"/>
            </a:pPr>
            <a:r>
              <a:rPr lang="en-US" sz="1600" dirty="0">
                <a:latin typeface="Smith&amp;NephewLF" panose="020F0500030000020004" pitchFamily="34" charset="0"/>
              </a:rPr>
              <a:t>Shoulder Strap</a:t>
            </a:r>
          </a:p>
        </p:txBody>
      </p:sp>
      <p:sp>
        <p:nvSpPr>
          <p:cNvPr id="22536" name="Line 9"/>
          <p:cNvSpPr>
            <a:spLocks noChangeShapeType="1"/>
          </p:cNvSpPr>
          <p:nvPr/>
        </p:nvSpPr>
        <p:spPr bwMode="auto">
          <a:xfrm flipV="1">
            <a:off x="6128100" y="3799324"/>
            <a:ext cx="628615" cy="1017588"/>
          </a:xfrm>
          <a:prstGeom prst="line">
            <a:avLst/>
          </a:prstGeom>
          <a:noFill/>
          <a:ln w="28575">
            <a:solidFill>
              <a:schemeClr val="tx1">
                <a:lumMod val="50000"/>
              </a:schemeClr>
            </a:solidFill>
            <a:miter lim="800000"/>
            <a:headEnd/>
            <a:tailEnd type="triangle" w="med" len="med"/>
          </a:ln>
        </p:spPr>
        <p:txBody>
          <a:bodyPr wrap="none"/>
          <a:lstStyle/>
          <a:p>
            <a:endParaRPr lang="en-GB" dirty="0">
              <a:latin typeface="Smith&amp;NephewLF" panose="020F0500030000020004" pitchFamily="34" charset="0"/>
            </a:endParaRPr>
          </a:p>
        </p:txBody>
      </p:sp>
      <p:sp>
        <p:nvSpPr>
          <p:cNvPr id="22537" name="Line 10"/>
          <p:cNvSpPr>
            <a:spLocks noChangeShapeType="1"/>
          </p:cNvSpPr>
          <p:nvPr/>
        </p:nvSpPr>
        <p:spPr bwMode="auto">
          <a:xfrm flipH="1" flipV="1">
            <a:off x="7524328" y="3799324"/>
            <a:ext cx="179963" cy="1017588"/>
          </a:xfrm>
          <a:prstGeom prst="line">
            <a:avLst/>
          </a:prstGeom>
          <a:noFill/>
          <a:ln w="28575">
            <a:solidFill>
              <a:schemeClr val="tx1">
                <a:lumMod val="50000"/>
              </a:schemeClr>
            </a:solidFill>
            <a:miter lim="800000"/>
            <a:headEnd/>
            <a:tailEnd type="triangle" w="med" len="med"/>
          </a:ln>
        </p:spPr>
        <p:txBody>
          <a:bodyPr wrap="none"/>
          <a:lstStyle/>
          <a:p>
            <a:endParaRPr lang="en-GB" dirty="0">
              <a:latin typeface="Smith&amp;NephewLF" panose="020F0500030000020004" pitchFamily="34" charset="0"/>
            </a:endParaRPr>
          </a:p>
        </p:txBody>
      </p:sp>
      <p:sp>
        <p:nvSpPr>
          <p:cNvPr id="22539" name="Rectangle 12"/>
          <p:cNvSpPr>
            <a:spLocks noChangeArrowheads="1"/>
          </p:cNvSpPr>
          <p:nvPr/>
        </p:nvSpPr>
        <p:spPr bwMode="gray">
          <a:xfrm>
            <a:off x="6659912" y="3799324"/>
            <a:ext cx="461963" cy="222250"/>
          </a:xfrm>
          <a:prstGeom prst="rect">
            <a:avLst/>
          </a:prstGeom>
          <a:noFill/>
          <a:ln w="9525">
            <a:noFill/>
            <a:miter lim="800000"/>
            <a:headEnd/>
            <a:tailEnd/>
          </a:ln>
        </p:spPr>
        <p:txBody>
          <a:bodyPr wrap="none" lIns="301752" tIns="0" rIns="301752" bIns="0" anchor="ctr"/>
          <a:lstStyle/>
          <a:p>
            <a:pPr eaLnBrk="0" hangingPunct="0"/>
            <a:endParaRPr lang="en-GB" sz="2400" dirty="0">
              <a:latin typeface="Smith&amp;NephewLF" panose="020F0500030000020004" pitchFamily="34" charset="0"/>
            </a:endParaRPr>
          </a:p>
        </p:txBody>
      </p:sp>
      <p:sp>
        <p:nvSpPr>
          <p:cNvPr id="22540" name="Rectangle 13"/>
          <p:cNvSpPr>
            <a:spLocks noChangeArrowheads="1"/>
          </p:cNvSpPr>
          <p:nvPr/>
        </p:nvSpPr>
        <p:spPr bwMode="auto">
          <a:xfrm>
            <a:off x="6000021" y="1571263"/>
            <a:ext cx="1812228" cy="430887"/>
          </a:xfrm>
          <a:prstGeom prst="rect">
            <a:avLst/>
          </a:prstGeom>
          <a:noFill/>
          <a:ln w="9525">
            <a:noFill/>
            <a:miter lim="800000"/>
            <a:headEnd/>
            <a:tailEnd/>
          </a:ln>
        </p:spPr>
        <p:txBody>
          <a:bodyPr wrap="square">
            <a:spAutoFit/>
          </a:bodyPr>
          <a:lstStyle/>
          <a:p>
            <a:pPr eaLnBrk="0" hangingPunct="0">
              <a:spcBef>
                <a:spcPct val="50000"/>
              </a:spcBef>
            </a:pPr>
            <a:r>
              <a:rPr lang="en-GB" sz="2200" b="1" dirty="0">
                <a:solidFill>
                  <a:schemeClr val="accent1"/>
                </a:solidFill>
                <a:latin typeface="Smith&amp;NephewLF" panose="020F0500030000020004" pitchFamily="34" charset="0"/>
              </a:rPr>
              <a:t>Side View</a:t>
            </a:r>
            <a:endParaRPr lang="en-US" sz="2200" b="1" dirty="0">
              <a:solidFill>
                <a:schemeClr val="accent1"/>
              </a:solidFill>
              <a:latin typeface="Smith&amp;NephewLF" panose="020F0500030000020004" pitchFamily="34" charset="0"/>
            </a:endParaRPr>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b="26807"/>
          <a:stretch/>
        </p:blipFill>
        <p:spPr>
          <a:xfrm>
            <a:off x="193942" y="2022787"/>
            <a:ext cx="4111604" cy="1998787"/>
          </a:xfrm>
          <a:prstGeom prst="rect">
            <a:avLst/>
          </a:prstGeom>
          <a:noFill/>
          <a:ln>
            <a:noFill/>
          </a:ln>
        </p:spPr>
      </p:pic>
      <p:sp>
        <p:nvSpPr>
          <p:cNvPr id="22533" name="Line 6"/>
          <p:cNvSpPr>
            <a:spLocks noChangeShapeType="1"/>
          </p:cNvSpPr>
          <p:nvPr/>
        </p:nvSpPr>
        <p:spPr bwMode="auto">
          <a:xfrm>
            <a:off x="1569592" y="1764996"/>
            <a:ext cx="1274215" cy="381170"/>
          </a:xfrm>
          <a:prstGeom prst="line">
            <a:avLst/>
          </a:prstGeom>
          <a:noFill/>
          <a:ln w="28575">
            <a:solidFill>
              <a:schemeClr val="tx1">
                <a:lumMod val="50000"/>
              </a:schemeClr>
            </a:solidFill>
            <a:miter lim="800000"/>
            <a:headEnd/>
            <a:tailEnd type="triangle" w="med" len="med"/>
          </a:ln>
        </p:spPr>
        <p:txBody>
          <a:bodyPr wrap="none"/>
          <a:lstStyle/>
          <a:p>
            <a:endParaRPr lang="en-GB" dirty="0">
              <a:latin typeface="Smith&amp;NephewLF" panose="020F0500030000020004" pitchFamily="34" charset="0"/>
            </a:endParaRPr>
          </a:p>
        </p:txBody>
      </p:sp>
      <p:sp>
        <p:nvSpPr>
          <p:cNvPr id="22531" name="Line 4"/>
          <p:cNvSpPr>
            <a:spLocks noChangeShapeType="1"/>
          </p:cNvSpPr>
          <p:nvPr/>
        </p:nvSpPr>
        <p:spPr bwMode="auto">
          <a:xfrm flipH="1" flipV="1">
            <a:off x="1979712" y="3573015"/>
            <a:ext cx="320508" cy="1243896"/>
          </a:xfrm>
          <a:prstGeom prst="line">
            <a:avLst/>
          </a:prstGeom>
          <a:noFill/>
          <a:ln w="28575">
            <a:solidFill>
              <a:schemeClr val="tx1">
                <a:lumMod val="50000"/>
              </a:schemeClr>
            </a:solidFill>
            <a:miter lim="800000"/>
            <a:headEnd/>
            <a:tailEnd type="triangle" w="med" len="med"/>
          </a:ln>
        </p:spPr>
        <p:txBody>
          <a:bodyPr wrap="none"/>
          <a:lstStyle/>
          <a:p>
            <a:endParaRPr lang="en-GB" dirty="0">
              <a:latin typeface="Smith&amp;NephewLF" panose="020F0500030000020004" pitchFamily="34" charset="0"/>
            </a:endParaRPr>
          </a:p>
        </p:txBody>
      </p:sp>
      <p:sp>
        <p:nvSpPr>
          <p:cNvPr id="16" name="Rectangle 7"/>
          <p:cNvSpPr>
            <a:spLocks noChangeArrowheads="1"/>
          </p:cNvSpPr>
          <p:nvPr/>
        </p:nvSpPr>
        <p:spPr bwMode="auto">
          <a:xfrm>
            <a:off x="6659912" y="4865836"/>
            <a:ext cx="2076648" cy="376674"/>
          </a:xfrm>
          <a:prstGeom prst="rect">
            <a:avLst/>
          </a:prstGeom>
          <a:noFill/>
          <a:ln w="9525">
            <a:noFill/>
            <a:miter lim="800000"/>
            <a:headEnd/>
            <a:tailEnd/>
          </a:ln>
        </p:spPr>
        <p:txBody>
          <a:bodyPr/>
          <a:lstStyle/>
          <a:p>
            <a:pPr eaLnBrk="0" hangingPunct="0">
              <a:lnSpc>
                <a:spcPct val="90000"/>
              </a:lnSpc>
              <a:spcBef>
                <a:spcPct val="50000"/>
              </a:spcBef>
              <a:buSzPct val="75000"/>
            </a:pPr>
            <a:r>
              <a:rPr lang="en-US" sz="1600" dirty="0" smtClean="0">
                <a:latin typeface="Smith&amp;NephewLF" panose="020F0500030000020004" pitchFamily="34" charset="0"/>
              </a:rPr>
              <a:t>Electrical power inlet</a:t>
            </a:r>
            <a:endParaRPr lang="en-US" sz="1600" dirty="0">
              <a:latin typeface="Smith&amp;NephewLF" panose="020F0500030000020004" pitchFamily="34" charset="0"/>
            </a:endParaRPr>
          </a:p>
        </p:txBody>
      </p:sp>
      <p:sp>
        <p:nvSpPr>
          <p:cNvPr id="3" name="Slide Number Placeholder 2"/>
          <p:cNvSpPr>
            <a:spLocks noGrp="1"/>
          </p:cNvSpPr>
          <p:nvPr>
            <p:ph type="sldNum" sz="quarter" idx="11"/>
          </p:nvPr>
        </p:nvSpPr>
        <p:spPr/>
        <p:txBody>
          <a:bodyPr/>
          <a:lstStyle/>
          <a:p>
            <a:fld id="{3A7D5340-7F4D-46FB-B4B5-A5222B0AC70A}" type="slidenum">
              <a:rPr lang="en-US" sz="1200" smtClean="0"/>
              <a:pPr/>
              <a:t>15</a:t>
            </a:fld>
            <a:endParaRPr lang="en-US" dirty="0"/>
          </a:p>
        </p:txBody>
      </p:sp>
      <p:pic>
        <p:nvPicPr>
          <p:cNvPr id="614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06414" y="5373444"/>
            <a:ext cx="2199442" cy="1138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tangle 16"/>
          <p:cNvSpPr/>
          <p:nvPr/>
        </p:nvSpPr>
        <p:spPr>
          <a:xfrm>
            <a:off x="1544413" y="6594610"/>
            <a:ext cx="6048672" cy="2606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Rectangle 17"/>
          <p:cNvSpPr/>
          <p:nvPr/>
        </p:nvSpPr>
        <p:spPr>
          <a:xfrm>
            <a:off x="251520" y="638690"/>
            <a:ext cx="8496944"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9229086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3A7D5340-7F4D-46FB-B4B5-A5222B0AC70A}" type="slidenum">
              <a:rPr lang="en-US" smtClean="0"/>
              <a:pPr/>
              <a:t>16</a:t>
            </a:fld>
            <a:endParaRPr lang="en-US" dirty="0"/>
          </a:p>
        </p:txBody>
      </p:sp>
      <p:sp>
        <p:nvSpPr>
          <p:cNvPr id="3" name="Title 2"/>
          <p:cNvSpPr>
            <a:spLocks noGrp="1"/>
          </p:cNvSpPr>
          <p:nvPr>
            <p:ph type="title"/>
          </p:nvPr>
        </p:nvSpPr>
        <p:spPr>
          <a:xfrm>
            <a:off x="755576" y="608218"/>
            <a:ext cx="8229600" cy="768096"/>
          </a:xfrm>
        </p:spPr>
        <p:txBody>
          <a:bodyPr/>
          <a:lstStyle/>
          <a:p>
            <a:r>
              <a:rPr lang="en-US" dirty="0" smtClean="0"/>
              <a:t>RENASYS GO</a:t>
            </a:r>
            <a:r>
              <a:rPr lang="en-US" dirty="0" smtClean="0">
                <a:latin typeface="Smith&amp;NephewLF"/>
              </a:rPr>
              <a:t>™</a:t>
            </a:r>
            <a:r>
              <a:rPr lang="en-US" dirty="0" smtClean="0"/>
              <a:t> Canisters 300mL and 750mL</a:t>
            </a:r>
            <a:endParaRPr lang="en-US" dirty="0"/>
          </a:p>
        </p:txBody>
      </p:sp>
      <p:sp>
        <p:nvSpPr>
          <p:cNvPr id="4" name="TextBox 3"/>
          <p:cNvSpPr txBox="1"/>
          <p:nvPr/>
        </p:nvSpPr>
        <p:spPr>
          <a:xfrm>
            <a:off x="6804248" y="5912451"/>
            <a:ext cx="1550424" cy="369332"/>
          </a:xfrm>
          <a:prstGeom prst="rect">
            <a:avLst/>
          </a:prstGeom>
          <a:noFill/>
        </p:spPr>
        <p:txBody>
          <a:bodyPr wrap="none" rtlCol="0">
            <a:spAutoFit/>
          </a:bodyPr>
          <a:lstStyle/>
          <a:p>
            <a:r>
              <a:rPr lang="en-US" dirty="0" smtClean="0">
                <a:latin typeface="Smith&amp;NephewLF" panose="020F0500030000020004" pitchFamily="34" charset="0"/>
              </a:rPr>
              <a:t>300mL shown </a:t>
            </a:r>
            <a:endParaRPr lang="en-US" dirty="0">
              <a:latin typeface="Smith&amp;NephewLF" panose="020F0500030000020004" pitchFamily="34" charset="0"/>
            </a:endParaRPr>
          </a:p>
        </p:txBody>
      </p:sp>
      <p:pic>
        <p:nvPicPr>
          <p:cNvPr id="4099" name="Picture 3"/>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95536" y="1412776"/>
            <a:ext cx="7671104" cy="4499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544413" y="6594610"/>
            <a:ext cx="6048672" cy="2606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Rectangle 6"/>
          <p:cNvSpPr/>
          <p:nvPr/>
        </p:nvSpPr>
        <p:spPr>
          <a:xfrm>
            <a:off x="251520" y="638690"/>
            <a:ext cx="8496944"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31517423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bwMode="auto">
          <a:xfrm>
            <a:off x="790467" y="638690"/>
            <a:ext cx="8229600" cy="768096"/>
          </a:xfrm>
          <a:prstGeom prst="rect">
            <a:avLst/>
          </a:prstGeom>
          <a:noFill/>
          <a:ln>
            <a:miter lim="800000"/>
            <a:headEnd/>
            <a:tailEnd/>
          </a:ln>
        </p:spPr>
        <p:txBody>
          <a:bodyPr lIns="0" tIns="0" rIns="0" bIns="0" anchor="ctr"/>
          <a:lstStyle/>
          <a:p>
            <a:r>
              <a:rPr lang="en-GB" sz="2800" dirty="0" smtClean="0"/>
              <a:t>RENASYS</a:t>
            </a:r>
            <a:r>
              <a:rPr lang="en-GB" baseline="30000" dirty="0" smtClean="0"/>
              <a:t>™ </a:t>
            </a:r>
            <a:r>
              <a:rPr lang="en-GB" sz="2800" dirty="0" smtClean="0"/>
              <a:t>GO </a:t>
            </a:r>
            <a:r>
              <a:rPr lang="en-GB" dirty="0"/>
              <a:t>o</a:t>
            </a:r>
            <a:r>
              <a:rPr lang="en-GB" sz="2800" dirty="0" smtClean="0"/>
              <a:t>rientation</a:t>
            </a:r>
          </a:p>
        </p:txBody>
      </p:sp>
      <p:pic>
        <p:nvPicPr>
          <p:cNvPr id="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65124" b="10780"/>
          <a:stretch/>
        </p:blipFill>
        <p:spPr bwMode="gray">
          <a:xfrm>
            <a:off x="780880" y="2737445"/>
            <a:ext cx="1617211" cy="3194243"/>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59226" y="2029559"/>
            <a:ext cx="2376264" cy="707886"/>
          </a:xfrm>
          <a:prstGeom prst="rect">
            <a:avLst/>
          </a:prstGeom>
          <a:noFill/>
        </p:spPr>
        <p:txBody>
          <a:bodyPr wrap="square" rtlCol="0">
            <a:spAutoFit/>
          </a:bodyPr>
          <a:lstStyle/>
          <a:p>
            <a:r>
              <a:rPr lang="en-GB" sz="2000" b="1" dirty="0" smtClean="0">
                <a:latin typeface="Smith&amp;NephewLF" panose="020F0500030000020004" pitchFamily="34" charset="0"/>
              </a:rPr>
              <a:t>Recommended orientation</a:t>
            </a:r>
            <a:endParaRPr lang="en-US" sz="2000" b="1" dirty="0">
              <a:latin typeface="Smith&amp;NephewLF" panose="020F0500030000020004" pitchFamily="34" charset="0"/>
            </a:endParaRPr>
          </a:p>
        </p:txBody>
      </p:sp>
      <p:sp>
        <p:nvSpPr>
          <p:cNvPr id="7" name="TextBox 6"/>
          <p:cNvSpPr txBox="1"/>
          <p:nvPr/>
        </p:nvSpPr>
        <p:spPr>
          <a:xfrm>
            <a:off x="5508104" y="2025713"/>
            <a:ext cx="1510150" cy="707886"/>
          </a:xfrm>
          <a:prstGeom prst="rect">
            <a:avLst/>
          </a:prstGeom>
          <a:noFill/>
        </p:spPr>
        <p:txBody>
          <a:bodyPr wrap="square" rtlCol="0">
            <a:spAutoFit/>
          </a:bodyPr>
          <a:lstStyle/>
          <a:p>
            <a:r>
              <a:rPr lang="en-GB" sz="2000" b="1" dirty="0" smtClean="0">
                <a:latin typeface="Smith&amp;NephewLF" panose="020F0500030000020004" pitchFamily="34" charset="0"/>
              </a:rPr>
              <a:t>Incorrect </a:t>
            </a:r>
          </a:p>
          <a:p>
            <a:r>
              <a:rPr lang="en-GB" sz="2000" b="1" dirty="0" smtClean="0">
                <a:latin typeface="Smith&amp;NephewLF" panose="020F0500030000020004" pitchFamily="34" charset="0"/>
              </a:rPr>
              <a:t>orientation</a:t>
            </a:r>
            <a:endParaRPr lang="en-US" sz="2000" b="1" dirty="0">
              <a:latin typeface="Smith&amp;NephewLF" panose="020F0500030000020004" pitchFamily="34" charset="0"/>
            </a:endParaRPr>
          </a:p>
        </p:txBody>
      </p:sp>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3931464" y="2644739"/>
            <a:ext cx="4804195" cy="3567087"/>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5" descr="http://upload.wikimedia.org/wikipedia/en/e/e4/Green_tick.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49744" y="3050836"/>
            <a:ext cx="1071907" cy="104435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Red Cross clip art - vector clip art online, royalty free &amp; public ..."/>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84168" y="3105973"/>
            <a:ext cx="934085" cy="934085"/>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1"/>
          </p:nvPr>
        </p:nvSpPr>
        <p:spPr/>
        <p:txBody>
          <a:bodyPr/>
          <a:lstStyle/>
          <a:p>
            <a:fld id="{3A7D5340-7F4D-46FB-B4B5-A5222B0AC70A}" type="slidenum">
              <a:rPr lang="en-US" sz="1200" smtClean="0"/>
              <a:pPr/>
              <a:t>17</a:t>
            </a:fld>
            <a:endParaRPr lang="en-US" sz="1200" dirty="0"/>
          </a:p>
        </p:txBody>
      </p:sp>
      <p:sp>
        <p:nvSpPr>
          <p:cNvPr id="11" name="Rectangle 10"/>
          <p:cNvSpPr/>
          <p:nvPr/>
        </p:nvSpPr>
        <p:spPr>
          <a:xfrm>
            <a:off x="251520" y="638690"/>
            <a:ext cx="8496944"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Rectangle 11"/>
          <p:cNvSpPr/>
          <p:nvPr/>
        </p:nvSpPr>
        <p:spPr>
          <a:xfrm>
            <a:off x="1611976" y="6635737"/>
            <a:ext cx="6586582"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2485927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bwMode="auto">
          <a:xfrm>
            <a:off x="526851" y="638690"/>
            <a:ext cx="8229600" cy="768096"/>
          </a:xfrm>
          <a:prstGeom prst="rect">
            <a:avLst/>
          </a:prstGeom>
          <a:noFill/>
          <a:ln>
            <a:miter lim="800000"/>
            <a:headEnd/>
            <a:tailEnd/>
          </a:ln>
        </p:spPr>
        <p:txBody>
          <a:bodyPr lIns="0" tIns="0" rIns="0" bIns="0" anchor="ctr"/>
          <a:lstStyle/>
          <a:p>
            <a:r>
              <a:rPr lang="en-GB" dirty="0"/>
              <a:t>RENASYS</a:t>
            </a:r>
            <a:r>
              <a:rPr lang="en-GB" baseline="30000" dirty="0"/>
              <a:t>™ </a:t>
            </a:r>
            <a:r>
              <a:rPr lang="en-GB" dirty="0"/>
              <a:t>GO orientation</a:t>
            </a:r>
            <a:endParaRPr lang="en-GB" sz="2800" dirty="0" smtClean="0">
              <a:latin typeface="Arial Narrow" pitchFamily="34" charset="0"/>
            </a:endParaRPr>
          </a:p>
        </p:txBody>
      </p:sp>
      <p:sp>
        <p:nvSpPr>
          <p:cNvPr id="2" name="TextBox 1"/>
          <p:cNvSpPr txBox="1"/>
          <p:nvPr/>
        </p:nvSpPr>
        <p:spPr>
          <a:xfrm>
            <a:off x="395536" y="2025713"/>
            <a:ext cx="8280920" cy="4462760"/>
          </a:xfrm>
          <a:prstGeom prst="rect">
            <a:avLst/>
          </a:prstGeom>
          <a:noFill/>
        </p:spPr>
        <p:txBody>
          <a:bodyPr wrap="square" rtlCol="0">
            <a:spAutoFit/>
          </a:bodyPr>
          <a:lstStyle/>
          <a:p>
            <a:r>
              <a:rPr lang="en-GB" dirty="0" smtClean="0">
                <a:latin typeface="Smith&amp;NephewLF" panose="020F0500030000020004" pitchFamily="34" charset="0"/>
              </a:rPr>
              <a:t>RENASYS GO may </a:t>
            </a:r>
            <a:r>
              <a:rPr lang="en-GB" dirty="0">
                <a:latin typeface="Smith&amp;NephewLF" panose="020F0500030000020004" pitchFamily="34" charset="0"/>
              </a:rPr>
              <a:t>also be used in a horizontal </a:t>
            </a:r>
            <a:r>
              <a:rPr lang="en-GB" dirty="0" smtClean="0">
                <a:latin typeface="Smith&amp;NephewLF" panose="020F0500030000020004" pitchFamily="34" charset="0"/>
              </a:rPr>
              <a:t>orientation, with the device </a:t>
            </a:r>
            <a:r>
              <a:rPr lang="en-GB" dirty="0">
                <a:latin typeface="Smith&amp;NephewLF" panose="020F0500030000020004" pitchFamily="34" charset="0"/>
              </a:rPr>
              <a:t>facing upward. </a:t>
            </a:r>
            <a:r>
              <a:rPr lang="en-GB" dirty="0" smtClean="0">
                <a:latin typeface="Smith&amp;NephewLF" panose="020F0500030000020004" pitchFamily="34" charset="0"/>
              </a:rPr>
              <a:t>However</a:t>
            </a:r>
            <a:r>
              <a:rPr lang="en-GB" dirty="0">
                <a:latin typeface="Smith&amp;NephewLF" panose="020F0500030000020004" pitchFamily="34" charset="0"/>
              </a:rPr>
              <a:t>, to maximize canister volume and optimize canister over-capacity alarm, upright device orientation is </a:t>
            </a:r>
            <a:r>
              <a:rPr lang="en-GB" dirty="0" smtClean="0">
                <a:latin typeface="Smith&amp;NephewLF" panose="020F0500030000020004" pitchFamily="34" charset="0"/>
              </a:rPr>
              <a:t>recommended</a:t>
            </a:r>
          </a:p>
          <a:p>
            <a:endParaRPr lang="en-GB" sz="1600" dirty="0">
              <a:latin typeface="Smith&amp;NephewLF" panose="020F0500030000020004" pitchFamily="34" charset="0"/>
            </a:endParaRPr>
          </a:p>
          <a:p>
            <a:endParaRPr lang="en-GB" sz="1600" dirty="0" smtClean="0">
              <a:latin typeface="Smith&amp;NephewLF" panose="020F0500030000020004" pitchFamily="34" charset="0"/>
            </a:endParaRPr>
          </a:p>
          <a:p>
            <a:endParaRPr lang="en-GB" sz="1600" dirty="0">
              <a:latin typeface="Smith&amp;NephewLF" panose="020F0500030000020004" pitchFamily="34" charset="0"/>
            </a:endParaRPr>
          </a:p>
          <a:p>
            <a:endParaRPr lang="en-GB" sz="1600" dirty="0" smtClean="0">
              <a:latin typeface="Smith&amp;NephewLF" panose="020F0500030000020004" pitchFamily="34" charset="0"/>
            </a:endParaRPr>
          </a:p>
          <a:p>
            <a:endParaRPr lang="en-GB" sz="1600" dirty="0">
              <a:latin typeface="Smith&amp;NephewLF" panose="020F0500030000020004" pitchFamily="34" charset="0"/>
            </a:endParaRPr>
          </a:p>
          <a:p>
            <a:endParaRPr lang="en-GB" sz="1600" dirty="0" smtClean="0">
              <a:latin typeface="Smith&amp;NephewLF" panose="020F0500030000020004" pitchFamily="34" charset="0"/>
            </a:endParaRPr>
          </a:p>
          <a:p>
            <a:endParaRPr lang="en-GB" sz="1600" dirty="0">
              <a:latin typeface="Smith&amp;NephewLF" panose="020F0500030000020004" pitchFamily="34" charset="0"/>
            </a:endParaRPr>
          </a:p>
          <a:p>
            <a:endParaRPr lang="en-GB" sz="1600" dirty="0" smtClean="0">
              <a:latin typeface="Smith&amp;NephewLF" panose="020F0500030000020004" pitchFamily="34" charset="0"/>
            </a:endParaRPr>
          </a:p>
          <a:p>
            <a:endParaRPr lang="en-GB" sz="1600" dirty="0">
              <a:latin typeface="Smith&amp;NephewLF" panose="020F0500030000020004" pitchFamily="34" charset="0"/>
            </a:endParaRPr>
          </a:p>
          <a:p>
            <a:endParaRPr lang="en-GB" sz="1600" dirty="0" smtClean="0">
              <a:latin typeface="Smith&amp;NephewLF" panose="020F0500030000020004" pitchFamily="34" charset="0"/>
            </a:endParaRPr>
          </a:p>
          <a:p>
            <a:endParaRPr lang="en-GB" sz="1600" dirty="0">
              <a:latin typeface="Smith&amp;NephewLF" panose="020F0500030000020004" pitchFamily="34" charset="0"/>
            </a:endParaRPr>
          </a:p>
          <a:p>
            <a:r>
              <a:rPr lang="en-GB" b="1" dirty="0">
                <a:solidFill>
                  <a:schemeClr val="accent1"/>
                </a:solidFill>
                <a:latin typeface="Smith&amp;NephewLF" panose="020F0500030000020004" pitchFamily="34" charset="0"/>
              </a:rPr>
              <a:t>Caution: </a:t>
            </a:r>
            <a:r>
              <a:rPr lang="en-GB" dirty="0">
                <a:solidFill>
                  <a:schemeClr val="accent1"/>
                </a:solidFill>
                <a:latin typeface="Smith&amp;NephewLF" panose="020F0500030000020004" pitchFamily="34" charset="0"/>
              </a:rPr>
              <a:t>When device is operating in horizontal orientation, facing upward, alarm functionality may be </a:t>
            </a:r>
            <a:r>
              <a:rPr lang="en-GB" dirty="0" smtClean="0">
                <a:solidFill>
                  <a:schemeClr val="accent1"/>
                </a:solidFill>
                <a:latin typeface="Smith&amp;NephewLF" panose="020F0500030000020004" pitchFamily="34" charset="0"/>
              </a:rPr>
              <a:t>compromised</a:t>
            </a:r>
            <a:r>
              <a:rPr lang="en-GB" dirty="0">
                <a:solidFill>
                  <a:schemeClr val="accent1"/>
                </a:solidFill>
                <a:latin typeface="Smith&amp;NephewLF" panose="020F0500030000020004" pitchFamily="34" charset="0"/>
              </a:rPr>
              <a:t>. Monitor wound dressing to ensure it is fully compressed and firm to the touch.</a:t>
            </a:r>
            <a:endParaRPr lang="en-US" dirty="0">
              <a:solidFill>
                <a:schemeClr val="accent1"/>
              </a:solidFill>
              <a:latin typeface="Smith&amp;NephewLF" panose="020F0500030000020004" pitchFamily="34" charset="0"/>
            </a:endParaRPr>
          </a:p>
        </p:txBody>
      </p:sp>
      <p:sp>
        <p:nvSpPr>
          <p:cNvPr id="3" name="Slide Number Placeholder 2"/>
          <p:cNvSpPr>
            <a:spLocks noGrp="1"/>
          </p:cNvSpPr>
          <p:nvPr>
            <p:ph type="sldNum" sz="quarter" idx="11"/>
          </p:nvPr>
        </p:nvSpPr>
        <p:spPr/>
        <p:txBody>
          <a:bodyPr/>
          <a:lstStyle/>
          <a:p>
            <a:fld id="{3A7D5340-7F4D-46FB-B4B5-A5222B0AC70A}" type="slidenum">
              <a:rPr lang="en-US" sz="1200" smtClean="0"/>
              <a:pPr/>
              <a:t>18</a:t>
            </a:fld>
            <a:endParaRPr lang="en-US" sz="1200" dirty="0"/>
          </a:p>
        </p:txBody>
      </p:sp>
      <p:pic>
        <p:nvPicPr>
          <p:cNvPr id="25" name="Picture 6" descr="C:\Users\lrmlazze\Desktop\20150909-021 GO Laying down.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a:stretch>
            <a:fillRect/>
          </a:stretch>
        </p:blipFill>
        <p:spPr bwMode="auto">
          <a:xfrm>
            <a:off x="2549580" y="3212976"/>
            <a:ext cx="3156639" cy="195840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544413" y="6594610"/>
            <a:ext cx="6048672" cy="2606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Rectangle 6"/>
          <p:cNvSpPr/>
          <p:nvPr/>
        </p:nvSpPr>
        <p:spPr>
          <a:xfrm>
            <a:off x="251520" y="638690"/>
            <a:ext cx="8496944"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4045500901"/>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 name="Picture 87"/>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t="38196"/>
          <a:stretch/>
        </p:blipFill>
        <p:spPr>
          <a:xfrm>
            <a:off x="877832" y="3714750"/>
            <a:ext cx="4894295" cy="2762001"/>
          </a:xfrm>
          <a:prstGeom prst="rect">
            <a:avLst/>
          </a:prstGeom>
        </p:spPr>
      </p:pic>
      <p:sp>
        <p:nvSpPr>
          <p:cNvPr id="6" name="TextBox 5"/>
          <p:cNvSpPr txBox="1"/>
          <p:nvPr/>
        </p:nvSpPr>
        <p:spPr>
          <a:xfrm>
            <a:off x="348742" y="1638436"/>
            <a:ext cx="8183698" cy="369332"/>
          </a:xfrm>
          <a:prstGeom prst="rect">
            <a:avLst/>
          </a:prstGeom>
          <a:noFill/>
        </p:spPr>
        <p:txBody>
          <a:bodyPr wrap="square" rtlCol="0">
            <a:spAutoFit/>
          </a:bodyPr>
          <a:lstStyle/>
          <a:p>
            <a:pPr>
              <a:spcAft>
                <a:spcPts val="600"/>
              </a:spcAft>
            </a:pPr>
            <a:r>
              <a:rPr lang="en-GB" b="1" dirty="0" smtClean="0">
                <a:solidFill>
                  <a:schemeClr val="accent1"/>
                </a:solidFill>
                <a:latin typeface="Smith&amp;NephewLF" panose="020F0500030000020004" pitchFamily="34" charset="0"/>
              </a:rPr>
              <a:t>RENASYS</a:t>
            </a:r>
            <a:r>
              <a:rPr lang="en-GB" b="1" baseline="30000" dirty="0" smtClean="0">
                <a:solidFill>
                  <a:schemeClr val="accent1"/>
                </a:solidFill>
                <a:latin typeface="Smith&amp;NephewLF" panose="020F0500030000020004" pitchFamily="34" charset="0"/>
              </a:rPr>
              <a:t>™</a:t>
            </a:r>
            <a:r>
              <a:rPr lang="en-GB" b="1" dirty="0" smtClean="0">
                <a:solidFill>
                  <a:schemeClr val="accent1"/>
                </a:solidFill>
                <a:latin typeface="Smith&amp;NephewLF" panose="020F0500030000020004" pitchFamily="34" charset="0"/>
              </a:rPr>
              <a:t> GO </a:t>
            </a:r>
            <a:r>
              <a:rPr lang="en-GB" b="1" u="sng" dirty="0" smtClean="0">
                <a:solidFill>
                  <a:schemeClr val="accent1"/>
                </a:solidFill>
                <a:latin typeface="Smith&amp;NephewLF" panose="020F0500030000020004" pitchFamily="34" charset="0"/>
              </a:rPr>
              <a:t>should not </a:t>
            </a:r>
            <a:r>
              <a:rPr lang="en-GB" b="1" dirty="0" smtClean="0">
                <a:solidFill>
                  <a:schemeClr val="accent1"/>
                </a:solidFill>
                <a:latin typeface="Smith&amp;NephewLF" panose="020F0500030000020004" pitchFamily="34" charset="0"/>
              </a:rPr>
              <a:t>be placed </a:t>
            </a:r>
            <a:r>
              <a:rPr lang="en-GB" b="1" u="sng" dirty="0" smtClean="0">
                <a:solidFill>
                  <a:schemeClr val="accent1"/>
                </a:solidFill>
                <a:latin typeface="Smith&amp;NephewLF" panose="020F0500030000020004" pitchFamily="34" charset="0"/>
              </a:rPr>
              <a:t>greater than </a:t>
            </a:r>
            <a:r>
              <a:rPr lang="en-GB" b="1" dirty="0" smtClean="0">
                <a:solidFill>
                  <a:schemeClr val="accent1"/>
                </a:solidFill>
                <a:latin typeface="Smith&amp;NephewLF" panose="020F0500030000020004" pitchFamily="34" charset="0"/>
              </a:rPr>
              <a:t> 19in (50cm) above the wound</a:t>
            </a:r>
          </a:p>
        </p:txBody>
      </p:sp>
      <p:sp>
        <p:nvSpPr>
          <p:cNvPr id="92" name="Left Brace 91"/>
          <p:cNvSpPr/>
          <p:nvPr/>
        </p:nvSpPr>
        <p:spPr>
          <a:xfrm flipH="1">
            <a:off x="1965780" y="3212976"/>
            <a:ext cx="404364" cy="2808312"/>
          </a:xfrm>
          <a:prstGeom prst="leftBrace">
            <a:avLst/>
          </a:prstGeom>
          <a:ln w="22225">
            <a:solidFill>
              <a:srgbClr val="FF7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7EBCE5"/>
              </a:solidFill>
            </a:endParaRPr>
          </a:p>
        </p:txBody>
      </p:sp>
      <p:sp>
        <p:nvSpPr>
          <p:cNvPr id="93" name="TextBox 92"/>
          <p:cNvSpPr txBox="1"/>
          <p:nvPr/>
        </p:nvSpPr>
        <p:spPr>
          <a:xfrm>
            <a:off x="2308726" y="4453081"/>
            <a:ext cx="1972453" cy="400110"/>
          </a:xfrm>
          <a:prstGeom prst="rect">
            <a:avLst/>
          </a:prstGeom>
          <a:noFill/>
        </p:spPr>
        <p:txBody>
          <a:bodyPr wrap="square" rtlCol="0">
            <a:spAutoFit/>
          </a:bodyPr>
          <a:lstStyle/>
          <a:p>
            <a:r>
              <a:rPr lang="en-US" sz="2000" b="1" dirty="0">
                <a:solidFill>
                  <a:srgbClr val="FF7300"/>
                </a:solidFill>
                <a:latin typeface="Smith&amp;NephewLF" panose="020F0500030000020004" pitchFamily="34" charset="0"/>
              </a:rPr>
              <a:t>&lt;</a:t>
            </a:r>
            <a:r>
              <a:rPr lang="en-US" sz="2000" b="1" dirty="0" smtClean="0">
                <a:solidFill>
                  <a:srgbClr val="FF7300"/>
                </a:solidFill>
                <a:latin typeface="Smith&amp;NephewLF" panose="020F0500030000020004" pitchFamily="34" charset="0"/>
              </a:rPr>
              <a:t> 19in (50cm</a:t>
            </a:r>
            <a:r>
              <a:rPr lang="en-US" sz="2000" dirty="0" smtClean="0">
                <a:solidFill>
                  <a:srgbClr val="FF7300"/>
                </a:solidFill>
                <a:latin typeface="Smith&amp;NephewLF" panose="020F0500030000020004" pitchFamily="34" charset="0"/>
              </a:rPr>
              <a:t>)</a:t>
            </a:r>
            <a:endParaRPr lang="en-US" sz="2000" dirty="0">
              <a:solidFill>
                <a:srgbClr val="FF7300"/>
              </a:solidFill>
              <a:latin typeface="Smith&amp;NephewLF" panose="020F0500030000020004" pitchFamily="34" charset="0"/>
            </a:endParaRPr>
          </a:p>
        </p:txBody>
      </p:sp>
      <p:sp>
        <p:nvSpPr>
          <p:cNvPr id="8" name="TextBox 7"/>
          <p:cNvSpPr txBox="1"/>
          <p:nvPr/>
        </p:nvSpPr>
        <p:spPr>
          <a:xfrm>
            <a:off x="4355976" y="4391526"/>
            <a:ext cx="3408194" cy="923330"/>
          </a:xfrm>
          <a:prstGeom prst="rect">
            <a:avLst/>
          </a:prstGeom>
          <a:noFill/>
        </p:spPr>
        <p:txBody>
          <a:bodyPr wrap="square" rtlCol="0">
            <a:spAutoFit/>
          </a:bodyPr>
          <a:lstStyle/>
          <a:p>
            <a:r>
              <a:rPr lang="en-GB" dirty="0" smtClean="0">
                <a:latin typeface="Smith&amp;NephewLF" panose="020F0500030000020004" pitchFamily="34" charset="0"/>
              </a:rPr>
              <a:t>Ensures that the appropriate vacuum (pressure) is transmitted to the wound site</a:t>
            </a:r>
            <a:endParaRPr lang="en-GB" dirty="0">
              <a:latin typeface="Smith&amp;NephewLF" panose="020F0500030000020004" pitchFamily="34" charset="0"/>
            </a:endParaRPr>
          </a:p>
        </p:txBody>
      </p:sp>
      <p:sp>
        <p:nvSpPr>
          <p:cNvPr id="3" name="Title 2"/>
          <p:cNvSpPr>
            <a:spLocks noGrp="1"/>
          </p:cNvSpPr>
          <p:nvPr>
            <p:ph type="title"/>
          </p:nvPr>
        </p:nvSpPr>
        <p:spPr/>
        <p:txBody>
          <a:bodyPr>
            <a:normAutofit/>
          </a:bodyPr>
          <a:lstStyle/>
          <a:p>
            <a:r>
              <a:rPr lang="en-GB" dirty="0">
                <a:solidFill>
                  <a:schemeClr val="tx1"/>
                </a:solidFill>
              </a:rPr>
              <a:t>Device/tubing height relative to the </a:t>
            </a:r>
            <a:r>
              <a:rPr lang="en-GB" dirty="0" smtClean="0">
                <a:solidFill>
                  <a:schemeClr val="tx1"/>
                </a:solidFill>
              </a:rPr>
              <a:t>wound</a:t>
            </a:r>
            <a:endParaRPr lang="en-GB" dirty="0">
              <a:solidFill>
                <a:schemeClr val="tx1"/>
              </a:solidFill>
            </a:endParaRPr>
          </a:p>
        </p:txBody>
      </p:sp>
      <p:sp>
        <p:nvSpPr>
          <p:cNvPr id="2" name="Slide Number Placeholder 1"/>
          <p:cNvSpPr>
            <a:spLocks noGrp="1"/>
          </p:cNvSpPr>
          <p:nvPr>
            <p:ph type="sldNum" sz="quarter" idx="11"/>
          </p:nvPr>
        </p:nvSpPr>
        <p:spPr/>
        <p:txBody>
          <a:bodyPr/>
          <a:lstStyle/>
          <a:p>
            <a:fld id="{3A7D5340-7F4D-46FB-B4B5-A5222B0AC70A}" type="slidenum">
              <a:rPr lang="en-US" sz="1200" smtClean="0"/>
              <a:pPr/>
              <a:t>19</a:t>
            </a:fld>
            <a:endParaRPr lang="en-US" sz="1200" dirty="0"/>
          </a:p>
        </p:txBody>
      </p:sp>
      <p:pic>
        <p:nvPicPr>
          <p:cNvPr id="28" name="Picture 2"/>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harpenSoften amount="25000"/>
                    </a14:imgEffect>
                    <a14:imgEffect>
                      <a14:brightnessContrast contrast="-20000"/>
                    </a14:imgEffect>
                  </a14:imgLayer>
                </a14:imgProps>
              </a:ext>
              <a:ext uri="{28A0092B-C50C-407E-A947-70E740481C1C}">
                <a14:useLocalDpi xmlns:a14="http://schemas.microsoft.com/office/drawing/2010/main"/>
              </a:ext>
            </a:extLst>
          </a:blip>
          <a:srcRect/>
          <a:stretch/>
        </p:blipFill>
        <p:spPr bwMode="auto">
          <a:xfrm>
            <a:off x="1054823" y="2473694"/>
            <a:ext cx="908236" cy="1241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1544413" y="6594610"/>
            <a:ext cx="6048672" cy="2606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Rectangle 10"/>
          <p:cNvSpPr/>
          <p:nvPr/>
        </p:nvSpPr>
        <p:spPr>
          <a:xfrm>
            <a:off x="251520" y="638690"/>
            <a:ext cx="8496944"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745261746"/>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1842" name="Rectangle 2"/>
          <p:cNvSpPr>
            <a:spLocks noGrp="1" noChangeArrowheads="1"/>
          </p:cNvSpPr>
          <p:nvPr>
            <p:ph type="title"/>
          </p:nvPr>
        </p:nvSpPr>
        <p:spPr>
          <a:xfrm>
            <a:off x="755576" y="476672"/>
            <a:ext cx="8229600" cy="768096"/>
          </a:xfrm>
        </p:spPr>
        <p:txBody>
          <a:bodyPr/>
          <a:lstStyle/>
          <a:p>
            <a:r>
              <a:rPr lang="en-US" dirty="0"/>
              <a:t>Indications for use:</a:t>
            </a:r>
          </a:p>
        </p:txBody>
      </p:sp>
      <p:sp>
        <p:nvSpPr>
          <p:cNvPr id="2" name="Text Placeholder 1"/>
          <p:cNvSpPr>
            <a:spLocks noGrp="1"/>
          </p:cNvSpPr>
          <p:nvPr>
            <p:ph type="body" idx="4294967295"/>
          </p:nvPr>
        </p:nvSpPr>
        <p:spPr>
          <a:xfrm>
            <a:off x="467544" y="1556792"/>
            <a:ext cx="8352928" cy="3585604"/>
          </a:xfrm>
        </p:spPr>
        <p:txBody>
          <a:bodyPr/>
          <a:lstStyle/>
          <a:p>
            <a:pPr marL="285750" indent="-285750">
              <a:buFont typeface="Arial" panose="020B0604020202020204" pitchFamily="34" charset="0"/>
              <a:buChar char="•"/>
            </a:pPr>
            <a:r>
              <a:rPr lang="en-US" sz="1600" dirty="0"/>
              <a:t>RENASYS™ GO is indicated for patients who </a:t>
            </a:r>
            <a:r>
              <a:rPr lang="en-US" sz="1600" dirty="0" smtClean="0"/>
              <a:t>would benefit </a:t>
            </a:r>
            <a:r>
              <a:rPr lang="en-US" sz="1600" dirty="0"/>
              <a:t>from a suction device (Negative </a:t>
            </a:r>
            <a:r>
              <a:rPr lang="en-US" sz="1600" dirty="0" smtClean="0"/>
              <a:t>Pressure Wound </a:t>
            </a:r>
            <a:r>
              <a:rPr lang="en-US" sz="1600" dirty="0"/>
              <a:t>Therapy), as it may promote wound healing </a:t>
            </a:r>
            <a:r>
              <a:rPr lang="en-US" sz="1600" dirty="0" smtClean="0"/>
              <a:t>via removal </a:t>
            </a:r>
            <a:r>
              <a:rPr lang="en-US" sz="1600" dirty="0"/>
              <a:t>of fluids, including irrigation and body fluids</a:t>
            </a:r>
            <a:r>
              <a:rPr lang="en-US" sz="1600" dirty="0" smtClean="0"/>
              <a:t>, wound </a:t>
            </a:r>
            <a:r>
              <a:rPr lang="en-US" sz="1600" dirty="0"/>
              <a:t>exudates and infectious materials.</a:t>
            </a:r>
          </a:p>
          <a:p>
            <a:r>
              <a:rPr lang="en-US" sz="1600" dirty="0" smtClean="0"/>
              <a:t>      Appropriate </a:t>
            </a:r>
            <a:r>
              <a:rPr lang="en-US" sz="1600" dirty="0"/>
              <a:t>wound types include:</a:t>
            </a:r>
          </a:p>
          <a:p>
            <a:pPr marL="285750" indent="-285750">
              <a:buFont typeface="Arial" panose="020B0604020202020204" pitchFamily="34" charset="0"/>
              <a:buChar char="•"/>
            </a:pPr>
            <a:r>
              <a:rPr lang="en-US" sz="1600" dirty="0" smtClean="0"/>
              <a:t>Chronic</a:t>
            </a:r>
            <a:endParaRPr lang="en-US" sz="1600" dirty="0"/>
          </a:p>
          <a:p>
            <a:pPr marL="285750" indent="-285750">
              <a:buFont typeface="Arial" panose="020B0604020202020204" pitchFamily="34" charset="0"/>
              <a:buChar char="•"/>
            </a:pPr>
            <a:r>
              <a:rPr lang="en-US" sz="1600" dirty="0" smtClean="0"/>
              <a:t>Acute</a:t>
            </a:r>
            <a:endParaRPr lang="en-US" sz="1600" dirty="0"/>
          </a:p>
          <a:p>
            <a:pPr marL="285750" indent="-285750">
              <a:buFont typeface="Arial" panose="020B0604020202020204" pitchFamily="34" charset="0"/>
              <a:buChar char="•"/>
            </a:pPr>
            <a:r>
              <a:rPr lang="en-US" sz="1600" dirty="0" smtClean="0"/>
              <a:t>Traumatic</a:t>
            </a:r>
            <a:endParaRPr lang="en-US" sz="1600" dirty="0"/>
          </a:p>
          <a:p>
            <a:pPr marL="285750" indent="-285750">
              <a:buFont typeface="Arial" panose="020B0604020202020204" pitchFamily="34" charset="0"/>
              <a:buChar char="•"/>
            </a:pPr>
            <a:r>
              <a:rPr lang="en-US" sz="1600" dirty="0" smtClean="0"/>
              <a:t>Sub-Acute </a:t>
            </a:r>
            <a:r>
              <a:rPr lang="en-US" sz="1600" dirty="0"/>
              <a:t>and dehisced wounds</a:t>
            </a:r>
          </a:p>
          <a:p>
            <a:pPr marL="285750" indent="-285750">
              <a:buFont typeface="Arial" panose="020B0604020202020204" pitchFamily="34" charset="0"/>
              <a:buChar char="•"/>
            </a:pPr>
            <a:r>
              <a:rPr lang="en-US" sz="1600" dirty="0" smtClean="0"/>
              <a:t>Ulcers </a:t>
            </a:r>
            <a:r>
              <a:rPr lang="en-US" sz="1600" dirty="0"/>
              <a:t>(such as pressure or diabetic)</a:t>
            </a:r>
          </a:p>
          <a:p>
            <a:pPr marL="285750" indent="-285750">
              <a:buFont typeface="Arial" panose="020B0604020202020204" pitchFamily="34" charset="0"/>
              <a:buChar char="•"/>
            </a:pPr>
            <a:r>
              <a:rPr lang="en-US" sz="1600" dirty="0" smtClean="0"/>
              <a:t>Partial-thickness </a:t>
            </a:r>
            <a:r>
              <a:rPr lang="en-US" sz="1600" dirty="0"/>
              <a:t>burns</a:t>
            </a:r>
          </a:p>
          <a:p>
            <a:pPr marL="285750" indent="-285750">
              <a:buFont typeface="Arial" panose="020B0604020202020204" pitchFamily="34" charset="0"/>
              <a:buChar char="•"/>
            </a:pPr>
            <a:r>
              <a:rPr lang="en-US" sz="1600" dirty="0" smtClean="0"/>
              <a:t>Flaps </a:t>
            </a:r>
            <a:r>
              <a:rPr lang="en-US" sz="1600" dirty="0"/>
              <a:t>and grafts</a:t>
            </a:r>
            <a:endParaRPr lang="en-GB" sz="1600" dirty="0"/>
          </a:p>
        </p:txBody>
      </p:sp>
      <p:sp>
        <p:nvSpPr>
          <p:cNvPr id="27" name="Slide Number Placeholder 1"/>
          <p:cNvSpPr txBox="1">
            <a:spLocks/>
          </p:cNvSpPr>
          <p:nvPr/>
        </p:nvSpPr>
        <p:spPr>
          <a:xfrm>
            <a:off x="6565392" y="6208775"/>
            <a:ext cx="2130552" cy="4754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A7D5340-7F4D-46FB-B4B5-A5222B0AC70A}" type="slidenum">
              <a:rPr lang="en-US" sz="1200" smtClean="0">
                <a:latin typeface="Smith&amp;NephewLF" panose="020F0500030000020004" pitchFamily="34" charset="0"/>
              </a:rPr>
              <a:pPr algn="r"/>
              <a:t>2</a:t>
            </a:fld>
            <a:endParaRPr lang="en-US" sz="1400" dirty="0">
              <a:latin typeface="Smith&amp;NephewLF" panose="020F0500030000020004" pitchFamily="34" charset="0"/>
            </a:endParaRPr>
          </a:p>
        </p:txBody>
      </p:sp>
      <p:sp>
        <p:nvSpPr>
          <p:cNvPr id="7" name="Rectangle 6"/>
          <p:cNvSpPr/>
          <p:nvPr/>
        </p:nvSpPr>
        <p:spPr>
          <a:xfrm>
            <a:off x="395536" y="5785895"/>
            <a:ext cx="8208912" cy="369332"/>
          </a:xfrm>
          <a:prstGeom prst="rect">
            <a:avLst/>
          </a:prstGeom>
          <a:ln>
            <a:solidFill>
              <a:schemeClr val="accent1"/>
            </a:solidFill>
          </a:ln>
        </p:spPr>
        <p:txBody>
          <a:bodyPr wrap="square">
            <a:spAutoFit/>
          </a:bodyPr>
          <a:lstStyle/>
          <a:p>
            <a:r>
              <a:rPr lang="en-US" b="1" dirty="0">
                <a:solidFill>
                  <a:schemeClr val="accent1"/>
                </a:solidFill>
              </a:rPr>
              <a:t>NOTE: </a:t>
            </a:r>
            <a:r>
              <a:rPr lang="en-US" dirty="0">
                <a:solidFill>
                  <a:schemeClr val="accent1"/>
                </a:solidFill>
              </a:rPr>
              <a:t>Full device operation is found in </a:t>
            </a:r>
            <a:r>
              <a:rPr lang="en-US" dirty="0" smtClean="0">
                <a:solidFill>
                  <a:schemeClr val="accent1"/>
                </a:solidFill>
              </a:rPr>
              <a:t>the Clinician </a:t>
            </a:r>
            <a:r>
              <a:rPr lang="en-US" dirty="0">
                <a:solidFill>
                  <a:schemeClr val="accent1"/>
                </a:solidFill>
              </a:rPr>
              <a:t>User Manual for the </a:t>
            </a:r>
            <a:r>
              <a:rPr lang="en-US" dirty="0" smtClean="0">
                <a:solidFill>
                  <a:schemeClr val="accent1"/>
                </a:solidFill>
              </a:rPr>
              <a:t>RENASYS </a:t>
            </a:r>
            <a:r>
              <a:rPr lang="en-US" dirty="0">
                <a:solidFill>
                  <a:schemeClr val="accent1"/>
                </a:solidFill>
              </a:rPr>
              <a:t>GO device</a:t>
            </a:r>
          </a:p>
        </p:txBody>
      </p:sp>
      <p:sp>
        <p:nvSpPr>
          <p:cNvPr id="6" name="Rectangle 5"/>
          <p:cNvSpPr/>
          <p:nvPr/>
        </p:nvSpPr>
        <p:spPr>
          <a:xfrm>
            <a:off x="1544413" y="6594610"/>
            <a:ext cx="6048672" cy="2606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2411299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a:ln/>
        </p:spPr>
        <p:txBody>
          <a:bodyPr anchor="ctr">
            <a:normAutofit/>
          </a:bodyPr>
          <a:lstStyle/>
          <a:p>
            <a:r>
              <a:rPr lang="en-GB" dirty="0" smtClean="0">
                <a:solidFill>
                  <a:schemeClr val="tx1"/>
                </a:solidFill>
              </a:rPr>
              <a:t>RENASYS</a:t>
            </a:r>
            <a:r>
              <a:rPr lang="en-GB" baseline="30000" dirty="0">
                <a:solidFill>
                  <a:schemeClr val="tx1"/>
                </a:solidFill>
              </a:rPr>
              <a:t>™</a:t>
            </a:r>
            <a:r>
              <a:rPr lang="en-GB" dirty="0" smtClean="0">
                <a:solidFill>
                  <a:schemeClr val="tx1"/>
                </a:solidFill>
              </a:rPr>
              <a:t> GO </a:t>
            </a:r>
            <a:r>
              <a:rPr lang="en-GB" dirty="0">
                <a:solidFill>
                  <a:schemeClr val="tx1"/>
                </a:solidFill>
              </a:rPr>
              <a:t>c</a:t>
            </a:r>
            <a:r>
              <a:rPr lang="en-GB" dirty="0" smtClean="0">
                <a:solidFill>
                  <a:schemeClr val="tx1"/>
                </a:solidFill>
              </a:rPr>
              <a:t>anister selection and installation </a:t>
            </a:r>
          </a:p>
        </p:txBody>
      </p:sp>
      <p:sp>
        <p:nvSpPr>
          <p:cNvPr id="8" name="TextBox 7"/>
          <p:cNvSpPr txBox="1"/>
          <p:nvPr/>
        </p:nvSpPr>
        <p:spPr>
          <a:xfrm>
            <a:off x="348742" y="1941622"/>
            <a:ext cx="8255706" cy="369332"/>
          </a:xfrm>
          <a:prstGeom prst="rect">
            <a:avLst/>
          </a:prstGeom>
          <a:noFill/>
        </p:spPr>
        <p:txBody>
          <a:bodyPr wrap="square" rtlCol="0">
            <a:spAutoFit/>
          </a:bodyPr>
          <a:lstStyle/>
          <a:p>
            <a:r>
              <a:rPr lang="en-GB" dirty="0" smtClean="0">
                <a:solidFill>
                  <a:schemeClr val="accent1"/>
                </a:solidFill>
                <a:latin typeface="Smith&amp;NephewLF" panose="020F0500030000020004" pitchFamily="34" charset="0"/>
              </a:rPr>
              <a:t>RENASYS GO is designed to be used with the RENASYS GO 300mL or 750mL canisters. </a:t>
            </a:r>
            <a:endParaRPr lang="en-US" dirty="0">
              <a:solidFill>
                <a:schemeClr val="accent1"/>
              </a:solidFill>
              <a:latin typeface="Smith&amp;NephewLF" panose="020F0500030000020004" pitchFamily="34" charset="0"/>
            </a:endParaRPr>
          </a:p>
        </p:txBody>
      </p:sp>
      <p:sp>
        <p:nvSpPr>
          <p:cNvPr id="13" name="Rectangle 4"/>
          <p:cNvSpPr>
            <a:spLocks noChangeArrowheads="1"/>
          </p:cNvSpPr>
          <p:nvPr/>
        </p:nvSpPr>
        <p:spPr bwMode="gray">
          <a:xfrm>
            <a:off x="251520" y="5604125"/>
            <a:ext cx="2159181" cy="276999"/>
          </a:xfrm>
          <a:prstGeom prst="rect">
            <a:avLst/>
          </a:prstGeom>
          <a:solidFill>
            <a:schemeClr val="bg1"/>
          </a:solidFill>
          <a:ln w="9525">
            <a:noFill/>
            <a:miter lim="800000"/>
            <a:headEnd/>
            <a:tailEnd/>
          </a:ln>
        </p:spPr>
        <p:txBody>
          <a:bodyPr wrap="none" lIns="301752" tIns="0" rIns="301752" bIns="0">
            <a:spAutoFit/>
          </a:bodyPr>
          <a:lstStyle/>
          <a:p>
            <a:pPr eaLnBrk="0" hangingPunct="0"/>
            <a:r>
              <a:rPr lang="en-GB" b="1" dirty="0" smtClean="0">
                <a:latin typeface="Smith&amp;NephewLF" panose="020F0500030000020004" pitchFamily="34" charset="0"/>
              </a:rPr>
              <a:t>300mL </a:t>
            </a:r>
            <a:r>
              <a:rPr lang="en-GB" b="1" dirty="0">
                <a:latin typeface="Smith&amp;NephewLF" panose="020F0500030000020004" pitchFamily="34" charset="0"/>
              </a:rPr>
              <a:t>Canister</a:t>
            </a:r>
            <a:endParaRPr lang="en-US" b="1" dirty="0">
              <a:latin typeface="Smith&amp;NephewLF" panose="020F0500030000020004" pitchFamily="34" charset="0"/>
            </a:endParaRPr>
          </a:p>
        </p:txBody>
      </p:sp>
      <p:sp>
        <p:nvSpPr>
          <p:cNvPr id="25605" name="Rectangle 4"/>
          <p:cNvSpPr>
            <a:spLocks noChangeArrowheads="1"/>
          </p:cNvSpPr>
          <p:nvPr/>
        </p:nvSpPr>
        <p:spPr bwMode="gray">
          <a:xfrm>
            <a:off x="4919290" y="5604126"/>
            <a:ext cx="2952328" cy="276999"/>
          </a:xfrm>
          <a:prstGeom prst="rect">
            <a:avLst/>
          </a:prstGeom>
          <a:solidFill>
            <a:schemeClr val="bg1"/>
          </a:solidFill>
          <a:ln w="9525">
            <a:noFill/>
            <a:miter lim="800000"/>
            <a:headEnd/>
            <a:tailEnd/>
          </a:ln>
        </p:spPr>
        <p:txBody>
          <a:bodyPr wrap="square" lIns="301752" tIns="0" rIns="301752" bIns="0">
            <a:spAutoFit/>
          </a:bodyPr>
          <a:lstStyle/>
          <a:p>
            <a:pPr algn="ctr" eaLnBrk="0" hangingPunct="0"/>
            <a:r>
              <a:rPr lang="en-GB" b="1" dirty="0" smtClean="0">
                <a:latin typeface="Smith&amp;NephewLF" panose="020F0500030000020004" pitchFamily="34" charset="0"/>
              </a:rPr>
              <a:t>750mL Large canister</a:t>
            </a:r>
            <a:endParaRPr lang="en-US" b="1" dirty="0">
              <a:latin typeface="Smith&amp;NephewLF" panose="020F0500030000020004" pitchFamily="34" charset="0"/>
            </a:endParaRPr>
          </a:p>
        </p:txBody>
      </p:sp>
      <p:sp>
        <p:nvSpPr>
          <p:cNvPr id="4" name="Slide Number Placeholder 3"/>
          <p:cNvSpPr>
            <a:spLocks noGrp="1"/>
          </p:cNvSpPr>
          <p:nvPr>
            <p:ph type="sldNum" sz="quarter" idx="11"/>
          </p:nvPr>
        </p:nvSpPr>
        <p:spPr/>
        <p:txBody>
          <a:bodyPr/>
          <a:lstStyle/>
          <a:p>
            <a:fld id="{3A7D5340-7F4D-46FB-B4B5-A5222B0AC70A}" type="slidenum">
              <a:rPr lang="en-US" sz="1200" smtClean="0"/>
              <a:pPr/>
              <a:t>20</a:t>
            </a:fld>
            <a:endParaRPr lang="en-US" dirty="0"/>
          </a:p>
        </p:txBody>
      </p:sp>
      <p:pic>
        <p:nvPicPr>
          <p:cNvPr id="5" name="Picture 4"/>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464822" y="2420888"/>
            <a:ext cx="3272271" cy="3096344"/>
          </a:xfrm>
          <a:prstGeom prst="rect">
            <a:avLst/>
          </a:prstGeom>
          <a:ln>
            <a:noFill/>
          </a:ln>
          <a:effectLst>
            <a:softEdge rad="112500"/>
          </a:effectLst>
        </p:spPr>
      </p:pic>
      <p:pic>
        <p:nvPicPr>
          <p:cNvPr id="6" name="Picture 5"/>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5292079" y="2389448"/>
            <a:ext cx="2206751" cy="3055776"/>
          </a:xfrm>
          <a:prstGeom prst="rect">
            <a:avLst/>
          </a:prstGeom>
          <a:ln>
            <a:noFill/>
          </a:ln>
          <a:effectLst>
            <a:softEdge rad="112500"/>
          </a:effectLst>
        </p:spPr>
      </p:pic>
      <p:sp>
        <p:nvSpPr>
          <p:cNvPr id="9" name="Rectangle 8"/>
          <p:cNvSpPr/>
          <p:nvPr/>
        </p:nvSpPr>
        <p:spPr>
          <a:xfrm>
            <a:off x="1544413" y="6594610"/>
            <a:ext cx="6048672" cy="2606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Rectangle 9"/>
          <p:cNvSpPr/>
          <p:nvPr/>
        </p:nvSpPr>
        <p:spPr>
          <a:xfrm>
            <a:off x="251520" y="638690"/>
            <a:ext cx="8496944"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871527860"/>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4855" y="473786"/>
            <a:ext cx="8229600" cy="768096"/>
          </a:xfrm>
        </p:spPr>
        <p:txBody>
          <a:bodyPr/>
          <a:lstStyle/>
          <a:p>
            <a:r>
              <a:rPr lang="en-GB" dirty="0" smtClean="0">
                <a:solidFill>
                  <a:schemeClr val="tx1"/>
                </a:solidFill>
              </a:rPr>
              <a:t>Canister selection and installation </a:t>
            </a:r>
            <a:endParaRPr lang="en-US" dirty="0">
              <a:solidFill>
                <a:schemeClr val="tx1"/>
              </a:solidFill>
            </a:endParaRPr>
          </a:p>
        </p:txBody>
      </p:sp>
      <p:sp>
        <p:nvSpPr>
          <p:cNvPr id="3" name="Text Placeholder 2"/>
          <p:cNvSpPr>
            <a:spLocks noGrp="1"/>
          </p:cNvSpPr>
          <p:nvPr>
            <p:ph type="body" idx="1"/>
          </p:nvPr>
        </p:nvSpPr>
        <p:spPr>
          <a:xfrm>
            <a:off x="460247" y="1071649"/>
            <a:ext cx="8229600" cy="4453128"/>
          </a:xfrm>
        </p:spPr>
        <p:txBody>
          <a:bodyPr>
            <a:normAutofit/>
          </a:bodyPr>
          <a:lstStyle/>
          <a:p>
            <a:pPr marL="285750" indent="-285750">
              <a:buFont typeface="Arial" panose="020B0604020202020204" pitchFamily="34" charset="0"/>
              <a:buChar char="•"/>
            </a:pPr>
            <a:r>
              <a:rPr lang="en-GB" dirty="0" smtClean="0">
                <a:solidFill>
                  <a:schemeClr val="tx1"/>
                </a:solidFill>
              </a:rPr>
              <a:t>RENASYS™ </a:t>
            </a:r>
            <a:r>
              <a:rPr lang="en-GB" dirty="0">
                <a:solidFill>
                  <a:schemeClr val="tx1"/>
                </a:solidFill>
              </a:rPr>
              <a:t>GO canisters use an integral two stage bacterial filter for protection of device against overflow and spread of aspirated </a:t>
            </a:r>
            <a:r>
              <a:rPr lang="en-GB" dirty="0" smtClean="0">
                <a:solidFill>
                  <a:schemeClr val="tx1"/>
                </a:solidFill>
              </a:rPr>
              <a:t>micro-organisms</a:t>
            </a:r>
          </a:p>
          <a:p>
            <a:pPr marL="285750" indent="-285750">
              <a:buFont typeface="Arial" panose="020B0604020202020204" pitchFamily="34" charset="0"/>
              <a:buChar char="•"/>
            </a:pPr>
            <a:r>
              <a:rPr lang="en-US" dirty="0"/>
              <a:t>Canister kits are single use non </a:t>
            </a:r>
            <a:r>
              <a:rPr lang="en-US" dirty="0" smtClean="0"/>
              <a:t>sterile</a:t>
            </a:r>
          </a:p>
          <a:p>
            <a:pPr marL="285750" indent="-285750">
              <a:buFont typeface="Arial" panose="020B0604020202020204" pitchFamily="34" charset="0"/>
              <a:buChar char="•"/>
            </a:pPr>
            <a:r>
              <a:rPr lang="en-GB" dirty="0" smtClean="0">
                <a:solidFill>
                  <a:schemeClr val="tx1"/>
                </a:solidFill>
              </a:rPr>
              <a:t>Canisters are non-sterile and should not be used in a sterile field.</a:t>
            </a:r>
          </a:p>
          <a:p>
            <a:pPr marL="285750" indent="-285750">
              <a:buFont typeface="Arial" panose="020B0604020202020204" pitchFamily="34" charset="0"/>
              <a:buChar char="•"/>
            </a:pPr>
            <a:r>
              <a:rPr lang="en-US" dirty="0" smtClean="0"/>
              <a:t>Always </a:t>
            </a:r>
            <a:r>
              <a:rPr lang="en-US" dirty="0"/>
              <a:t>use the smallest canister volume possible. </a:t>
            </a:r>
            <a:r>
              <a:rPr lang="en-US" b="1" dirty="0">
                <a:solidFill>
                  <a:schemeClr val="accent1"/>
                </a:solidFill>
              </a:rPr>
              <a:t>DO NOT </a:t>
            </a:r>
            <a:r>
              <a:rPr lang="en-US" dirty="0"/>
              <a:t>use the </a:t>
            </a:r>
            <a:r>
              <a:rPr lang="en-US" dirty="0" smtClean="0"/>
              <a:t>750mL canisters </a:t>
            </a:r>
            <a:r>
              <a:rPr lang="en-US" dirty="0"/>
              <a:t>on </a:t>
            </a:r>
            <a:r>
              <a:rPr lang="en-US" dirty="0" smtClean="0"/>
              <a:t>patients with </a:t>
            </a:r>
            <a:r>
              <a:rPr lang="en-US" dirty="0"/>
              <a:t>high risk of </a:t>
            </a:r>
            <a:r>
              <a:rPr lang="en-US" dirty="0" smtClean="0"/>
              <a:t>bleeding</a:t>
            </a:r>
          </a:p>
          <a:p>
            <a:pPr marL="285750" indent="-285750">
              <a:buFont typeface="Arial" panose="020B0604020202020204" pitchFamily="34" charset="0"/>
              <a:buChar char="•"/>
            </a:pPr>
            <a:r>
              <a:rPr lang="en-US" dirty="0" smtClean="0"/>
              <a:t>Canisters </a:t>
            </a:r>
            <a:r>
              <a:rPr lang="en-US" dirty="0"/>
              <a:t>should be changed at least once </a:t>
            </a:r>
            <a:r>
              <a:rPr lang="en-US" dirty="0" smtClean="0"/>
              <a:t>a week</a:t>
            </a:r>
            <a:r>
              <a:rPr lang="en-US" dirty="0"/>
              <a:t>, whenever there is a change in patient or </a:t>
            </a:r>
            <a:r>
              <a:rPr lang="en-US" dirty="0" smtClean="0"/>
              <a:t>in the </a:t>
            </a:r>
            <a:r>
              <a:rPr lang="en-US" dirty="0"/>
              <a:t>event that canister contents reach </a:t>
            </a:r>
            <a:r>
              <a:rPr lang="en-US" dirty="0" smtClean="0"/>
              <a:t>maximum volume </a:t>
            </a:r>
            <a:r>
              <a:rPr lang="en-US" dirty="0"/>
              <a:t>indication </a:t>
            </a:r>
            <a:r>
              <a:rPr lang="en-US" dirty="0" smtClean="0"/>
              <a:t> (300mL </a:t>
            </a:r>
            <a:r>
              <a:rPr lang="en-US" dirty="0"/>
              <a:t>or </a:t>
            </a:r>
            <a:r>
              <a:rPr lang="en-US" dirty="0" smtClean="0"/>
              <a:t>750mL fill </a:t>
            </a:r>
            <a:r>
              <a:rPr lang="en-US" dirty="0"/>
              <a:t>line</a:t>
            </a:r>
            <a:r>
              <a:rPr lang="en-US" dirty="0" smtClean="0"/>
              <a:t>)</a:t>
            </a:r>
            <a:endParaRPr lang="en-US" dirty="0"/>
          </a:p>
          <a:p>
            <a:r>
              <a:rPr lang="en-US" b="1" dirty="0"/>
              <a:t>Do not wait for the canister over-capacity </a:t>
            </a:r>
            <a:r>
              <a:rPr lang="en-US" b="1" dirty="0" smtClean="0"/>
              <a:t>alarm to </a:t>
            </a:r>
            <a:r>
              <a:rPr lang="en-US" b="1" dirty="0"/>
              <a:t>activate to change canister.</a:t>
            </a:r>
            <a:endParaRPr lang="en-GB" b="1" dirty="0" smtClean="0">
              <a:solidFill>
                <a:schemeClr val="bg1">
                  <a:lumMod val="50000"/>
                </a:schemeClr>
              </a:solidFill>
            </a:endParaRPr>
          </a:p>
        </p:txBody>
      </p:sp>
      <p:pic>
        <p:nvPicPr>
          <p:cNvPr id="4" name="Picture 7" descr="Red Cross clip art - vector clip art online, royalty free &amp; public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37273" y="4490302"/>
            <a:ext cx="860421" cy="86042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8023" y="4490302"/>
            <a:ext cx="1527273" cy="20076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552" y="4490302"/>
            <a:ext cx="1512167" cy="20076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2269282" y="5458444"/>
            <a:ext cx="2307303" cy="954107"/>
          </a:xfrm>
          <a:prstGeom prst="rect">
            <a:avLst/>
          </a:prstGeom>
          <a:noFill/>
        </p:spPr>
        <p:txBody>
          <a:bodyPr wrap="square" rtlCol="0">
            <a:spAutoFit/>
          </a:bodyPr>
          <a:lstStyle/>
          <a:p>
            <a:r>
              <a:rPr lang="en-GB" sz="1400" dirty="0" smtClean="0">
                <a:latin typeface="Smith&amp;NephewLF" panose="020F0500030000020004" pitchFamily="34" charset="0"/>
              </a:rPr>
              <a:t>Fluid has reached (300mL or 750mL) full line and the canister is ready to be changed</a:t>
            </a:r>
            <a:endParaRPr lang="en-GB" sz="1400" dirty="0">
              <a:latin typeface="Smith&amp;NephewLF" panose="020F0500030000020004" pitchFamily="34" charset="0"/>
            </a:endParaRPr>
          </a:p>
        </p:txBody>
      </p:sp>
      <p:sp>
        <p:nvSpPr>
          <p:cNvPr id="9" name="TextBox 8"/>
          <p:cNvSpPr txBox="1"/>
          <p:nvPr/>
        </p:nvSpPr>
        <p:spPr>
          <a:xfrm>
            <a:off x="6406666" y="5350723"/>
            <a:ext cx="2557822" cy="954107"/>
          </a:xfrm>
          <a:prstGeom prst="rect">
            <a:avLst/>
          </a:prstGeom>
          <a:noFill/>
        </p:spPr>
        <p:txBody>
          <a:bodyPr wrap="square" rtlCol="0">
            <a:spAutoFit/>
          </a:bodyPr>
          <a:lstStyle/>
          <a:p>
            <a:r>
              <a:rPr lang="en-GB" sz="1400" dirty="0" smtClean="0">
                <a:latin typeface="Smith&amp;NephewLF" panose="020F0500030000020004" pitchFamily="34" charset="0"/>
              </a:rPr>
              <a:t>Canister is over full and level of fluid in the canister may affect the pressure level and exudate accumulation within the wound</a:t>
            </a:r>
            <a:endParaRPr lang="en-GB" sz="1400" dirty="0">
              <a:latin typeface="Smith&amp;NephewLF" panose="020F0500030000020004" pitchFamily="34" charset="0"/>
            </a:endParaRPr>
          </a:p>
        </p:txBody>
      </p:sp>
      <p:pic>
        <p:nvPicPr>
          <p:cNvPr id="7" name="Picture 5" descr="http://upload.wikimedia.org/wikipedia/en/e/e4/Green_tick.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67743" y="4587064"/>
            <a:ext cx="777655" cy="763659"/>
          </a:xfrm>
          <a:prstGeom prst="rect">
            <a:avLst/>
          </a:prstGeom>
          <a:noFill/>
          <a:extLst>
            <a:ext uri="{909E8E84-426E-40DD-AFC4-6F175D3DCCD1}">
              <a14:hiddenFill xmlns:a14="http://schemas.microsoft.com/office/drawing/2010/main">
                <a:solidFill>
                  <a:srgbClr val="FFFFFF"/>
                </a:solidFill>
              </a14:hiddenFill>
            </a:ext>
          </a:extLst>
        </p:spPr>
      </p:pic>
      <p:sp>
        <p:nvSpPr>
          <p:cNvPr id="29" name="Slide Number Placeholder 28"/>
          <p:cNvSpPr>
            <a:spLocks noGrp="1"/>
          </p:cNvSpPr>
          <p:nvPr>
            <p:ph type="sldNum" sz="quarter" idx="11"/>
          </p:nvPr>
        </p:nvSpPr>
        <p:spPr/>
        <p:txBody>
          <a:bodyPr/>
          <a:lstStyle/>
          <a:p>
            <a:fld id="{3A7D5340-7F4D-46FB-B4B5-A5222B0AC70A}" type="slidenum">
              <a:rPr lang="en-US" sz="1200" smtClean="0"/>
              <a:pPr/>
              <a:t>21</a:t>
            </a:fld>
            <a:endParaRPr lang="en-US" sz="1200" dirty="0"/>
          </a:p>
        </p:txBody>
      </p:sp>
      <p:pic>
        <p:nvPicPr>
          <p:cNvPr id="30" name="Picture 29"/>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l="58162" t="56030" r="24753" b="30187"/>
          <a:stretch/>
        </p:blipFill>
        <p:spPr>
          <a:xfrm>
            <a:off x="1403648" y="5630623"/>
            <a:ext cx="303437" cy="292567"/>
          </a:xfrm>
          <a:prstGeom prst="rect">
            <a:avLst/>
          </a:prstGeom>
        </p:spPr>
      </p:pic>
      <p:pic>
        <p:nvPicPr>
          <p:cNvPr id="31" name="Picture 30"/>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l="58162" t="56030" r="24753" b="30187"/>
          <a:stretch/>
        </p:blipFill>
        <p:spPr>
          <a:xfrm>
            <a:off x="5724129" y="5540601"/>
            <a:ext cx="338566" cy="326437"/>
          </a:xfrm>
          <a:prstGeom prst="rect">
            <a:avLst/>
          </a:prstGeom>
        </p:spPr>
      </p:pic>
      <p:sp>
        <p:nvSpPr>
          <p:cNvPr id="13" name="Rectangle 12"/>
          <p:cNvSpPr/>
          <p:nvPr/>
        </p:nvSpPr>
        <p:spPr>
          <a:xfrm>
            <a:off x="1544413" y="6594610"/>
            <a:ext cx="6048672" cy="2606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Rectangle 13"/>
          <p:cNvSpPr/>
          <p:nvPr/>
        </p:nvSpPr>
        <p:spPr>
          <a:xfrm>
            <a:off x="251520" y="504982"/>
            <a:ext cx="8496944"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844468690"/>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685002"/>
            <a:ext cx="8229600" cy="768096"/>
          </a:xfrm>
        </p:spPr>
        <p:txBody>
          <a:bodyPr/>
          <a:lstStyle/>
          <a:p>
            <a:r>
              <a:rPr lang="en-GB" dirty="0">
                <a:solidFill>
                  <a:schemeClr val="tx1"/>
                </a:solidFill>
              </a:rPr>
              <a:t>Canister selection and installation </a:t>
            </a:r>
            <a:endParaRPr lang="en-US" dirty="0">
              <a:solidFill>
                <a:schemeClr val="bg1">
                  <a:lumMod val="50000"/>
                </a:schemeClr>
              </a:solidFill>
            </a:endParaRPr>
          </a:p>
        </p:txBody>
      </p:sp>
      <p:sp>
        <p:nvSpPr>
          <p:cNvPr id="3" name="Text Placeholder 2"/>
          <p:cNvSpPr>
            <a:spLocks noGrp="1"/>
          </p:cNvSpPr>
          <p:nvPr>
            <p:ph type="body" idx="1"/>
          </p:nvPr>
        </p:nvSpPr>
        <p:spPr>
          <a:xfrm>
            <a:off x="539552" y="1556792"/>
            <a:ext cx="5338936" cy="5040560"/>
          </a:xfrm>
        </p:spPr>
        <p:txBody>
          <a:bodyPr>
            <a:normAutofit fontScale="92500" lnSpcReduction="10000"/>
          </a:bodyPr>
          <a:lstStyle/>
          <a:p>
            <a:pPr marL="285750" indent="-285750">
              <a:buFont typeface="Arial" panose="020B0604020202020204" pitchFamily="34" charset="0"/>
              <a:buChar char="•"/>
            </a:pPr>
            <a:r>
              <a:rPr lang="en-GB" sz="2000" dirty="0" smtClean="0">
                <a:solidFill>
                  <a:schemeClr val="tx1"/>
                </a:solidFill>
              </a:rPr>
              <a:t>Canisters may have to changed regularly within single-patient treatment episodes if exudate levels are high</a:t>
            </a:r>
          </a:p>
          <a:p>
            <a:pPr marL="285750" indent="-285750">
              <a:buFont typeface="Arial" panose="020B0604020202020204" pitchFamily="34" charset="0"/>
              <a:buChar char="•"/>
            </a:pPr>
            <a:r>
              <a:rPr lang="en-US" sz="2000" dirty="0"/>
              <a:t>Canisters should be changed at least once a week, whenever there is a change in patient or in the event that canister contents reach maximum volume indication  (</a:t>
            </a:r>
            <a:r>
              <a:rPr lang="en-US" sz="2000" dirty="0" smtClean="0"/>
              <a:t>300mL </a:t>
            </a:r>
            <a:r>
              <a:rPr lang="en-US" sz="2000" dirty="0"/>
              <a:t>or </a:t>
            </a:r>
            <a:r>
              <a:rPr lang="en-US" sz="2000" dirty="0" smtClean="0"/>
              <a:t>750mL </a:t>
            </a:r>
            <a:r>
              <a:rPr lang="en-US" sz="2000" dirty="0"/>
              <a:t>fill line</a:t>
            </a:r>
            <a:r>
              <a:rPr lang="en-US" sz="2000" dirty="0" smtClean="0"/>
              <a:t>).</a:t>
            </a:r>
            <a:r>
              <a:rPr lang="en-GB" sz="2000" dirty="0">
                <a:solidFill>
                  <a:schemeClr val="tx1"/>
                </a:solidFill>
              </a:rPr>
              <a:t> </a:t>
            </a:r>
            <a:endParaRPr lang="en-GB" sz="2000" dirty="0" smtClean="0">
              <a:solidFill>
                <a:schemeClr val="tx1"/>
              </a:solidFill>
            </a:endParaRPr>
          </a:p>
          <a:p>
            <a:pPr marL="285750" indent="-285750">
              <a:buFont typeface="Arial" panose="020B0604020202020204" pitchFamily="34" charset="0"/>
              <a:buChar char="•"/>
            </a:pPr>
            <a:r>
              <a:rPr lang="en-GB" sz="2000" b="1" dirty="0" smtClean="0">
                <a:solidFill>
                  <a:srgbClr val="FF0000"/>
                </a:solidFill>
              </a:rPr>
              <a:t>Do </a:t>
            </a:r>
            <a:r>
              <a:rPr lang="en-GB" sz="2000" b="1" dirty="0">
                <a:solidFill>
                  <a:srgbClr val="FF0000"/>
                </a:solidFill>
              </a:rPr>
              <a:t>not wait for the alarm activation to change </a:t>
            </a:r>
            <a:r>
              <a:rPr lang="en-GB" sz="2000" b="1" dirty="0" smtClean="0">
                <a:solidFill>
                  <a:srgbClr val="FF0000"/>
                </a:solidFill>
              </a:rPr>
              <a:t>canister</a:t>
            </a:r>
            <a:endParaRPr lang="en-US" sz="2000" b="1" dirty="0">
              <a:solidFill>
                <a:srgbClr val="FF0000"/>
              </a:solidFill>
            </a:endParaRPr>
          </a:p>
          <a:p>
            <a:pPr marL="285750" indent="-285750">
              <a:buFont typeface="Arial" panose="020B0604020202020204" pitchFamily="34" charset="0"/>
              <a:buChar char="•"/>
            </a:pPr>
            <a:r>
              <a:rPr lang="en-GB" sz="2000" dirty="0" smtClean="0">
                <a:solidFill>
                  <a:schemeClr val="tx1"/>
                </a:solidFill>
              </a:rPr>
              <a:t>Check the canister for any signs of cracks or damage. If noted, discard and replace canister</a:t>
            </a:r>
          </a:p>
          <a:p>
            <a:pPr marL="285750" indent="-285750">
              <a:buFont typeface="Arial" panose="020B0604020202020204" pitchFamily="34" charset="0"/>
              <a:buChar char="•"/>
            </a:pPr>
            <a:r>
              <a:rPr lang="en-GB" sz="2000" dirty="0" smtClean="0">
                <a:solidFill>
                  <a:schemeClr val="tx1"/>
                </a:solidFill>
              </a:rPr>
              <a:t>Ensure the canister viewing window is checked frequently for signs of bleeding</a:t>
            </a:r>
          </a:p>
          <a:p>
            <a:pPr marL="285750" indent="-285750">
              <a:buFont typeface="Arial" panose="020B0604020202020204" pitchFamily="34" charset="0"/>
              <a:buChar char="•"/>
            </a:pPr>
            <a:r>
              <a:rPr lang="en-GB" sz="2000" dirty="0" smtClean="0">
                <a:solidFill>
                  <a:schemeClr val="tx1"/>
                </a:solidFill>
              </a:rPr>
              <a:t>For patients with high risk of bleeding, use 300mL canister</a:t>
            </a:r>
          </a:p>
          <a:p>
            <a:pPr marL="285750" indent="-285750">
              <a:buFont typeface="Arial" panose="020B0604020202020204" pitchFamily="34" charset="0"/>
              <a:buChar char="•"/>
            </a:pPr>
            <a:r>
              <a:rPr lang="en-GB" sz="2000" dirty="0" smtClean="0">
                <a:solidFill>
                  <a:schemeClr val="tx1"/>
                </a:solidFill>
              </a:rPr>
              <a:t>Canister kits are single use devices.  Do not reuse</a:t>
            </a:r>
          </a:p>
          <a:p>
            <a:endParaRPr lang="en-US" dirty="0"/>
          </a:p>
        </p:txBody>
      </p:sp>
      <p:sp>
        <p:nvSpPr>
          <p:cNvPr id="23" name="Slide Number Placeholder 22"/>
          <p:cNvSpPr>
            <a:spLocks noGrp="1"/>
          </p:cNvSpPr>
          <p:nvPr>
            <p:ph type="sldNum" sz="quarter" idx="11"/>
          </p:nvPr>
        </p:nvSpPr>
        <p:spPr/>
        <p:txBody>
          <a:bodyPr/>
          <a:lstStyle/>
          <a:p>
            <a:fld id="{3A7D5340-7F4D-46FB-B4B5-A5222B0AC70A}" type="slidenum">
              <a:rPr lang="en-US" sz="1200" smtClean="0"/>
              <a:pPr/>
              <a:t>22</a:t>
            </a:fld>
            <a:endParaRPr lang="en-US" dirty="0"/>
          </a:p>
        </p:txBody>
      </p:sp>
      <p:pic>
        <p:nvPicPr>
          <p:cNvPr id="24" name="Picture 23"/>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6032814" y="1916832"/>
            <a:ext cx="2663682" cy="3024336"/>
          </a:xfrm>
          <a:prstGeom prst="rect">
            <a:avLst/>
          </a:prstGeom>
          <a:ln>
            <a:noFill/>
          </a:ln>
          <a:effectLst>
            <a:softEdge rad="112500"/>
          </a:effectLst>
        </p:spPr>
      </p:pic>
      <p:sp>
        <p:nvSpPr>
          <p:cNvPr id="6" name="Rectangle 5"/>
          <p:cNvSpPr/>
          <p:nvPr/>
        </p:nvSpPr>
        <p:spPr>
          <a:xfrm>
            <a:off x="1544413" y="6594610"/>
            <a:ext cx="6048672" cy="2606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Rectangle 6"/>
          <p:cNvSpPr/>
          <p:nvPr/>
        </p:nvSpPr>
        <p:spPr>
          <a:xfrm>
            <a:off x="251520" y="504982"/>
            <a:ext cx="8496944"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997712401"/>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94992"/>
            <a:ext cx="8229600" cy="768096"/>
          </a:xfrm>
        </p:spPr>
        <p:txBody>
          <a:bodyPr/>
          <a:lstStyle/>
          <a:p>
            <a:r>
              <a:rPr lang="en-GB" dirty="0" smtClean="0">
                <a:solidFill>
                  <a:schemeClr val="tx1"/>
                </a:solidFill>
              </a:rPr>
              <a:t>Installing the canister</a:t>
            </a:r>
            <a:endParaRPr lang="en-US" dirty="0">
              <a:solidFill>
                <a:schemeClr val="tx1"/>
              </a:solidFill>
            </a:endParaRPr>
          </a:p>
        </p:txBody>
      </p:sp>
      <p:sp>
        <p:nvSpPr>
          <p:cNvPr id="3" name="Text Placeholder 2"/>
          <p:cNvSpPr>
            <a:spLocks noGrp="1"/>
          </p:cNvSpPr>
          <p:nvPr>
            <p:ph type="body" idx="1"/>
          </p:nvPr>
        </p:nvSpPr>
        <p:spPr>
          <a:xfrm>
            <a:off x="539552" y="1323350"/>
            <a:ext cx="7920880" cy="3473802"/>
          </a:xfrm>
        </p:spPr>
        <p:txBody>
          <a:bodyPr>
            <a:normAutofit fontScale="92500" lnSpcReduction="20000"/>
          </a:bodyPr>
          <a:lstStyle/>
          <a:p>
            <a:pPr marL="342900" indent="-342900">
              <a:buFont typeface="+mj-lt"/>
              <a:buAutoNum type="arabicPeriod"/>
            </a:pPr>
            <a:r>
              <a:rPr lang="en-US" dirty="0" smtClean="0">
                <a:solidFill>
                  <a:schemeClr val="tx1"/>
                </a:solidFill>
              </a:rPr>
              <a:t>Ensure </a:t>
            </a:r>
            <a:r>
              <a:rPr lang="en-US" dirty="0">
                <a:solidFill>
                  <a:schemeClr val="tx1"/>
                </a:solidFill>
              </a:rPr>
              <a:t>device is </a:t>
            </a:r>
            <a:r>
              <a:rPr lang="en-US" dirty="0" smtClean="0">
                <a:solidFill>
                  <a:schemeClr val="tx1"/>
                </a:solidFill>
              </a:rPr>
              <a:t>off</a:t>
            </a:r>
          </a:p>
          <a:p>
            <a:pPr marL="342900" indent="-342900">
              <a:buFont typeface="+mj-lt"/>
              <a:buAutoNum type="arabicPeriod"/>
            </a:pPr>
            <a:r>
              <a:rPr lang="en-GB" dirty="0" smtClean="0">
                <a:solidFill>
                  <a:schemeClr val="tx1"/>
                </a:solidFill>
              </a:rPr>
              <a:t>Remove </a:t>
            </a:r>
            <a:r>
              <a:rPr lang="en-GB" dirty="0">
                <a:solidFill>
                  <a:schemeClr val="tx1"/>
                </a:solidFill>
              </a:rPr>
              <a:t>paper tape around canister tubing to release tubing to full </a:t>
            </a:r>
            <a:r>
              <a:rPr lang="en-GB" dirty="0" smtClean="0">
                <a:solidFill>
                  <a:schemeClr val="tx1"/>
                </a:solidFill>
              </a:rPr>
              <a:t>length</a:t>
            </a:r>
          </a:p>
          <a:p>
            <a:pPr marL="342900" indent="-342900">
              <a:buFont typeface="+mj-lt"/>
              <a:buAutoNum type="arabicPeriod"/>
            </a:pPr>
            <a:r>
              <a:rPr lang="en-GB" dirty="0" smtClean="0">
                <a:solidFill>
                  <a:schemeClr val="tx1"/>
                </a:solidFill>
              </a:rPr>
              <a:t>Open </a:t>
            </a:r>
            <a:r>
              <a:rPr lang="en-GB" dirty="0">
                <a:solidFill>
                  <a:schemeClr val="tx1"/>
                </a:solidFill>
              </a:rPr>
              <a:t>both orange clips on sides of </a:t>
            </a:r>
            <a:r>
              <a:rPr lang="en-GB" dirty="0" smtClean="0">
                <a:solidFill>
                  <a:schemeClr val="tx1"/>
                </a:solidFill>
              </a:rPr>
              <a:t>canister</a:t>
            </a:r>
          </a:p>
          <a:p>
            <a:pPr marL="342900" indent="-342900">
              <a:buFont typeface="+mj-lt"/>
              <a:buAutoNum type="arabicPeriod"/>
            </a:pPr>
            <a:r>
              <a:rPr lang="en-GB" dirty="0" smtClean="0">
                <a:solidFill>
                  <a:schemeClr val="tx1"/>
                </a:solidFill>
              </a:rPr>
              <a:t>Align </a:t>
            </a:r>
            <a:r>
              <a:rPr lang="en-GB" dirty="0">
                <a:solidFill>
                  <a:schemeClr val="tx1"/>
                </a:solidFill>
              </a:rPr>
              <a:t>canister so that viewing window is facing </a:t>
            </a:r>
            <a:r>
              <a:rPr lang="en-GB" dirty="0" smtClean="0">
                <a:solidFill>
                  <a:schemeClr val="tx1"/>
                </a:solidFill>
              </a:rPr>
              <a:t>forward</a:t>
            </a:r>
          </a:p>
          <a:p>
            <a:pPr marL="342900" indent="-342900">
              <a:buFont typeface="+mj-lt"/>
              <a:buAutoNum type="arabicPeriod"/>
            </a:pPr>
            <a:r>
              <a:rPr lang="en-US" dirty="0" smtClean="0">
                <a:solidFill>
                  <a:schemeClr val="tx1"/>
                </a:solidFill>
              </a:rPr>
              <a:t>Push </a:t>
            </a:r>
            <a:r>
              <a:rPr lang="en-US" dirty="0">
                <a:solidFill>
                  <a:schemeClr val="tx1"/>
                </a:solidFill>
              </a:rPr>
              <a:t>canister gently over device inlet </a:t>
            </a:r>
            <a:r>
              <a:rPr lang="en-US" dirty="0" smtClean="0">
                <a:solidFill>
                  <a:schemeClr val="tx1"/>
                </a:solidFill>
              </a:rPr>
              <a:t>port</a:t>
            </a:r>
          </a:p>
          <a:p>
            <a:pPr marL="342900" indent="-342900">
              <a:buFont typeface="+mj-lt"/>
              <a:buAutoNum type="arabicPeriod"/>
            </a:pPr>
            <a:r>
              <a:rPr lang="en-GB" dirty="0" smtClean="0">
                <a:solidFill>
                  <a:schemeClr val="tx1"/>
                </a:solidFill>
              </a:rPr>
              <a:t>Engage </a:t>
            </a:r>
            <a:r>
              <a:rPr lang="en-GB" dirty="0">
                <a:solidFill>
                  <a:schemeClr val="tx1"/>
                </a:solidFill>
              </a:rPr>
              <a:t>both canister clips. Clips will click when properly </a:t>
            </a:r>
            <a:r>
              <a:rPr lang="en-GB" dirty="0" smtClean="0">
                <a:solidFill>
                  <a:schemeClr val="tx1"/>
                </a:solidFill>
              </a:rPr>
              <a:t>engaged</a:t>
            </a:r>
          </a:p>
          <a:p>
            <a:pPr marL="342900" indent="-342900">
              <a:buFont typeface="+mj-lt"/>
              <a:buAutoNum type="arabicPeriod"/>
            </a:pPr>
            <a:r>
              <a:rPr lang="en-GB" dirty="0" smtClean="0">
                <a:solidFill>
                  <a:schemeClr val="tx1"/>
                </a:solidFill>
              </a:rPr>
              <a:t>Following </a:t>
            </a:r>
            <a:r>
              <a:rPr lang="en-GB" dirty="0">
                <a:solidFill>
                  <a:schemeClr val="tx1"/>
                </a:solidFill>
              </a:rPr>
              <a:t>canister installation, to verify functional complete blockage alarm, turn device on and insert tethered cap of canister tubing into connector to simulate a blockage. A functional device will activate a complete blockage alarm within 5 </a:t>
            </a:r>
            <a:r>
              <a:rPr lang="en-GB" dirty="0" smtClean="0">
                <a:solidFill>
                  <a:schemeClr val="tx1"/>
                </a:solidFill>
              </a:rPr>
              <a:t>minutes</a:t>
            </a:r>
            <a:endParaRPr lang="en-GB" dirty="0">
              <a:solidFill>
                <a:schemeClr val="tx1"/>
              </a:solidFill>
            </a:endParaRPr>
          </a:p>
          <a:p>
            <a:pPr marL="285750" indent="-285750">
              <a:buFont typeface="Arial" panose="020B0604020202020204" pitchFamily="34" charset="0"/>
              <a:buChar char="•"/>
            </a:pPr>
            <a:r>
              <a:rPr lang="en-GB" dirty="0">
                <a:solidFill>
                  <a:schemeClr val="tx1"/>
                </a:solidFill>
              </a:rPr>
              <a:t>In the case that complete blockage alarm does not activate, check canister installation and contact your Smith &amp; Nephew </a:t>
            </a:r>
            <a:r>
              <a:rPr lang="en-GB" dirty="0" smtClean="0">
                <a:solidFill>
                  <a:schemeClr val="tx1"/>
                </a:solidFill>
              </a:rPr>
              <a:t>authorized representative</a:t>
            </a:r>
            <a:endParaRPr lang="en-US" dirty="0">
              <a:solidFill>
                <a:schemeClr val="tx1"/>
              </a:solidFill>
            </a:endParaRPr>
          </a:p>
        </p:txBody>
      </p:sp>
      <p:sp>
        <p:nvSpPr>
          <p:cNvPr id="23" name="Slide Number Placeholder 22"/>
          <p:cNvSpPr>
            <a:spLocks noGrp="1"/>
          </p:cNvSpPr>
          <p:nvPr>
            <p:ph type="sldNum" sz="quarter" idx="11"/>
          </p:nvPr>
        </p:nvSpPr>
        <p:spPr/>
        <p:txBody>
          <a:bodyPr/>
          <a:lstStyle/>
          <a:p>
            <a:fld id="{3A7D5340-7F4D-46FB-B4B5-A5222B0AC70A}" type="slidenum">
              <a:rPr lang="en-US" sz="1200" smtClean="0"/>
              <a:pPr/>
              <a:t>23</a:t>
            </a:fld>
            <a:endParaRPr lang="en-US" sz="1200" dirty="0"/>
          </a:p>
        </p:txBody>
      </p:sp>
      <p:sp>
        <p:nvSpPr>
          <p:cNvPr id="24" name="Rectangle 23"/>
          <p:cNvSpPr/>
          <p:nvPr/>
        </p:nvSpPr>
        <p:spPr>
          <a:xfrm>
            <a:off x="395536" y="6219663"/>
            <a:ext cx="7920880" cy="369332"/>
          </a:xfrm>
          <a:prstGeom prst="rect">
            <a:avLst/>
          </a:prstGeom>
        </p:spPr>
        <p:txBody>
          <a:bodyPr wrap="square">
            <a:spAutoFit/>
          </a:bodyPr>
          <a:lstStyle/>
          <a:p>
            <a:r>
              <a:rPr lang="en-US" b="1" dirty="0" smtClean="0">
                <a:solidFill>
                  <a:schemeClr val="accent1"/>
                </a:solidFill>
                <a:latin typeface="Smith&amp;NephewLF" panose="020F0500030000020004" pitchFamily="34" charset="0"/>
              </a:rPr>
              <a:t>Questions: Call 24/7 NPWT </a:t>
            </a:r>
            <a:r>
              <a:rPr lang="en-US" b="1" dirty="0">
                <a:solidFill>
                  <a:schemeClr val="accent1"/>
                </a:solidFill>
                <a:latin typeface="Smith&amp;NephewLF" panose="020F0500030000020004" pitchFamily="34" charset="0"/>
              </a:rPr>
              <a:t>Clinical and Product Support </a:t>
            </a:r>
            <a:r>
              <a:rPr lang="en-US" b="1" dirty="0" smtClean="0">
                <a:solidFill>
                  <a:schemeClr val="accent1"/>
                </a:solidFill>
                <a:latin typeface="Smith&amp;NephewLF" panose="020F0500030000020004" pitchFamily="34" charset="0"/>
              </a:rPr>
              <a:t>Line 1-800-876-1261</a:t>
            </a:r>
            <a:endParaRPr lang="en-US" b="1" dirty="0">
              <a:solidFill>
                <a:schemeClr val="accent1"/>
              </a:solidFill>
              <a:latin typeface="Smith&amp;NephewLF" panose="020F0500030000020004" pitchFamily="34" charset="0"/>
            </a:endParaRP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115616" y="4608882"/>
            <a:ext cx="5955329" cy="1610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347864" y="5661248"/>
            <a:ext cx="219132" cy="216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5004048" y="5589240"/>
            <a:ext cx="216024" cy="216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588224" y="5499213"/>
            <a:ext cx="219132" cy="216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251520" y="504982"/>
            <a:ext cx="8496944"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Rectangle 10"/>
          <p:cNvSpPr/>
          <p:nvPr/>
        </p:nvSpPr>
        <p:spPr>
          <a:xfrm>
            <a:off x="1611976" y="6635737"/>
            <a:ext cx="6586582"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216185282"/>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467" y="685002"/>
            <a:ext cx="8229600" cy="768096"/>
          </a:xfrm>
        </p:spPr>
        <p:txBody>
          <a:bodyPr/>
          <a:lstStyle/>
          <a:p>
            <a:r>
              <a:rPr lang="en-GB" dirty="0" smtClean="0">
                <a:solidFill>
                  <a:schemeClr val="tx1"/>
                </a:solidFill>
              </a:rPr>
              <a:t>Removing or changing the canister</a:t>
            </a:r>
            <a:endParaRPr lang="en-US" dirty="0">
              <a:solidFill>
                <a:schemeClr val="tx1"/>
              </a:solidFill>
            </a:endParaRPr>
          </a:p>
        </p:txBody>
      </p:sp>
      <p:sp>
        <p:nvSpPr>
          <p:cNvPr id="3" name="Text Placeholder 2"/>
          <p:cNvSpPr>
            <a:spLocks noGrp="1"/>
          </p:cNvSpPr>
          <p:nvPr>
            <p:ph type="body" idx="1"/>
          </p:nvPr>
        </p:nvSpPr>
        <p:spPr>
          <a:xfrm>
            <a:off x="467544" y="1556792"/>
            <a:ext cx="5976664" cy="4453128"/>
          </a:xfrm>
        </p:spPr>
        <p:txBody>
          <a:bodyPr>
            <a:normAutofit fontScale="92500" lnSpcReduction="10000"/>
          </a:bodyPr>
          <a:lstStyle/>
          <a:p>
            <a:pPr marL="342900" indent="-342900">
              <a:buFont typeface="+mj-lt"/>
              <a:buAutoNum type="arabicPeriod"/>
            </a:pPr>
            <a:r>
              <a:rPr lang="en-GB" dirty="0" smtClean="0">
                <a:solidFill>
                  <a:schemeClr val="tx1"/>
                </a:solidFill>
              </a:rPr>
              <a:t>Hold </a:t>
            </a:r>
            <a:r>
              <a:rPr lang="en-GB" dirty="0">
                <a:solidFill>
                  <a:schemeClr val="tx1"/>
                </a:solidFill>
              </a:rPr>
              <a:t>orange quick click connector above wound to help ensure exudate does not leak from </a:t>
            </a:r>
            <a:r>
              <a:rPr lang="en-GB" dirty="0" smtClean="0">
                <a:solidFill>
                  <a:schemeClr val="tx1"/>
                </a:solidFill>
              </a:rPr>
              <a:t>tubing</a:t>
            </a:r>
          </a:p>
          <a:p>
            <a:pPr marL="342900" indent="-342900">
              <a:buFont typeface="+mj-lt"/>
              <a:buAutoNum type="arabicPeriod"/>
            </a:pPr>
            <a:r>
              <a:rPr lang="en-US" dirty="0" smtClean="0">
                <a:solidFill>
                  <a:schemeClr val="tx1"/>
                </a:solidFill>
              </a:rPr>
              <a:t>Turn </a:t>
            </a:r>
            <a:r>
              <a:rPr lang="en-US" dirty="0">
                <a:solidFill>
                  <a:schemeClr val="tx1"/>
                </a:solidFill>
              </a:rPr>
              <a:t>device </a:t>
            </a:r>
            <a:r>
              <a:rPr lang="en-US" dirty="0" smtClean="0">
                <a:solidFill>
                  <a:schemeClr val="tx1"/>
                </a:solidFill>
              </a:rPr>
              <a:t>off</a:t>
            </a:r>
          </a:p>
          <a:p>
            <a:pPr marL="342900" indent="-342900">
              <a:buFont typeface="+mj-lt"/>
              <a:buAutoNum type="arabicPeriod"/>
            </a:pPr>
            <a:r>
              <a:rPr lang="en-GB" dirty="0" smtClean="0">
                <a:solidFill>
                  <a:schemeClr val="tx1"/>
                </a:solidFill>
              </a:rPr>
              <a:t>Disconnect </a:t>
            </a:r>
            <a:r>
              <a:rPr lang="en-GB" dirty="0">
                <a:solidFill>
                  <a:schemeClr val="tx1"/>
                </a:solidFill>
              </a:rPr>
              <a:t>canister tubing from Soft </a:t>
            </a:r>
            <a:r>
              <a:rPr lang="en-GB" dirty="0" smtClean="0">
                <a:solidFill>
                  <a:schemeClr val="tx1"/>
                </a:solidFill>
              </a:rPr>
              <a:t>Port</a:t>
            </a:r>
          </a:p>
          <a:p>
            <a:pPr marL="342900" indent="-342900">
              <a:buFont typeface="+mj-lt"/>
              <a:buAutoNum type="arabicPeriod"/>
            </a:pPr>
            <a:r>
              <a:rPr lang="en-GB" dirty="0" smtClean="0">
                <a:solidFill>
                  <a:schemeClr val="tx1"/>
                </a:solidFill>
              </a:rPr>
              <a:t>Insert </a:t>
            </a:r>
            <a:r>
              <a:rPr lang="en-GB" dirty="0">
                <a:solidFill>
                  <a:schemeClr val="tx1"/>
                </a:solidFill>
              </a:rPr>
              <a:t>tethered cap into both sides of orange quick click </a:t>
            </a:r>
            <a:r>
              <a:rPr lang="en-GB" dirty="0" smtClean="0">
                <a:solidFill>
                  <a:schemeClr val="tx1"/>
                </a:solidFill>
              </a:rPr>
              <a:t>connector</a:t>
            </a:r>
          </a:p>
          <a:p>
            <a:pPr marL="342900" indent="-342900">
              <a:buFont typeface="+mj-lt"/>
              <a:buAutoNum type="arabicPeriod"/>
            </a:pPr>
            <a:r>
              <a:rPr lang="en-GB" dirty="0" smtClean="0">
                <a:solidFill>
                  <a:schemeClr val="tx1"/>
                </a:solidFill>
              </a:rPr>
              <a:t>Release </a:t>
            </a:r>
            <a:r>
              <a:rPr lang="en-GB" dirty="0">
                <a:solidFill>
                  <a:schemeClr val="tx1"/>
                </a:solidFill>
              </a:rPr>
              <a:t>orange canister clips on sides of canister and gently pull away from </a:t>
            </a:r>
            <a:r>
              <a:rPr lang="en-GB" dirty="0" smtClean="0">
                <a:solidFill>
                  <a:schemeClr val="tx1"/>
                </a:solidFill>
              </a:rPr>
              <a:t>device</a:t>
            </a:r>
          </a:p>
          <a:p>
            <a:pPr marL="342900" indent="-342900">
              <a:buFont typeface="+mj-lt"/>
              <a:buAutoNum type="arabicPeriod"/>
            </a:pPr>
            <a:r>
              <a:rPr lang="en-GB" dirty="0" smtClean="0">
                <a:solidFill>
                  <a:schemeClr val="tx1"/>
                </a:solidFill>
              </a:rPr>
              <a:t>Disposal </a:t>
            </a:r>
            <a:r>
              <a:rPr lang="en-GB" dirty="0">
                <a:solidFill>
                  <a:schemeClr val="tx1"/>
                </a:solidFill>
              </a:rPr>
              <a:t>of used canisters should follow facility protocols or local ordinances relating to handling of potentially infected or </a:t>
            </a:r>
            <a:r>
              <a:rPr lang="en-GB" dirty="0" smtClean="0">
                <a:solidFill>
                  <a:schemeClr val="tx1"/>
                </a:solidFill>
              </a:rPr>
              <a:t>bio-hazardous </a:t>
            </a:r>
            <a:r>
              <a:rPr lang="en-GB" dirty="0">
                <a:solidFill>
                  <a:schemeClr val="tx1"/>
                </a:solidFill>
              </a:rPr>
              <a:t>material </a:t>
            </a:r>
            <a:endParaRPr lang="en-GB" dirty="0" smtClean="0">
              <a:solidFill>
                <a:schemeClr val="tx1"/>
              </a:solidFill>
            </a:endParaRPr>
          </a:p>
          <a:p>
            <a:pPr marL="342900" indent="-342900">
              <a:buFont typeface="+mj-lt"/>
              <a:buAutoNum type="arabicPeriod"/>
            </a:pPr>
            <a:r>
              <a:rPr lang="en-GB" dirty="0">
                <a:solidFill>
                  <a:schemeClr val="tx1"/>
                </a:solidFill>
              </a:rPr>
              <a:t>Install new canister and verify functionality of complete blockage alarm</a:t>
            </a:r>
          </a:p>
          <a:p>
            <a:pPr marL="342900" indent="-342900">
              <a:buFont typeface="+mj-lt"/>
              <a:buAutoNum type="arabicPeriod"/>
            </a:pPr>
            <a:r>
              <a:rPr lang="en-GB" dirty="0">
                <a:solidFill>
                  <a:schemeClr val="tx1"/>
                </a:solidFill>
              </a:rPr>
              <a:t>Securely connect opposite end of canister tubing to Soft Port and recommence therapy</a:t>
            </a:r>
          </a:p>
          <a:p>
            <a:pPr marL="342900" indent="-342900">
              <a:buFont typeface="+mj-lt"/>
              <a:buAutoNum type="arabicPeriod"/>
            </a:pPr>
            <a:endParaRPr lang="en-US" dirty="0">
              <a:solidFill>
                <a:schemeClr val="bg1">
                  <a:lumMod val="50000"/>
                </a:schemeClr>
              </a:solidFill>
            </a:endParaRPr>
          </a:p>
        </p:txBody>
      </p:sp>
      <p:sp>
        <p:nvSpPr>
          <p:cNvPr id="23" name="Slide Number Placeholder 22"/>
          <p:cNvSpPr>
            <a:spLocks noGrp="1"/>
          </p:cNvSpPr>
          <p:nvPr>
            <p:ph type="sldNum" sz="quarter" idx="11"/>
          </p:nvPr>
        </p:nvSpPr>
        <p:spPr/>
        <p:txBody>
          <a:bodyPr/>
          <a:lstStyle/>
          <a:p>
            <a:fld id="{3A7D5340-7F4D-46FB-B4B5-A5222B0AC70A}" type="slidenum">
              <a:rPr lang="en-US" sz="1200" smtClean="0"/>
              <a:pPr/>
              <a:t>24</a:t>
            </a:fld>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6256" y="3284984"/>
            <a:ext cx="2084094" cy="27911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5475" y="2060848"/>
            <a:ext cx="3134875" cy="1008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8100393" y="4954321"/>
            <a:ext cx="362788" cy="3576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251520" y="504982"/>
            <a:ext cx="8496944"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Rectangle 8"/>
          <p:cNvSpPr/>
          <p:nvPr/>
        </p:nvSpPr>
        <p:spPr>
          <a:xfrm>
            <a:off x="1611976" y="6635737"/>
            <a:ext cx="6586582"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533642906"/>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16"/>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657565" y="1344547"/>
            <a:ext cx="3816350" cy="4802187"/>
          </a:xfrm>
          <a:prstGeom prst="rect">
            <a:avLst/>
          </a:prstGeom>
          <a:noFill/>
          <a:ln w="9525">
            <a:noFill/>
            <a:miter lim="800000"/>
            <a:headEnd/>
            <a:tailEnd/>
          </a:ln>
        </p:spPr>
      </p:pic>
      <p:sp>
        <p:nvSpPr>
          <p:cNvPr id="34818" name="Text Box 15"/>
          <p:cNvSpPr txBox="1">
            <a:spLocks noChangeArrowheads="1"/>
          </p:cNvSpPr>
          <p:nvPr/>
        </p:nvSpPr>
        <p:spPr bwMode="auto">
          <a:xfrm>
            <a:off x="6143625" y="1751013"/>
            <a:ext cx="2771775" cy="1646605"/>
          </a:xfrm>
          <a:prstGeom prst="rect">
            <a:avLst/>
          </a:prstGeom>
          <a:noFill/>
          <a:ln w="9525">
            <a:noFill/>
            <a:miter lim="800000"/>
            <a:headEnd/>
            <a:tailEnd/>
          </a:ln>
        </p:spPr>
        <p:txBody>
          <a:bodyPr>
            <a:spAutoFit/>
          </a:bodyPr>
          <a:lstStyle/>
          <a:p>
            <a:pPr>
              <a:spcBef>
                <a:spcPct val="50000"/>
              </a:spcBef>
            </a:pPr>
            <a:r>
              <a:rPr lang="en-GB" sz="2000" b="1" dirty="0">
                <a:solidFill>
                  <a:srgbClr val="000000"/>
                </a:solidFill>
                <a:latin typeface="Smith&amp;NephewLF" panose="020F0500030000020004" pitchFamily="34" charset="0"/>
              </a:rPr>
              <a:t>Status </a:t>
            </a:r>
            <a:r>
              <a:rPr lang="en-GB" sz="2000" b="1" dirty="0" smtClean="0">
                <a:solidFill>
                  <a:srgbClr val="000000"/>
                </a:solidFill>
                <a:latin typeface="Smith&amp;NephewLF" panose="020F0500030000020004" pitchFamily="34" charset="0"/>
              </a:rPr>
              <a:t>LED:</a:t>
            </a:r>
            <a:endParaRPr lang="en-GB" sz="2000" b="1" dirty="0">
              <a:solidFill>
                <a:srgbClr val="000000"/>
              </a:solidFill>
              <a:latin typeface="Smith&amp;NephewLF" panose="020F0500030000020004" pitchFamily="34" charset="0"/>
            </a:endParaRPr>
          </a:p>
          <a:p>
            <a:pPr>
              <a:spcBef>
                <a:spcPct val="50000"/>
              </a:spcBef>
            </a:pPr>
            <a:r>
              <a:rPr lang="en-GB" dirty="0" smtClean="0">
                <a:solidFill>
                  <a:srgbClr val="000000"/>
                </a:solidFill>
                <a:latin typeface="Smith&amp;NephewLF" panose="020F0500030000020004" pitchFamily="34" charset="0"/>
              </a:rPr>
              <a:t>Unlit</a:t>
            </a:r>
            <a:r>
              <a:rPr lang="en-GB" b="1" dirty="0" smtClean="0">
                <a:solidFill>
                  <a:srgbClr val="00FF00"/>
                </a:solidFill>
                <a:latin typeface="Smith&amp;NephewLF" panose="020F0500030000020004" pitchFamily="34" charset="0"/>
              </a:rPr>
              <a:t>   </a:t>
            </a:r>
            <a:r>
              <a:rPr lang="en-GB" dirty="0">
                <a:solidFill>
                  <a:srgbClr val="000000"/>
                </a:solidFill>
                <a:latin typeface="Smith&amp;NephewLF" panose="020F0500030000020004" pitchFamily="34" charset="0"/>
              </a:rPr>
              <a:t>= Standby</a:t>
            </a:r>
          </a:p>
          <a:p>
            <a:pPr>
              <a:spcBef>
                <a:spcPct val="50000"/>
              </a:spcBef>
            </a:pPr>
            <a:r>
              <a:rPr lang="en-GB" b="1" dirty="0" smtClean="0">
                <a:solidFill>
                  <a:srgbClr val="00FF00"/>
                </a:solidFill>
                <a:latin typeface="Smith&amp;NephewLF" panose="020F0500030000020004" pitchFamily="34" charset="0"/>
              </a:rPr>
              <a:t>Green</a:t>
            </a:r>
            <a:r>
              <a:rPr lang="en-GB" dirty="0" smtClean="0">
                <a:solidFill>
                  <a:srgbClr val="000000"/>
                </a:solidFill>
                <a:latin typeface="Smith&amp;NephewLF" panose="020F0500030000020004" pitchFamily="34" charset="0"/>
              </a:rPr>
              <a:t> </a:t>
            </a:r>
            <a:r>
              <a:rPr lang="en-GB" dirty="0">
                <a:solidFill>
                  <a:srgbClr val="000000"/>
                </a:solidFill>
                <a:latin typeface="Smith&amp;NephewLF" panose="020F0500030000020004" pitchFamily="34" charset="0"/>
              </a:rPr>
              <a:t>= Therapy</a:t>
            </a:r>
          </a:p>
          <a:p>
            <a:pPr>
              <a:spcBef>
                <a:spcPct val="50000"/>
              </a:spcBef>
            </a:pPr>
            <a:r>
              <a:rPr lang="en-GB" dirty="0">
                <a:solidFill>
                  <a:srgbClr val="000000"/>
                </a:solidFill>
                <a:latin typeface="Smith&amp;NephewLF" panose="020F0500030000020004" pitchFamily="34" charset="0"/>
              </a:rPr>
              <a:t> </a:t>
            </a:r>
            <a:r>
              <a:rPr lang="en-GB" dirty="0" smtClean="0">
                <a:solidFill>
                  <a:srgbClr val="000000"/>
                </a:solidFill>
                <a:latin typeface="Smith&amp;NephewLF" panose="020F0500030000020004" pitchFamily="34" charset="0"/>
              </a:rPr>
              <a:t>            = </a:t>
            </a:r>
            <a:r>
              <a:rPr lang="en-GB" dirty="0">
                <a:solidFill>
                  <a:srgbClr val="000000"/>
                </a:solidFill>
                <a:latin typeface="Smith&amp;NephewLF" panose="020F0500030000020004" pitchFamily="34" charset="0"/>
              </a:rPr>
              <a:t>Alarm condition</a:t>
            </a:r>
            <a:endParaRPr lang="en-US" dirty="0">
              <a:solidFill>
                <a:srgbClr val="000000"/>
              </a:solidFill>
              <a:latin typeface="Smith&amp;NephewLF" panose="020F0500030000020004" pitchFamily="34" charset="0"/>
            </a:endParaRPr>
          </a:p>
        </p:txBody>
      </p:sp>
      <p:sp>
        <p:nvSpPr>
          <p:cNvPr id="34819" name="AutoShape 16"/>
          <p:cNvSpPr>
            <a:spLocks noChangeArrowheads="1"/>
          </p:cNvSpPr>
          <p:nvPr/>
        </p:nvSpPr>
        <p:spPr bwMode="gray">
          <a:xfrm>
            <a:off x="3635375" y="1647825"/>
            <a:ext cx="2341563" cy="279400"/>
          </a:xfrm>
          <a:prstGeom prst="leftArrow">
            <a:avLst>
              <a:gd name="adj1" fmla="val 50000"/>
              <a:gd name="adj2" fmla="val 141269"/>
            </a:avLst>
          </a:prstGeom>
          <a:noFill/>
          <a:ln w="19050" algn="ctr">
            <a:solidFill>
              <a:srgbClr val="000000"/>
            </a:solidFill>
            <a:miter lim="800000"/>
            <a:headEnd/>
            <a:tailEnd/>
          </a:ln>
        </p:spPr>
        <p:txBody>
          <a:bodyPr wrap="none" lIns="0" tIns="0" rIns="0" bIns="0" anchor="ctr"/>
          <a:lstStyle/>
          <a:p>
            <a:pPr eaLnBrk="0" hangingPunct="0"/>
            <a:endParaRPr lang="en-GB" sz="2400" dirty="0">
              <a:solidFill>
                <a:srgbClr val="000000"/>
              </a:solidFill>
              <a:latin typeface="Arial Narrow" pitchFamily="34" charset="0"/>
            </a:endParaRPr>
          </a:p>
        </p:txBody>
      </p:sp>
      <p:sp>
        <p:nvSpPr>
          <p:cNvPr id="34820" name="Title 1"/>
          <p:cNvSpPr>
            <a:spLocks noGrp="1"/>
          </p:cNvSpPr>
          <p:nvPr>
            <p:ph type="title"/>
          </p:nvPr>
        </p:nvSpPr>
        <p:spPr/>
        <p:txBody>
          <a:bodyPr anchor="ctr"/>
          <a:lstStyle/>
          <a:p>
            <a:r>
              <a:rPr lang="en-GB" dirty="0" smtClean="0">
                <a:solidFill>
                  <a:schemeClr val="tx1"/>
                </a:solidFill>
              </a:rPr>
              <a:t>Status lights</a:t>
            </a:r>
          </a:p>
        </p:txBody>
      </p:sp>
      <p:sp>
        <p:nvSpPr>
          <p:cNvPr id="2" name="Slide Number Placeholder 1"/>
          <p:cNvSpPr>
            <a:spLocks noGrp="1"/>
          </p:cNvSpPr>
          <p:nvPr>
            <p:ph type="sldNum" sz="quarter" idx="11"/>
          </p:nvPr>
        </p:nvSpPr>
        <p:spPr/>
        <p:txBody>
          <a:bodyPr/>
          <a:lstStyle/>
          <a:p>
            <a:fld id="{3A7D5340-7F4D-46FB-B4B5-A5222B0AC70A}" type="slidenum">
              <a:rPr lang="en-US" sz="1200" smtClean="0"/>
              <a:pPr/>
              <a:t>25</a:t>
            </a:fld>
            <a:endParaRPr lang="en-US" dirty="0"/>
          </a:p>
        </p:txBody>
      </p:sp>
      <p:pic>
        <p:nvPicPr>
          <p:cNvPr id="6146"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995936" y="4379753"/>
            <a:ext cx="725577" cy="7152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6012160" y="3059064"/>
            <a:ext cx="896863" cy="338554"/>
          </a:xfrm>
          <a:prstGeom prst="rect">
            <a:avLst/>
          </a:prstGeom>
          <a:solidFill>
            <a:schemeClr val="tx1">
              <a:lumMod val="60000"/>
              <a:lumOff val="40000"/>
            </a:schemeClr>
          </a:solidFill>
          <a:ln>
            <a:solidFill>
              <a:schemeClr val="tx1">
                <a:lumMod val="60000"/>
                <a:lumOff val="40000"/>
              </a:schemeClr>
            </a:solidFill>
          </a:ln>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GB" sz="1600" b="1" dirty="0" smtClean="0">
                <a:ln/>
                <a:solidFill>
                  <a:schemeClr val="accent3"/>
                </a:solidFill>
                <a:latin typeface="Smith&amp;NephewLF" panose="020F0500030000020004" pitchFamily="34" charset="0"/>
              </a:rPr>
              <a:t>Yellow</a:t>
            </a:r>
            <a:r>
              <a:rPr lang="en-GB" sz="1600" b="1" cap="none" spc="0" dirty="0" smtClean="0">
                <a:ln/>
                <a:solidFill>
                  <a:schemeClr val="accent3"/>
                </a:solidFill>
                <a:effectLst/>
                <a:latin typeface="Smith&amp;NephewLF" panose="020F0500030000020004" pitchFamily="34" charset="0"/>
              </a:rPr>
              <a:t> </a:t>
            </a:r>
            <a:endParaRPr lang="en-US" sz="1600" b="1" cap="none" spc="0" dirty="0">
              <a:ln/>
              <a:solidFill>
                <a:schemeClr val="accent3"/>
              </a:solidFill>
              <a:effectLst/>
              <a:latin typeface="Smith&amp;NephewLF" panose="020F0500030000020004" pitchFamily="34" charset="0"/>
            </a:endParaRPr>
          </a:p>
        </p:txBody>
      </p:sp>
      <p:sp>
        <p:nvSpPr>
          <p:cNvPr id="9" name="Rectangle 8"/>
          <p:cNvSpPr/>
          <p:nvPr/>
        </p:nvSpPr>
        <p:spPr>
          <a:xfrm>
            <a:off x="251520" y="641148"/>
            <a:ext cx="8496944"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Rectangle 9"/>
          <p:cNvSpPr/>
          <p:nvPr/>
        </p:nvSpPr>
        <p:spPr>
          <a:xfrm>
            <a:off x="1611976" y="6635737"/>
            <a:ext cx="6586582"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9764817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42773" y="1428770"/>
            <a:ext cx="8363272" cy="4782288"/>
          </a:xfrm>
        </p:spPr>
        <p:txBody>
          <a:bodyPr>
            <a:noAutofit/>
          </a:bodyPr>
          <a:lstStyle/>
          <a:p>
            <a:pPr marL="285750" indent="-285750">
              <a:buFont typeface="Arial" panose="020B0604020202020204" pitchFamily="34" charset="0"/>
              <a:buChar char="•"/>
            </a:pPr>
            <a:r>
              <a:rPr lang="en-GB" dirty="0" smtClean="0"/>
              <a:t>Device </a:t>
            </a:r>
            <a:r>
              <a:rPr lang="en-GB" dirty="0"/>
              <a:t>operates on both battery and </a:t>
            </a:r>
            <a:r>
              <a:rPr lang="en-GB" dirty="0" smtClean="0"/>
              <a:t>electrical power</a:t>
            </a:r>
            <a:endParaRPr lang="en-GB" dirty="0"/>
          </a:p>
          <a:p>
            <a:pPr marL="285750" indent="-285750">
              <a:buFont typeface="Arial" panose="020B0604020202020204" pitchFamily="34" charset="0"/>
              <a:buChar char="•"/>
            </a:pPr>
            <a:r>
              <a:rPr lang="en-GB" dirty="0"/>
              <a:t>If battery operation is required for first use of device, battery must be charged from </a:t>
            </a:r>
            <a:r>
              <a:rPr lang="en-GB" dirty="0" smtClean="0"/>
              <a:t>electrical </a:t>
            </a:r>
            <a:r>
              <a:rPr lang="en-GB" dirty="0"/>
              <a:t>power until battery status top indicator light illuminates solid </a:t>
            </a:r>
            <a:r>
              <a:rPr lang="en-GB" dirty="0" smtClean="0"/>
              <a:t>green</a:t>
            </a:r>
          </a:p>
          <a:p>
            <a:pPr marL="285750" indent="-285750">
              <a:buFont typeface="Arial" panose="020B0604020202020204" pitchFamily="34" charset="0"/>
              <a:buChar char="•"/>
            </a:pPr>
            <a:r>
              <a:rPr lang="en-GB" dirty="0" smtClean="0"/>
              <a:t>During </a:t>
            </a:r>
            <a:r>
              <a:rPr lang="en-GB" dirty="0"/>
              <a:t>charging process the battery status top indicator light will flash </a:t>
            </a:r>
            <a:r>
              <a:rPr lang="en-GB" dirty="0" smtClean="0"/>
              <a:t>green </a:t>
            </a:r>
            <a:endParaRPr lang="en-GB" dirty="0"/>
          </a:p>
          <a:p>
            <a:pPr marL="285750" indent="-285750">
              <a:buFont typeface="Arial" panose="020B0604020202020204" pitchFamily="34" charset="0"/>
              <a:buChar char="•"/>
            </a:pPr>
            <a:r>
              <a:rPr lang="en-GB" dirty="0"/>
              <a:t>If </a:t>
            </a:r>
            <a:r>
              <a:rPr lang="en-GB" dirty="0" smtClean="0"/>
              <a:t>electrical </a:t>
            </a:r>
            <a:r>
              <a:rPr lang="en-GB" dirty="0"/>
              <a:t>power is required, connect power supply to the </a:t>
            </a:r>
            <a:r>
              <a:rPr lang="en-GB" dirty="0" smtClean="0"/>
              <a:t>electrical </a:t>
            </a:r>
            <a:r>
              <a:rPr lang="en-GB" dirty="0"/>
              <a:t>power inlet, on the side of </a:t>
            </a:r>
            <a:r>
              <a:rPr lang="en-GB" dirty="0" smtClean="0"/>
              <a:t>device</a:t>
            </a:r>
            <a:endParaRPr lang="en-GB" dirty="0"/>
          </a:p>
          <a:p>
            <a:pPr marL="285750" indent="-285750">
              <a:buFont typeface="Arial" panose="020B0604020202020204" pitchFamily="34" charset="0"/>
              <a:buChar char="•"/>
            </a:pPr>
            <a:r>
              <a:rPr lang="en-GB" dirty="0"/>
              <a:t>To activate device, press and </a:t>
            </a:r>
            <a:r>
              <a:rPr lang="en-GB" dirty="0" smtClean="0"/>
              <a:t>hold </a:t>
            </a:r>
            <a:r>
              <a:rPr lang="en-GB" b="1" dirty="0"/>
              <a:t>Power </a:t>
            </a:r>
            <a:r>
              <a:rPr lang="en-GB" b="1" dirty="0" smtClean="0"/>
              <a:t>       </a:t>
            </a:r>
            <a:r>
              <a:rPr lang="en-GB" dirty="0" smtClean="0"/>
              <a:t>button </a:t>
            </a:r>
            <a:r>
              <a:rPr lang="en-GB" dirty="0"/>
              <a:t>for 2 seconds. Device display will </a:t>
            </a:r>
            <a:r>
              <a:rPr lang="en-GB" dirty="0" smtClean="0"/>
              <a:t>show:</a:t>
            </a:r>
            <a:endParaRPr lang="en-GB" dirty="0"/>
          </a:p>
          <a:p>
            <a:endParaRPr lang="en-GB" dirty="0" smtClean="0"/>
          </a:p>
          <a:p>
            <a:endParaRPr lang="en-GB" dirty="0"/>
          </a:p>
          <a:p>
            <a:endParaRPr lang="en-GB" dirty="0" smtClean="0"/>
          </a:p>
          <a:p>
            <a:pPr marL="285750" indent="-285750">
              <a:buFont typeface="Arial" panose="020B0604020202020204" pitchFamily="34" charset="0"/>
              <a:buChar char="•"/>
            </a:pPr>
            <a:r>
              <a:rPr lang="en-GB" dirty="0" smtClean="0"/>
              <a:t>If the device is being used for the first time, the user will be given the option to select the desired language</a:t>
            </a:r>
          </a:p>
          <a:p>
            <a:r>
              <a:rPr lang="en-GB" dirty="0" smtClean="0"/>
              <a:t>  </a:t>
            </a:r>
            <a:endParaRPr lang="en-US" dirty="0">
              <a:solidFill>
                <a:schemeClr val="bg1">
                  <a:lumMod val="50000"/>
                </a:schemeClr>
              </a:solidFill>
            </a:endParaRPr>
          </a:p>
        </p:txBody>
      </p:sp>
      <p:pic>
        <p:nvPicPr>
          <p:cNvPr id="5" name="Picture 4"/>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18632" t="25066" r="75377" b="67098"/>
          <a:stretch/>
        </p:blipFill>
        <p:spPr>
          <a:xfrm>
            <a:off x="4499992" y="3501008"/>
            <a:ext cx="468649" cy="432048"/>
          </a:xfrm>
          <a:prstGeom prst="rect">
            <a:avLst/>
          </a:prstGeom>
        </p:spPr>
      </p:pic>
      <p:sp>
        <p:nvSpPr>
          <p:cNvPr id="2" name="Title 1"/>
          <p:cNvSpPr>
            <a:spLocks noGrp="1"/>
          </p:cNvSpPr>
          <p:nvPr>
            <p:ph type="title"/>
          </p:nvPr>
        </p:nvSpPr>
        <p:spPr>
          <a:xfrm>
            <a:off x="755576" y="674420"/>
            <a:ext cx="8229600" cy="768096"/>
          </a:xfrm>
        </p:spPr>
        <p:txBody>
          <a:bodyPr/>
          <a:lstStyle/>
          <a:p>
            <a:r>
              <a:rPr lang="en-GB" dirty="0" smtClean="0">
                <a:solidFill>
                  <a:schemeClr val="tx1"/>
                </a:solidFill>
              </a:rPr>
              <a:t>Device start </a:t>
            </a:r>
            <a:r>
              <a:rPr lang="en-GB" dirty="0">
                <a:solidFill>
                  <a:schemeClr val="tx1"/>
                </a:solidFill>
              </a:rPr>
              <a:t>u</a:t>
            </a:r>
            <a:r>
              <a:rPr lang="en-GB" dirty="0" smtClean="0">
                <a:solidFill>
                  <a:schemeClr val="tx1"/>
                </a:solidFill>
              </a:rPr>
              <a:t>p</a:t>
            </a:r>
            <a:endParaRPr lang="en-US" dirty="0">
              <a:solidFill>
                <a:schemeClr val="tx1"/>
              </a:solidFill>
            </a:endParaRPr>
          </a:p>
        </p:txBody>
      </p:sp>
      <p:pic>
        <p:nvPicPr>
          <p:cNvPr id="6" name="Picture 29" descr="welcome"/>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683568" y="4149080"/>
            <a:ext cx="1981200" cy="485775"/>
          </a:xfrm>
          <a:prstGeom prst="rect">
            <a:avLst/>
          </a:prstGeom>
          <a:solidFill>
            <a:schemeClr val="accent4">
              <a:lumMod val="20000"/>
              <a:lumOff val="80000"/>
            </a:schemeClr>
          </a:solidFill>
          <a:ln>
            <a:noFill/>
          </a:ln>
          <a:extLst/>
        </p:spPr>
      </p:pic>
      <p:pic>
        <p:nvPicPr>
          <p:cNvPr id="7" name="Picture 30" descr="standby 80"/>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683568" y="4797152"/>
            <a:ext cx="198120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9" descr="eng dansk"/>
          <p:cNvPicPr>
            <a:picLocks noChangeAspect="1" noChangeArrowheads="1"/>
          </p:cNvPicPr>
          <p:nvPr/>
        </p:nvPicPr>
        <p:blipFill>
          <a:blip r:embed="rId8" cstate="print">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702814" y="6110963"/>
            <a:ext cx="1981200" cy="458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1"/>
          </p:nvPr>
        </p:nvSpPr>
        <p:spPr/>
        <p:txBody>
          <a:bodyPr/>
          <a:lstStyle/>
          <a:p>
            <a:fld id="{3A7D5340-7F4D-46FB-B4B5-A5222B0AC70A}" type="slidenum">
              <a:rPr lang="en-US" sz="1200" smtClean="0"/>
              <a:pPr/>
              <a:t>26</a:t>
            </a:fld>
            <a:endParaRPr lang="en-US" dirty="0"/>
          </a:p>
        </p:txBody>
      </p:sp>
      <p:sp>
        <p:nvSpPr>
          <p:cNvPr id="9" name="Rectangle 8"/>
          <p:cNvSpPr/>
          <p:nvPr/>
        </p:nvSpPr>
        <p:spPr>
          <a:xfrm>
            <a:off x="251520" y="504982"/>
            <a:ext cx="8496944"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Rectangle 9"/>
          <p:cNvSpPr/>
          <p:nvPr/>
        </p:nvSpPr>
        <p:spPr>
          <a:xfrm>
            <a:off x="1611976" y="6635737"/>
            <a:ext cx="6586582"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387234145"/>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397377" y="1556792"/>
            <a:ext cx="8229600" cy="4782288"/>
          </a:xfrm>
        </p:spPr>
        <p:txBody>
          <a:bodyPr/>
          <a:lstStyle/>
          <a:p>
            <a:pPr>
              <a:lnSpc>
                <a:spcPct val="150000"/>
              </a:lnSpc>
            </a:pPr>
            <a:r>
              <a:rPr lang="en-GB" sz="2000" dirty="0" smtClean="0"/>
              <a:t>      To change language: </a:t>
            </a:r>
          </a:p>
          <a:p>
            <a:pPr marL="342900" indent="-342900">
              <a:lnSpc>
                <a:spcPct val="150000"/>
              </a:lnSpc>
              <a:buAutoNum type="arabicPeriod"/>
            </a:pPr>
            <a:r>
              <a:rPr lang="en-GB" sz="2000" dirty="0" smtClean="0"/>
              <a:t>Turn device off</a:t>
            </a:r>
          </a:p>
          <a:p>
            <a:pPr marL="342900" indent="-342900">
              <a:lnSpc>
                <a:spcPct val="150000"/>
              </a:lnSpc>
              <a:buAutoNum type="arabicPeriod"/>
            </a:pPr>
            <a:r>
              <a:rPr lang="en-GB" sz="2000" dirty="0" smtClean="0"/>
              <a:t>Simultaneously press and hold Up          + Select         + Power          buttons for 2 seconds</a:t>
            </a:r>
          </a:p>
          <a:p>
            <a:pPr marL="342900" indent="-342900">
              <a:lnSpc>
                <a:spcPct val="150000"/>
              </a:lnSpc>
              <a:buAutoNum type="arabicPeriod"/>
            </a:pPr>
            <a:r>
              <a:rPr lang="en-GB" sz="2000" dirty="0" smtClean="0"/>
              <a:t>Language can now be selected using Up           and Down         buttons to scroll to desired language, followed by Select         button</a:t>
            </a:r>
          </a:p>
          <a:p>
            <a:pPr marL="342900" indent="-342900">
              <a:lnSpc>
                <a:spcPct val="150000"/>
              </a:lnSpc>
              <a:buAutoNum type="arabicPeriod"/>
            </a:pPr>
            <a:r>
              <a:rPr lang="en-GB" sz="2000" dirty="0" smtClean="0"/>
              <a:t>Pressing Select        button at this point will power on the device at a preset 80mmHg in continuous mode, if the device is being used for the first time, or the previously entered pressure setting</a:t>
            </a:r>
          </a:p>
          <a:p>
            <a:r>
              <a:rPr lang="en-GB" dirty="0" smtClean="0"/>
              <a:t>    </a:t>
            </a:r>
          </a:p>
          <a:p>
            <a:pPr marL="342900" indent="-342900">
              <a:buAutoNum type="arabicPeriod"/>
            </a:pPr>
            <a:endParaRPr lang="en-GB" dirty="0"/>
          </a:p>
        </p:txBody>
      </p:sp>
      <p:pic>
        <p:nvPicPr>
          <p:cNvPr id="16" name="Picture 15"/>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56429" t="57673" r="39206" b="35415"/>
          <a:stretch/>
        </p:blipFill>
        <p:spPr>
          <a:xfrm>
            <a:off x="2318278" y="5006963"/>
            <a:ext cx="446094" cy="497843"/>
          </a:xfrm>
          <a:prstGeom prst="rect">
            <a:avLst/>
          </a:prstGeom>
        </p:spPr>
      </p:pic>
      <p:pic>
        <p:nvPicPr>
          <p:cNvPr id="15" name="Picture 14"/>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56429" t="57673" r="39206" b="35415"/>
          <a:stretch/>
        </p:blipFill>
        <p:spPr>
          <a:xfrm>
            <a:off x="5386976" y="4404911"/>
            <a:ext cx="446094" cy="497843"/>
          </a:xfrm>
          <a:prstGeom prst="rect">
            <a:avLst/>
          </a:prstGeom>
        </p:spPr>
      </p:pic>
      <p:pic>
        <p:nvPicPr>
          <p:cNvPr id="14" name="Picture 13"/>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l="19769" t="57543" r="75569" b="35969"/>
          <a:stretch/>
        </p:blipFill>
        <p:spPr>
          <a:xfrm>
            <a:off x="6635135" y="3984473"/>
            <a:ext cx="476447" cy="467310"/>
          </a:xfrm>
          <a:prstGeom prst="rect">
            <a:avLst/>
          </a:prstGeom>
        </p:spPr>
      </p:pic>
      <p:pic>
        <p:nvPicPr>
          <p:cNvPr id="12" name="Picture 11"/>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l="18632" t="25066" r="75377" b="67098"/>
          <a:stretch/>
        </p:blipFill>
        <p:spPr>
          <a:xfrm>
            <a:off x="7183635" y="2889878"/>
            <a:ext cx="432048" cy="398306"/>
          </a:xfrm>
          <a:prstGeom prst="rect">
            <a:avLst/>
          </a:prstGeom>
        </p:spPr>
      </p:pic>
      <p:sp>
        <p:nvSpPr>
          <p:cNvPr id="4" name="Title 3"/>
          <p:cNvSpPr>
            <a:spLocks noGrp="1"/>
          </p:cNvSpPr>
          <p:nvPr>
            <p:ph type="title"/>
          </p:nvPr>
        </p:nvSpPr>
        <p:spPr>
          <a:xfrm>
            <a:off x="790467" y="685002"/>
            <a:ext cx="8229600" cy="768096"/>
          </a:xfrm>
        </p:spPr>
        <p:txBody>
          <a:bodyPr/>
          <a:lstStyle/>
          <a:p>
            <a:r>
              <a:rPr lang="en-GB" dirty="0" smtClean="0">
                <a:solidFill>
                  <a:schemeClr val="tx1"/>
                </a:solidFill>
              </a:rPr>
              <a:t>Language selection</a:t>
            </a:r>
            <a:endParaRPr lang="en-US" dirty="0">
              <a:solidFill>
                <a:schemeClr val="tx1"/>
              </a:solidFill>
            </a:endParaRPr>
          </a:p>
        </p:txBody>
      </p:sp>
      <p:pic>
        <p:nvPicPr>
          <p:cNvPr id="10" name="Picture 9"/>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20316" t="45032" r="75514" b="49052"/>
          <a:stretch/>
        </p:blipFill>
        <p:spPr>
          <a:xfrm>
            <a:off x="4322930" y="2923520"/>
            <a:ext cx="426131" cy="426129"/>
          </a:xfrm>
          <a:prstGeom prst="rect">
            <a:avLst/>
          </a:prstGeom>
        </p:spPr>
      </p:pic>
      <p:pic>
        <p:nvPicPr>
          <p:cNvPr id="11" name="Picture 10"/>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56429" t="57673" r="39206" b="35415"/>
          <a:stretch/>
        </p:blipFill>
        <p:spPr>
          <a:xfrm>
            <a:off x="5783196" y="2840110"/>
            <a:ext cx="446094" cy="497843"/>
          </a:xfrm>
          <a:prstGeom prst="rect">
            <a:avLst/>
          </a:prstGeom>
        </p:spPr>
      </p:pic>
      <p:pic>
        <p:nvPicPr>
          <p:cNvPr id="13" name="Picture 12"/>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20316" t="45032" r="75514" b="49052"/>
          <a:stretch/>
        </p:blipFill>
        <p:spPr>
          <a:xfrm>
            <a:off x="5031208" y="4005064"/>
            <a:ext cx="426131" cy="426129"/>
          </a:xfrm>
          <a:prstGeom prst="rect">
            <a:avLst/>
          </a:prstGeom>
        </p:spPr>
      </p:pic>
      <p:sp>
        <p:nvSpPr>
          <p:cNvPr id="2" name="Slide Number Placeholder 1"/>
          <p:cNvSpPr>
            <a:spLocks noGrp="1"/>
          </p:cNvSpPr>
          <p:nvPr>
            <p:ph type="sldNum" sz="quarter" idx="11"/>
          </p:nvPr>
        </p:nvSpPr>
        <p:spPr/>
        <p:txBody>
          <a:bodyPr/>
          <a:lstStyle/>
          <a:p>
            <a:fld id="{3A7D5340-7F4D-46FB-B4B5-A5222B0AC70A}" type="slidenum">
              <a:rPr lang="en-US" sz="1200" smtClean="0"/>
              <a:pPr/>
              <a:t>27</a:t>
            </a:fld>
            <a:endParaRPr lang="en-US" dirty="0"/>
          </a:p>
        </p:txBody>
      </p:sp>
      <p:sp>
        <p:nvSpPr>
          <p:cNvPr id="17" name="Rectangle 16"/>
          <p:cNvSpPr/>
          <p:nvPr/>
        </p:nvSpPr>
        <p:spPr>
          <a:xfrm>
            <a:off x="251520" y="504982"/>
            <a:ext cx="8496944"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Rectangle 17"/>
          <p:cNvSpPr/>
          <p:nvPr/>
        </p:nvSpPr>
        <p:spPr>
          <a:xfrm>
            <a:off x="1611976" y="6635737"/>
            <a:ext cx="6586582"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889292188"/>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1383" y="1484784"/>
            <a:ext cx="8229600" cy="4453128"/>
          </a:xfrm>
        </p:spPr>
        <p:txBody>
          <a:bodyPr/>
          <a:lstStyle/>
          <a:p>
            <a:pPr marL="342900" indent="-342900">
              <a:lnSpc>
                <a:spcPct val="100000"/>
              </a:lnSpc>
              <a:buAutoNum type="arabicPeriod"/>
            </a:pPr>
            <a:r>
              <a:rPr lang="en-GB" dirty="0" smtClean="0">
                <a:solidFill>
                  <a:schemeClr val="tx1"/>
                </a:solidFill>
              </a:rPr>
              <a:t>Select</a:t>
            </a:r>
            <a:r>
              <a:rPr lang="en-GB" dirty="0" smtClean="0"/>
              <a:t> the prescribed pressure setting using Up         and Down            buttons</a:t>
            </a:r>
          </a:p>
          <a:p>
            <a:pPr marL="342900" indent="-342900">
              <a:lnSpc>
                <a:spcPct val="100000"/>
              </a:lnSpc>
              <a:buAutoNum type="arabicPeriod"/>
            </a:pPr>
            <a:r>
              <a:rPr lang="en-GB" dirty="0" smtClean="0"/>
              <a:t>Press Select          button to start therapy </a:t>
            </a:r>
          </a:p>
          <a:p>
            <a:pPr marL="342900" indent="-342900">
              <a:lnSpc>
                <a:spcPct val="100000"/>
              </a:lnSpc>
              <a:buAutoNum type="arabicPeriod"/>
            </a:pPr>
            <a:r>
              <a:rPr lang="en-GB" dirty="0" smtClean="0"/>
              <a:t>Finished dressing should be fully compressed, firm to the touch and leak free</a:t>
            </a:r>
          </a:p>
          <a:p>
            <a:pPr marL="285750" indent="-285750">
              <a:lnSpc>
                <a:spcPct val="100000"/>
              </a:lnSpc>
              <a:buFont typeface="Arial" panose="020B0604020202020204" pitchFamily="34" charset="0"/>
              <a:buChar char="•"/>
            </a:pPr>
            <a:r>
              <a:rPr lang="en-GB" dirty="0" smtClean="0"/>
              <a:t>Setting pressure level is a decision that the healthcare provider must make based on an individual assessment of the particular wound</a:t>
            </a:r>
          </a:p>
          <a:p>
            <a:pPr marL="285750" indent="-285750">
              <a:lnSpc>
                <a:spcPct val="100000"/>
              </a:lnSpc>
              <a:buFont typeface="Arial" panose="020B0604020202020204" pitchFamily="34" charset="0"/>
              <a:buChar char="•"/>
            </a:pPr>
            <a:r>
              <a:rPr lang="en-GB" b="1" u="sng" dirty="0" smtClean="0">
                <a:solidFill>
                  <a:schemeClr val="accent1"/>
                </a:solidFill>
              </a:rPr>
              <a:t>40-120mmHg is the recommended therapeutic pressure range</a:t>
            </a:r>
          </a:p>
          <a:p>
            <a:pPr marL="285750" indent="-285750">
              <a:lnSpc>
                <a:spcPct val="100000"/>
              </a:lnSpc>
              <a:buFont typeface="Arial" panose="020B0604020202020204" pitchFamily="34" charset="0"/>
              <a:buChar char="•"/>
            </a:pPr>
            <a:r>
              <a:rPr lang="en-GB" dirty="0" smtClean="0"/>
              <a:t>In the event the wound is difficult to seal, the pressure setting may be increased to achieve the desired negative pressure at the wound bed</a:t>
            </a:r>
            <a:endParaRPr lang="en-GB" dirty="0"/>
          </a:p>
          <a:p>
            <a:pPr marL="285750" indent="-285750">
              <a:lnSpc>
                <a:spcPct val="100000"/>
              </a:lnSpc>
              <a:buFont typeface="Arial" panose="020B0604020202020204" pitchFamily="34" charset="0"/>
              <a:buChar char="•"/>
            </a:pPr>
            <a:r>
              <a:rPr lang="en-GB" dirty="0" smtClean="0"/>
              <a:t>Device will show set pressure level. If device detects operation outside of the set pressure, it will result in alarm activation</a:t>
            </a:r>
            <a:endParaRPr lang="en-GB" dirty="0"/>
          </a:p>
          <a:p>
            <a:pPr>
              <a:lnSpc>
                <a:spcPct val="100000"/>
              </a:lnSpc>
            </a:pPr>
            <a:r>
              <a:rPr lang="en-GB" sz="1600" b="1" dirty="0" smtClean="0">
                <a:solidFill>
                  <a:schemeClr val="accent1"/>
                </a:solidFill>
              </a:rPr>
              <a:t>Caution</a:t>
            </a:r>
            <a:r>
              <a:rPr lang="en-GB" sz="1600" dirty="0" smtClean="0">
                <a:solidFill>
                  <a:schemeClr val="accent1"/>
                </a:solidFill>
              </a:rPr>
              <a:t>: Before starting therapy, ensure the device and system tubing are located no more than     </a:t>
            </a:r>
            <a:r>
              <a:rPr lang="en-GB" sz="1600" dirty="0">
                <a:solidFill>
                  <a:schemeClr val="accent1"/>
                </a:solidFill>
              </a:rPr>
              <a:t>19 inches </a:t>
            </a:r>
            <a:r>
              <a:rPr lang="en-GB" sz="1600" dirty="0" smtClean="0">
                <a:solidFill>
                  <a:schemeClr val="accent1"/>
                </a:solidFill>
              </a:rPr>
              <a:t>(50cm) or higher than the wound and is away from any direct sources of heat</a:t>
            </a:r>
          </a:p>
          <a:p>
            <a:endParaRPr lang="en-GB" dirty="0" smtClean="0"/>
          </a:p>
        </p:txBody>
      </p:sp>
      <p:pic>
        <p:nvPicPr>
          <p:cNvPr id="19" name="Picture 18"/>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56429" t="57673" r="39206" b="35415"/>
          <a:stretch/>
        </p:blipFill>
        <p:spPr>
          <a:xfrm>
            <a:off x="1979712" y="1815985"/>
            <a:ext cx="446094" cy="497843"/>
          </a:xfrm>
          <a:prstGeom prst="rect">
            <a:avLst/>
          </a:prstGeom>
        </p:spPr>
      </p:pic>
      <p:pic>
        <p:nvPicPr>
          <p:cNvPr id="18" name="Picture 17"/>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l="19769" t="57543" r="75569" b="35969"/>
          <a:stretch/>
        </p:blipFill>
        <p:spPr>
          <a:xfrm>
            <a:off x="6680801" y="1369265"/>
            <a:ext cx="476447" cy="467310"/>
          </a:xfrm>
          <a:prstGeom prst="rect">
            <a:avLst/>
          </a:prstGeom>
        </p:spPr>
      </p:pic>
      <p:sp>
        <p:nvSpPr>
          <p:cNvPr id="4" name="Title 3"/>
          <p:cNvSpPr>
            <a:spLocks noGrp="1"/>
          </p:cNvSpPr>
          <p:nvPr>
            <p:ph type="title"/>
          </p:nvPr>
        </p:nvSpPr>
        <p:spPr>
          <a:xfrm>
            <a:off x="790467" y="685002"/>
            <a:ext cx="8229600" cy="768096"/>
          </a:xfrm>
        </p:spPr>
        <p:txBody>
          <a:bodyPr/>
          <a:lstStyle/>
          <a:p>
            <a:r>
              <a:rPr lang="en-GB" dirty="0" smtClean="0">
                <a:solidFill>
                  <a:schemeClr val="tx1"/>
                </a:solidFill>
              </a:rPr>
              <a:t>Starting therapy </a:t>
            </a:r>
            <a:endParaRPr lang="en-US" dirty="0">
              <a:solidFill>
                <a:schemeClr val="tx1"/>
              </a:solidFill>
            </a:endParaRPr>
          </a:p>
        </p:txBody>
      </p:sp>
      <p:pic>
        <p:nvPicPr>
          <p:cNvPr id="17" name="Picture 16"/>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20316" t="45032" r="75514" b="49052"/>
          <a:stretch/>
        </p:blipFill>
        <p:spPr>
          <a:xfrm>
            <a:off x="5196810" y="1389856"/>
            <a:ext cx="426131" cy="426129"/>
          </a:xfrm>
          <a:prstGeom prst="rect">
            <a:avLst/>
          </a:prstGeom>
        </p:spPr>
      </p:pic>
      <p:pic>
        <p:nvPicPr>
          <p:cNvPr id="2" name="Picture 2"/>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572000" y="1865647"/>
            <a:ext cx="2453414" cy="4978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1"/>
          </p:nvPr>
        </p:nvSpPr>
        <p:spPr/>
        <p:txBody>
          <a:bodyPr/>
          <a:lstStyle/>
          <a:p>
            <a:fld id="{3A7D5340-7F4D-46FB-B4B5-A5222B0AC70A}" type="slidenum">
              <a:rPr lang="en-US" sz="1200" smtClean="0"/>
              <a:pPr/>
              <a:t>28</a:t>
            </a:fld>
            <a:endParaRPr lang="en-US" dirty="0"/>
          </a:p>
        </p:txBody>
      </p:sp>
      <p:sp>
        <p:nvSpPr>
          <p:cNvPr id="10" name="Rectangle 9"/>
          <p:cNvSpPr/>
          <p:nvPr/>
        </p:nvSpPr>
        <p:spPr>
          <a:xfrm>
            <a:off x="251520" y="504982"/>
            <a:ext cx="8496944"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Rectangle 10"/>
          <p:cNvSpPr/>
          <p:nvPr/>
        </p:nvSpPr>
        <p:spPr>
          <a:xfrm>
            <a:off x="1611976" y="6635737"/>
            <a:ext cx="6586582"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454170254"/>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idx="1"/>
          </p:nvPr>
        </p:nvSpPr>
        <p:spPr/>
        <p:txBody>
          <a:bodyPr/>
          <a:lstStyle/>
          <a:p>
            <a:pPr>
              <a:lnSpc>
                <a:spcPct val="100000"/>
              </a:lnSpc>
            </a:pPr>
            <a:r>
              <a:rPr lang="en-GB" sz="2000" dirty="0" smtClean="0"/>
              <a:t>Therapy may be paused by pressing Select          button once</a:t>
            </a:r>
          </a:p>
          <a:p>
            <a:pPr>
              <a:lnSpc>
                <a:spcPct val="100000"/>
              </a:lnSpc>
            </a:pPr>
            <a:endParaRPr lang="en-GB" sz="2000" dirty="0" smtClean="0"/>
          </a:p>
          <a:p>
            <a:pPr>
              <a:lnSpc>
                <a:spcPct val="100000"/>
              </a:lnSpc>
            </a:pPr>
            <a:r>
              <a:rPr lang="en-GB" sz="2000" dirty="0" smtClean="0"/>
              <a:t>When paused, the device will show a standby message on display screen and pressure setting can be changed using the Up          and Down           buttons </a:t>
            </a:r>
          </a:p>
          <a:p>
            <a:pPr>
              <a:lnSpc>
                <a:spcPct val="100000"/>
              </a:lnSpc>
            </a:pPr>
            <a:endParaRPr lang="en-GB" sz="2000" dirty="0" smtClean="0"/>
          </a:p>
          <a:p>
            <a:pPr>
              <a:lnSpc>
                <a:spcPct val="100000"/>
              </a:lnSpc>
            </a:pPr>
            <a:endParaRPr lang="en-GB" sz="2000" dirty="0"/>
          </a:p>
          <a:p>
            <a:pPr>
              <a:lnSpc>
                <a:spcPct val="100000"/>
              </a:lnSpc>
            </a:pPr>
            <a:r>
              <a:rPr lang="en-GB" sz="2000" dirty="0" smtClean="0"/>
              <a:t>Press Select          button to restart therapy</a:t>
            </a:r>
          </a:p>
          <a:p>
            <a:endParaRPr lang="en-GB" dirty="0"/>
          </a:p>
          <a:p>
            <a:endParaRPr lang="en-GB" dirty="0" smtClean="0"/>
          </a:p>
          <a:p>
            <a:endParaRPr lang="en-GB" dirty="0" smtClean="0"/>
          </a:p>
          <a:p>
            <a:r>
              <a:rPr lang="en-GB" dirty="0" smtClean="0"/>
              <a:t>   </a:t>
            </a:r>
          </a:p>
        </p:txBody>
      </p:sp>
      <p:pic>
        <p:nvPicPr>
          <p:cNvPr id="18" name="Picture 17"/>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20316" t="45032" r="75514" b="49052"/>
          <a:stretch/>
        </p:blipFill>
        <p:spPr>
          <a:xfrm>
            <a:off x="5299368" y="3290903"/>
            <a:ext cx="426131" cy="426129"/>
          </a:xfrm>
          <a:prstGeom prst="rect">
            <a:avLst/>
          </a:prstGeom>
        </p:spPr>
      </p:pic>
      <p:pic>
        <p:nvPicPr>
          <p:cNvPr id="19" name="Picture 18"/>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l="19769" t="57543" r="75569" b="35969"/>
          <a:stretch/>
        </p:blipFill>
        <p:spPr>
          <a:xfrm>
            <a:off x="6876255" y="3249722"/>
            <a:ext cx="476447" cy="467310"/>
          </a:xfrm>
          <a:prstGeom prst="rect">
            <a:avLst/>
          </a:prstGeom>
        </p:spPr>
      </p:pic>
      <p:sp>
        <p:nvSpPr>
          <p:cNvPr id="4" name="Title 3"/>
          <p:cNvSpPr>
            <a:spLocks noGrp="1"/>
          </p:cNvSpPr>
          <p:nvPr>
            <p:ph type="title"/>
          </p:nvPr>
        </p:nvSpPr>
        <p:spPr/>
        <p:txBody>
          <a:bodyPr/>
          <a:lstStyle/>
          <a:p>
            <a:r>
              <a:rPr lang="en-GB" dirty="0" smtClean="0">
                <a:solidFill>
                  <a:schemeClr val="tx1"/>
                </a:solidFill>
              </a:rPr>
              <a:t>Pause/adjust </a:t>
            </a:r>
            <a:r>
              <a:rPr lang="en-GB" dirty="0">
                <a:solidFill>
                  <a:schemeClr val="tx1"/>
                </a:solidFill>
              </a:rPr>
              <a:t>t</a:t>
            </a:r>
            <a:r>
              <a:rPr lang="en-GB" dirty="0" smtClean="0">
                <a:solidFill>
                  <a:schemeClr val="tx1"/>
                </a:solidFill>
              </a:rPr>
              <a:t>herapy</a:t>
            </a:r>
            <a:endParaRPr lang="en-US" dirty="0">
              <a:solidFill>
                <a:schemeClr val="tx1"/>
              </a:solidFill>
            </a:endParaRPr>
          </a:p>
        </p:txBody>
      </p:sp>
      <p:pic>
        <p:nvPicPr>
          <p:cNvPr id="17" name="Picture 16"/>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56429" t="57673" r="39206" b="35415"/>
          <a:stretch/>
        </p:blipFill>
        <p:spPr>
          <a:xfrm>
            <a:off x="4916270" y="1916832"/>
            <a:ext cx="446094" cy="497843"/>
          </a:xfrm>
          <a:prstGeom prst="rect">
            <a:avLst/>
          </a:prstGeom>
        </p:spPr>
      </p:pic>
      <p:pic>
        <p:nvPicPr>
          <p:cNvPr id="21" name="Picture 20"/>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56429" t="57673" r="39206" b="35415"/>
          <a:stretch/>
        </p:blipFill>
        <p:spPr>
          <a:xfrm>
            <a:off x="1824801" y="4587341"/>
            <a:ext cx="446094" cy="497843"/>
          </a:xfrm>
          <a:prstGeom prst="rect">
            <a:avLst/>
          </a:prstGeom>
        </p:spPr>
      </p:pic>
      <p:pic>
        <p:nvPicPr>
          <p:cNvPr id="22" name="Picture 2" descr="C:\Users\hc0217\AppData\Local\Microsoft\Windows\Temporary Internet Files\Content.Outlook\77DQI9F8\symbols 2.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9276" r="51442" b="81448"/>
          <a:stretch/>
        </p:blipFill>
        <p:spPr bwMode="auto">
          <a:xfrm>
            <a:off x="113322" y="3758069"/>
            <a:ext cx="4340978" cy="829272"/>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1"/>
          </p:nvPr>
        </p:nvSpPr>
        <p:spPr/>
        <p:txBody>
          <a:bodyPr/>
          <a:lstStyle/>
          <a:p>
            <a:fld id="{3A7D5340-7F4D-46FB-B4B5-A5222B0AC70A}" type="slidenum">
              <a:rPr lang="en-US" sz="1200" smtClean="0"/>
              <a:pPr/>
              <a:t>29</a:t>
            </a:fld>
            <a:endParaRPr lang="en-US" dirty="0"/>
          </a:p>
        </p:txBody>
      </p:sp>
      <p:sp>
        <p:nvSpPr>
          <p:cNvPr id="10" name="Rectangle 9"/>
          <p:cNvSpPr/>
          <p:nvPr/>
        </p:nvSpPr>
        <p:spPr>
          <a:xfrm>
            <a:off x="251520" y="504982"/>
            <a:ext cx="8496944"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Rectangle 10"/>
          <p:cNvSpPr/>
          <p:nvPr/>
        </p:nvSpPr>
        <p:spPr>
          <a:xfrm>
            <a:off x="1611976" y="6635737"/>
            <a:ext cx="6586582"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577337645"/>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1842" name="Rectangle 2"/>
          <p:cNvSpPr>
            <a:spLocks noGrp="1" noChangeArrowheads="1"/>
          </p:cNvSpPr>
          <p:nvPr>
            <p:ph type="title"/>
          </p:nvPr>
        </p:nvSpPr>
        <p:spPr>
          <a:xfrm>
            <a:off x="827584" y="548680"/>
            <a:ext cx="8229600" cy="768096"/>
          </a:xfrm>
        </p:spPr>
        <p:txBody>
          <a:bodyPr/>
          <a:lstStyle/>
          <a:p>
            <a:r>
              <a:rPr lang="en-US" sz="3600" dirty="0"/>
              <a:t>Contraindications</a:t>
            </a:r>
          </a:p>
        </p:txBody>
      </p:sp>
      <p:sp>
        <p:nvSpPr>
          <p:cNvPr id="2" name="Text Placeholder 1"/>
          <p:cNvSpPr>
            <a:spLocks noGrp="1"/>
          </p:cNvSpPr>
          <p:nvPr>
            <p:ph type="body" idx="4294967295"/>
          </p:nvPr>
        </p:nvSpPr>
        <p:spPr>
          <a:xfrm>
            <a:off x="467544" y="1556792"/>
            <a:ext cx="7992888" cy="3585604"/>
          </a:xfrm>
        </p:spPr>
        <p:txBody>
          <a:bodyPr/>
          <a:lstStyle/>
          <a:p>
            <a:endParaRPr lang="en-US" sz="1800" dirty="0" smtClean="0"/>
          </a:p>
          <a:p>
            <a:r>
              <a:rPr lang="en-US" sz="1800" dirty="0" smtClean="0"/>
              <a:t>      The </a:t>
            </a:r>
            <a:r>
              <a:rPr lang="en-US" sz="1800" dirty="0"/>
              <a:t>use of the RENASYS™ </a:t>
            </a:r>
            <a:r>
              <a:rPr lang="en-US" sz="1800" dirty="0" smtClean="0"/>
              <a:t>GO System </a:t>
            </a:r>
            <a:r>
              <a:rPr lang="en-US" sz="1800" dirty="0"/>
              <a:t>is contraindicated in the presence of:</a:t>
            </a:r>
          </a:p>
          <a:p>
            <a:pPr marL="285750" indent="-285750">
              <a:buFont typeface="Arial" panose="020B0604020202020204" pitchFamily="34" charset="0"/>
              <a:buChar char="•"/>
            </a:pPr>
            <a:r>
              <a:rPr lang="en-US" sz="1600" dirty="0" smtClean="0"/>
              <a:t>Necrotic </a:t>
            </a:r>
            <a:r>
              <a:rPr lang="en-US" sz="1600" dirty="0"/>
              <a:t>tissue with eschar</a:t>
            </a:r>
          </a:p>
          <a:p>
            <a:pPr marL="285750" indent="-285750">
              <a:buFont typeface="Arial" panose="020B0604020202020204" pitchFamily="34" charset="0"/>
              <a:buChar char="•"/>
            </a:pPr>
            <a:r>
              <a:rPr lang="en-US" sz="1600" dirty="0" smtClean="0"/>
              <a:t>Untreated </a:t>
            </a:r>
            <a:r>
              <a:rPr lang="en-US" sz="1600" dirty="0"/>
              <a:t>osteomyelitis</a:t>
            </a:r>
          </a:p>
          <a:p>
            <a:pPr marL="285750" indent="-285750">
              <a:buFont typeface="Arial" panose="020B0604020202020204" pitchFamily="34" charset="0"/>
              <a:buChar char="•"/>
            </a:pPr>
            <a:r>
              <a:rPr lang="en-US" sz="1600" dirty="0" smtClean="0"/>
              <a:t>Malignancy </a:t>
            </a:r>
            <a:r>
              <a:rPr lang="en-US" sz="1600" dirty="0"/>
              <a:t>in wound (with exception of palliative care to enhance quality of life)</a:t>
            </a:r>
          </a:p>
          <a:p>
            <a:pPr marL="285750" indent="-285750">
              <a:buFont typeface="Arial" panose="020B0604020202020204" pitchFamily="34" charset="0"/>
              <a:buChar char="•"/>
            </a:pPr>
            <a:r>
              <a:rPr lang="en-US" sz="1600" dirty="0" smtClean="0"/>
              <a:t>Exposed </a:t>
            </a:r>
            <a:r>
              <a:rPr lang="en-US" sz="1600" dirty="0"/>
              <a:t>arteries, veins, organs or nerves</a:t>
            </a:r>
          </a:p>
          <a:p>
            <a:pPr marL="285750" indent="-285750">
              <a:buFont typeface="Arial" panose="020B0604020202020204" pitchFamily="34" charset="0"/>
              <a:buChar char="•"/>
            </a:pPr>
            <a:r>
              <a:rPr lang="en-US" sz="1600" dirty="0" smtClean="0"/>
              <a:t>Non-enteric </a:t>
            </a:r>
            <a:r>
              <a:rPr lang="en-US" sz="1600" dirty="0"/>
              <a:t>and unexplored fistulas</a:t>
            </a:r>
          </a:p>
          <a:p>
            <a:pPr marL="285750" indent="-285750">
              <a:buFont typeface="Arial" panose="020B0604020202020204" pitchFamily="34" charset="0"/>
              <a:buChar char="•"/>
            </a:pPr>
            <a:r>
              <a:rPr lang="en-US" sz="1600" dirty="0" smtClean="0"/>
              <a:t>Anastomotic </a:t>
            </a:r>
            <a:r>
              <a:rPr lang="en-US" sz="1600" dirty="0"/>
              <a:t>sites</a:t>
            </a:r>
            <a:endParaRPr lang="en-GB" sz="1600" dirty="0"/>
          </a:p>
        </p:txBody>
      </p:sp>
      <p:sp>
        <p:nvSpPr>
          <p:cNvPr id="27" name="Slide Number Placeholder 1"/>
          <p:cNvSpPr txBox="1">
            <a:spLocks/>
          </p:cNvSpPr>
          <p:nvPr/>
        </p:nvSpPr>
        <p:spPr>
          <a:xfrm>
            <a:off x="6565392" y="6208775"/>
            <a:ext cx="2130552" cy="4754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A7D5340-7F4D-46FB-B4B5-A5222B0AC70A}" type="slidenum">
              <a:rPr lang="en-US" sz="1200" smtClean="0">
                <a:latin typeface="Smith&amp;NephewLF" panose="020F0500030000020004" pitchFamily="34" charset="0"/>
              </a:rPr>
              <a:pPr algn="r"/>
              <a:t>3</a:t>
            </a:fld>
            <a:endParaRPr lang="en-US" sz="1400" dirty="0">
              <a:latin typeface="Smith&amp;NephewLF" panose="020F0500030000020004" pitchFamily="34" charset="0"/>
            </a:endParaRPr>
          </a:p>
        </p:txBody>
      </p:sp>
      <p:sp>
        <p:nvSpPr>
          <p:cNvPr id="3" name="Rectangle 2"/>
          <p:cNvSpPr/>
          <p:nvPr/>
        </p:nvSpPr>
        <p:spPr>
          <a:xfrm>
            <a:off x="395536" y="5601229"/>
            <a:ext cx="8208912" cy="369332"/>
          </a:xfrm>
          <a:prstGeom prst="rect">
            <a:avLst/>
          </a:prstGeom>
          <a:ln>
            <a:solidFill>
              <a:schemeClr val="accent1"/>
            </a:solidFill>
          </a:ln>
        </p:spPr>
        <p:txBody>
          <a:bodyPr wrap="square">
            <a:spAutoFit/>
          </a:bodyPr>
          <a:lstStyle/>
          <a:p>
            <a:r>
              <a:rPr lang="en-US" b="1" dirty="0">
                <a:solidFill>
                  <a:schemeClr val="accent1"/>
                </a:solidFill>
              </a:rPr>
              <a:t>NOTE: </a:t>
            </a:r>
            <a:r>
              <a:rPr lang="en-US" dirty="0">
                <a:solidFill>
                  <a:schemeClr val="accent1"/>
                </a:solidFill>
              </a:rPr>
              <a:t>Full device operation is found in the User Manual for the </a:t>
            </a:r>
            <a:r>
              <a:rPr lang="en-US" dirty="0" smtClean="0">
                <a:solidFill>
                  <a:schemeClr val="accent1"/>
                </a:solidFill>
              </a:rPr>
              <a:t>RENASYS </a:t>
            </a:r>
            <a:r>
              <a:rPr lang="en-US" dirty="0">
                <a:solidFill>
                  <a:schemeClr val="accent1"/>
                </a:solidFill>
              </a:rPr>
              <a:t>GO device</a:t>
            </a:r>
          </a:p>
        </p:txBody>
      </p:sp>
      <p:sp>
        <p:nvSpPr>
          <p:cNvPr id="6" name="Rectangle 5"/>
          <p:cNvSpPr/>
          <p:nvPr/>
        </p:nvSpPr>
        <p:spPr>
          <a:xfrm>
            <a:off x="1544413" y="6594610"/>
            <a:ext cx="6048672" cy="2606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40903793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1383" y="1628800"/>
            <a:ext cx="8229600" cy="4453128"/>
          </a:xfrm>
        </p:spPr>
        <p:txBody>
          <a:bodyPr/>
          <a:lstStyle/>
          <a:p>
            <a:r>
              <a:rPr lang="en-GB" dirty="0" smtClean="0">
                <a:solidFill>
                  <a:schemeClr val="tx1"/>
                </a:solidFill>
              </a:rPr>
              <a:t>To lock the user interface when device is active, press and hold Keypad Lock         button for 2 seconds</a:t>
            </a:r>
          </a:p>
          <a:p>
            <a:r>
              <a:rPr lang="en-GB" dirty="0" smtClean="0">
                <a:solidFill>
                  <a:schemeClr val="tx1"/>
                </a:solidFill>
              </a:rPr>
              <a:t>When activated, the light will illuminate solid blue       </a:t>
            </a:r>
          </a:p>
          <a:p>
            <a:r>
              <a:rPr lang="en-GB" dirty="0" smtClean="0">
                <a:solidFill>
                  <a:schemeClr val="tx1"/>
                </a:solidFill>
              </a:rPr>
              <a:t>If the keypad on user interface has not been used for </a:t>
            </a:r>
            <a:r>
              <a:rPr lang="en-GB" b="1" dirty="0" smtClean="0">
                <a:solidFill>
                  <a:schemeClr val="tx1"/>
                </a:solidFill>
              </a:rPr>
              <a:t>15 minutes</a:t>
            </a:r>
            <a:r>
              <a:rPr lang="en-GB" dirty="0" smtClean="0">
                <a:solidFill>
                  <a:schemeClr val="tx1"/>
                </a:solidFill>
              </a:rPr>
              <a:t>, key pad will automatically lock</a:t>
            </a:r>
          </a:p>
          <a:p>
            <a:r>
              <a:rPr lang="en-GB" dirty="0" smtClean="0">
                <a:solidFill>
                  <a:schemeClr val="tx1"/>
                </a:solidFill>
              </a:rPr>
              <a:t>In </a:t>
            </a:r>
            <a:r>
              <a:rPr lang="en-GB" b="1" i="1" dirty="0" smtClean="0">
                <a:solidFill>
                  <a:schemeClr val="tx1"/>
                </a:solidFill>
              </a:rPr>
              <a:t>active</a:t>
            </a:r>
            <a:r>
              <a:rPr lang="en-GB" dirty="0" smtClean="0">
                <a:solidFill>
                  <a:schemeClr val="tx1"/>
                </a:solidFill>
              </a:rPr>
              <a:t> mode, if keypad or user interface has not been used for </a:t>
            </a:r>
            <a:r>
              <a:rPr lang="en-GB" b="1" dirty="0" smtClean="0">
                <a:solidFill>
                  <a:schemeClr val="tx1"/>
                </a:solidFill>
              </a:rPr>
              <a:t>15 minutes</a:t>
            </a:r>
            <a:r>
              <a:rPr lang="en-GB" dirty="0" smtClean="0">
                <a:solidFill>
                  <a:schemeClr val="tx1"/>
                </a:solidFill>
              </a:rPr>
              <a:t>, keypad will automatically lock</a:t>
            </a:r>
          </a:p>
          <a:p>
            <a:r>
              <a:rPr lang="en-GB" dirty="0" smtClean="0">
                <a:solidFill>
                  <a:schemeClr val="tx1"/>
                </a:solidFill>
              </a:rPr>
              <a:t>To unlock the user interface, press and hold the Keypad Lock button for 2 seconds    </a:t>
            </a:r>
          </a:p>
          <a:p>
            <a:endParaRPr lang="en-GB" dirty="0"/>
          </a:p>
          <a:p>
            <a:r>
              <a:rPr lang="en-GB" dirty="0" smtClean="0">
                <a:solidFill>
                  <a:schemeClr val="accent1"/>
                </a:solidFill>
              </a:rPr>
              <a:t>Note: Locking keypad only locks the row of keys under display screen. The Power Button is not locked</a:t>
            </a:r>
          </a:p>
          <a:p>
            <a:endParaRPr lang="en-GB" dirty="0" smtClean="0"/>
          </a:p>
        </p:txBody>
      </p:sp>
      <p:pic>
        <p:nvPicPr>
          <p:cNvPr id="23" name="Picture 22"/>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56623" t="25726" r="39847" b="68084"/>
          <a:stretch/>
        </p:blipFill>
        <p:spPr>
          <a:xfrm>
            <a:off x="8104824" y="3933056"/>
            <a:ext cx="407918" cy="504056"/>
          </a:xfrm>
          <a:prstGeom prst="rect">
            <a:avLst/>
          </a:prstGeom>
        </p:spPr>
      </p:pic>
      <p:pic>
        <p:nvPicPr>
          <p:cNvPr id="10" name="Picture 9"/>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56163" t="25849" r="39472" b="67249"/>
          <a:stretch/>
        </p:blipFill>
        <p:spPr>
          <a:xfrm>
            <a:off x="7493310" y="1495178"/>
            <a:ext cx="446095" cy="497150"/>
          </a:xfrm>
          <a:prstGeom prst="rect">
            <a:avLst/>
          </a:prstGeom>
        </p:spPr>
      </p:pic>
      <p:sp>
        <p:nvSpPr>
          <p:cNvPr id="4" name="Title 3"/>
          <p:cNvSpPr>
            <a:spLocks noGrp="1"/>
          </p:cNvSpPr>
          <p:nvPr>
            <p:ph type="title"/>
          </p:nvPr>
        </p:nvSpPr>
        <p:spPr>
          <a:xfrm>
            <a:off x="489712" y="683046"/>
            <a:ext cx="8229600" cy="768096"/>
          </a:xfrm>
        </p:spPr>
        <p:txBody>
          <a:bodyPr/>
          <a:lstStyle/>
          <a:p>
            <a:r>
              <a:rPr lang="en-GB" dirty="0" smtClean="0">
                <a:solidFill>
                  <a:schemeClr val="tx1"/>
                </a:solidFill>
              </a:rPr>
              <a:t>Lock or unlock keypad</a:t>
            </a:r>
            <a:endParaRPr lang="en-US" dirty="0">
              <a:solidFill>
                <a:schemeClr val="tx1"/>
              </a:solidFill>
            </a:endParaRPr>
          </a:p>
        </p:txBody>
      </p:sp>
      <p:pic>
        <p:nvPicPr>
          <p:cNvPr id="22" name="Picture 2" descr="C:\Users\hc0217\AppData\Local\Microsoft\Windows\Temporary Internet Files\Content.Outlook\77DQI9F8\symbols 2.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l="5403" t="21877" r="53032" b="69568"/>
          <a:stretch/>
        </p:blipFill>
        <p:spPr bwMode="auto">
          <a:xfrm>
            <a:off x="5940152" y="2128971"/>
            <a:ext cx="2539614" cy="522674"/>
          </a:xfrm>
          <a:prstGeom prst="rect">
            <a:avLst/>
          </a:prstGeom>
          <a:noFill/>
          <a:extLst>
            <a:ext uri="{909E8E84-426E-40DD-AFC4-6F175D3DCCD1}">
              <a14:hiddenFill xmlns:a14="http://schemas.microsoft.com/office/drawing/2010/main">
                <a:solidFill>
                  <a:srgbClr val="FFFFFF"/>
                </a:solidFill>
              </a14:hiddenFill>
            </a:ext>
          </a:extLst>
        </p:spPr>
      </p:pic>
      <p:sp>
        <p:nvSpPr>
          <p:cNvPr id="35" name="Oval 6"/>
          <p:cNvSpPr>
            <a:spLocks noChangeArrowheads="1"/>
          </p:cNvSpPr>
          <p:nvPr/>
        </p:nvSpPr>
        <p:spPr bwMode="gray">
          <a:xfrm>
            <a:off x="5022002" y="2276008"/>
            <a:ext cx="228600" cy="228600"/>
          </a:xfrm>
          <a:prstGeom prst="ellipse">
            <a:avLst/>
          </a:prstGeom>
          <a:solidFill>
            <a:srgbClr val="33CCFF"/>
          </a:solidFill>
          <a:ln w="9525" algn="ctr">
            <a:noFill/>
            <a:round/>
            <a:headEnd/>
            <a:tailEnd/>
          </a:ln>
          <a:effectLst/>
          <a:extLst/>
        </p:spPr>
        <p:txBody>
          <a:bodyPr wrap="none" lIns="301752" tIns="0" rIns="301752" bIns="0" anchor="ctr"/>
          <a:lstStyle>
            <a:lvl1pPr eaLnBrk="0" hangingPunct="0">
              <a:defRPr sz="3600">
                <a:solidFill>
                  <a:schemeClr val="bg2"/>
                </a:solidFill>
                <a:latin typeface="Smith&amp;NephewLF" pitchFamily="34" charset="0"/>
              </a:defRPr>
            </a:lvl1pPr>
            <a:lvl2pPr marL="742950" indent="-285750" eaLnBrk="0" hangingPunct="0">
              <a:defRPr sz="3600">
                <a:solidFill>
                  <a:schemeClr val="bg2"/>
                </a:solidFill>
                <a:latin typeface="Smith&amp;NephewLF" pitchFamily="34" charset="0"/>
              </a:defRPr>
            </a:lvl2pPr>
            <a:lvl3pPr marL="1143000" indent="-228600" eaLnBrk="0" hangingPunct="0">
              <a:defRPr sz="3600">
                <a:solidFill>
                  <a:schemeClr val="bg2"/>
                </a:solidFill>
                <a:latin typeface="Smith&amp;NephewLF" pitchFamily="34" charset="0"/>
              </a:defRPr>
            </a:lvl3pPr>
            <a:lvl4pPr marL="1600200" indent="-228600" eaLnBrk="0" hangingPunct="0">
              <a:defRPr sz="3600">
                <a:solidFill>
                  <a:schemeClr val="bg2"/>
                </a:solidFill>
                <a:latin typeface="Smith&amp;NephewLF" pitchFamily="34" charset="0"/>
              </a:defRPr>
            </a:lvl4pPr>
            <a:lvl5pPr marL="2057400" indent="-228600" eaLnBrk="0" hangingPunct="0">
              <a:defRPr sz="3600">
                <a:solidFill>
                  <a:schemeClr val="bg2"/>
                </a:solidFill>
                <a:latin typeface="Smith&amp;NephewLF" pitchFamily="34" charset="0"/>
              </a:defRPr>
            </a:lvl5pPr>
            <a:lvl6pPr marL="2514600" indent="-228600" algn="ctr" eaLnBrk="0" fontAlgn="base" hangingPunct="0">
              <a:spcBef>
                <a:spcPct val="0"/>
              </a:spcBef>
              <a:spcAft>
                <a:spcPct val="0"/>
              </a:spcAft>
              <a:defRPr sz="3600">
                <a:solidFill>
                  <a:schemeClr val="bg2"/>
                </a:solidFill>
                <a:latin typeface="Smith&amp;NephewLF" pitchFamily="34" charset="0"/>
              </a:defRPr>
            </a:lvl6pPr>
            <a:lvl7pPr marL="2971800" indent="-228600" algn="ctr" eaLnBrk="0" fontAlgn="base" hangingPunct="0">
              <a:spcBef>
                <a:spcPct val="0"/>
              </a:spcBef>
              <a:spcAft>
                <a:spcPct val="0"/>
              </a:spcAft>
              <a:defRPr sz="3600">
                <a:solidFill>
                  <a:schemeClr val="bg2"/>
                </a:solidFill>
                <a:latin typeface="Smith&amp;NephewLF" pitchFamily="34" charset="0"/>
              </a:defRPr>
            </a:lvl7pPr>
            <a:lvl8pPr marL="3429000" indent="-228600" algn="ctr" eaLnBrk="0" fontAlgn="base" hangingPunct="0">
              <a:spcBef>
                <a:spcPct val="0"/>
              </a:spcBef>
              <a:spcAft>
                <a:spcPct val="0"/>
              </a:spcAft>
              <a:defRPr sz="3600">
                <a:solidFill>
                  <a:schemeClr val="bg2"/>
                </a:solidFill>
                <a:latin typeface="Smith&amp;NephewLF" pitchFamily="34" charset="0"/>
              </a:defRPr>
            </a:lvl8pPr>
            <a:lvl9pPr marL="3886200" indent="-228600" algn="ctr" eaLnBrk="0" fontAlgn="base" hangingPunct="0">
              <a:spcBef>
                <a:spcPct val="0"/>
              </a:spcBef>
              <a:spcAft>
                <a:spcPct val="0"/>
              </a:spcAft>
              <a:defRPr sz="3600">
                <a:solidFill>
                  <a:schemeClr val="bg2"/>
                </a:solidFill>
                <a:latin typeface="Smith&amp;NephewLF"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en-US" sz="3600" b="0" i="0" u="none" strike="noStrike" kern="0" cap="none" spc="0" normalizeH="0" baseline="0" noProof="0" dirty="0" smtClean="0">
              <a:ln>
                <a:noFill/>
              </a:ln>
              <a:solidFill>
                <a:srgbClr val="CCCCCC"/>
              </a:solidFill>
              <a:effectLst/>
              <a:uLnTx/>
              <a:uFillTx/>
              <a:latin typeface="Smith&amp;NephewLF" pitchFamily="34" charset="0"/>
            </a:endParaRPr>
          </a:p>
        </p:txBody>
      </p:sp>
      <p:sp>
        <p:nvSpPr>
          <p:cNvPr id="2" name="Slide Number Placeholder 1"/>
          <p:cNvSpPr>
            <a:spLocks noGrp="1"/>
          </p:cNvSpPr>
          <p:nvPr>
            <p:ph type="sldNum" sz="quarter" idx="11"/>
          </p:nvPr>
        </p:nvSpPr>
        <p:spPr/>
        <p:txBody>
          <a:bodyPr/>
          <a:lstStyle/>
          <a:p>
            <a:fld id="{3A7D5340-7F4D-46FB-B4B5-A5222B0AC70A}" type="slidenum">
              <a:rPr lang="en-US" sz="1200" smtClean="0"/>
              <a:pPr/>
              <a:t>30</a:t>
            </a:fld>
            <a:endParaRPr lang="en-US" dirty="0"/>
          </a:p>
        </p:txBody>
      </p:sp>
      <p:sp>
        <p:nvSpPr>
          <p:cNvPr id="11" name="Rectangle 10"/>
          <p:cNvSpPr/>
          <p:nvPr/>
        </p:nvSpPr>
        <p:spPr>
          <a:xfrm>
            <a:off x="251520" y="504982"/>
            <a:ext cx="8496944"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Rectangle 11"/>
          <p:cNvSpPr/>
          <p:nvPr/>
        </p:nvSpPr>
        <p:spPr>
          <a:xfrm>
            <a:off x="1611976" y="6635737"/>
            <a:ext cx="6586582"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4188889457"/>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67544" y="1362470"/>
            <a:ext cx="8229600" cy="4854296"/>
          </a:xfrm>
        </p:spPr>
        <p:txBody>
          <a:bodyPr/>
          <a:lstStyle/>
          <a:p>
            <a:pPr marL="285750" indent="-285750">
              <a:buFont typeface="Arial" panose="020B0604020202020204" pitchFamily="34" charset="0"/>
              <a:buChar char="•"/>
            </a:pPr>
            <a:r>
              <a:rPr lang="en-GB" dirty="0" smtClean="0"/>
              <a:t>The </a:t>
            </a:r>
            <a:r>
              <a:rPr lang="en-GB" dirty="0"/>
              <a:t>user interface may be locked </a:t>
            </a:r>
            <a:r>
              <a:rPr lang="en-GB" dirty="0" smtClean="0"/>
              <a:t>for home healthcare use to </a:t>
            </a:r>
            <a:r>
              <a:rPr lang="en-GB" dirty="0"/>
              <a:t>prevent inadvertent changes to the therapy settings by </a:t>
            </a:r>
            <a:r>
              <a:rPr lang="en-GB" dirty="0" smtClean="0"/>
              <a:t>unauthorized </a:t>
            </a:r>
            <a:r>
              <a:rPr lang="en-GB" dirty="0"/>
              <a:t>users </a:t>
            </a:r>
            <a:r>
              <a:rPr lang="en-GB" dirty="0" smtClean="0"/>
              <a:t>in a homecare environment</a:t>
            </a:r>
          </a:p>
          <a:p>
            <a:r>
              <a:rPr lang="en-GB" b="1" dirty="0" smtClean="0"/>
              <a:t>      To lock for homecare use: </a:t>
            </a:r>
          </a:p>
          <a:p>
            <a:pPr marL="342900" indent="-342900">
              <a:buFont typeface="+mj-lt"/>
              <a:buAutoNum type="arabicPeriod"/>
            </a:pPr>
            <a:r>
              <a:rPr lang="en-GB" dirty="0" smtClean="0"/>
              <a:t>Select </a:t>
            </a:r>
            <a:r>
              <a:rPr lang="en-GB" dirty="0"/>
              <a:t>prescribed therapy mode and pressure </a:t>
            </a:r>
            <a:r>
              <a:rPr lang="en-GB" dirty="0" smtClean="0"/>
              <a:t>setting and </a:t>
            </a:r>
            <a:r>
              <a:rPr lang="en-GB" dirty="0"/>
              <a:t>start </a:t>
            </a:r>
            <a:r>
              <a:rPr lang="en-GB" dirty="0" smtClean="0"/>
              <a:t>therapy</a:t>
            </a:r>
            <a:endParaRPr lang="en-GB" dirty="0"/>
          </a:p>
          <a:p>
            <a:r>
              <a:rPr lang="en-GB" b="1" dirty="0" smtClean="0"/>
              <a:t>      </a:t>
            </a:r>
            <a:r>
              <a:rPr lang="en-GB" b="1" dirty="0" smtClean="0">
                <a:solidFill>
                  <a:schemeClr val="accent1"/>
                </a:solidFill>
              </a:rPr>
              <a:t>Note</a:t>
            </a:r>
            <a:r>
              <a:rPr lang="en-GB" b="1" dirty="0">
                <a:solidFill>
                  <a:schemeClr val="accent1"/>
                </a:solidFill>
              </a:rPr>
              <a:t>: </a:t>
            </a:r>
            <a:r>
              <a:rPr lang="en-GB" dirty="0">
                <a:solidFill>
                  <a:schemeClr val="accent1"/>
                </a:solidFill>
              </a:rPr>
              <a:t>Therapy must be started </a:t>
            </a:r>
            <a:r>
              <a:rPr lang="en-GB" dirty="0" smtClean="0">
                <a:solidFill>
                  <a:schemeClr val="accent1"/>
                </a:solidFill>
              </a:rPr>
              <a:t>for homecare </a:t>
            </a:r>
            <a:r>
              <a:rPr lang="en-GB" dirty="0">
                <a:solidFill>
                  <a:schemeClr val="accent1"/>
                </a:solidFill>
              </a:rPr>
              <a:t>lock to </a:t>
            </a:r>
            <a:r>
              <a:rPr lang="en-GB" dirty="0" smtClean="0">
                <a:solidFill>
                  <a:schemeClr val="accent1"/>
                </a:solidFill>
              </a:rPr>
              <a:t>function</a:t>
            </a:r>
          </a:p>
          <a:p>
            <a:pPr marL="342900" indent="-342900">
              <a:buAutoNum type="arabicPeriod" startAt="2"/>
            </a:pPr>
            <a:r>
              <a:rPr lang="en-GB" dirty="0" smtClean="0"/>
              <a:t>Simultaneously press and hold the Keypad Lock            + Audio Pause          buttons                                        for 5 seconds</a:t>
            </a:r>
            <a:endParaRPr lang="en-GB" dirty="0"/>
          </a:p>
          <a:p>
            <a:r>
              <a:rPr lang="en-GB" dirty="0" smtClean="0"/>
              <a:t>     The </a:t>
            </a:r>
            <a:r>
              <a:rPr lang="en-GB" dirty="0"/>
              <a:t>solid light above the keypad lock button will illuminate solid </a:t>
            </a:r>
            <a:r>
              <a:rPr lang="en-GB" dirty="0" smtClean="0"/>
              <a:t>blue</a:t>
            </a:r>
          </a:p>
          <a:p>
            <a:pPr marL="285750" indent="-285750">
              <a:buFont typeface="Arial" panose="020B0604020202020204" pitchFamily="34" charset="0"/>
              <a:buChar char="•"/>
            </a:pPr>
            <a:r>
              <a:rPr lang="en-GB" sz="1600" dirty="0" smtClean="0"/>
              <a:t>When </a:t>
            </a:r>
            <a:r>
              <a:rPr lang="en-GB" sz="1600" dirty="0"/>
              <a:t>device is </a:t>
            </a:r>
            <a:r>
              <a:rPr lang="en-GB" sz="1600" dirty="0" smtClean="0"/>
              <a:t>locked for homecare use, </a:t>
            </a:r>
            <a:r>
              <a:rPr lang="en-GB" sz="1600" dirty="0"/>
              <a:t>the therapy settings cannot be changed. </a:t>
            </a:r>
            <a:endParaRPr lang="en-GB" sz="1600" dirty="0" smtClean="0"/>
          </a:p>
          <a:p>
            <a:pPr marL="285750" indent="-285750">
              <a:buFont typeface="Arial" panose="020B0604020202020204" pitchFamily="34" charset="0"/>
              <a:buChar char="•"/>
            </a:pPr>
            <a:r>
              <a:rPr lang="en-GB" sz="1600" dirty="0" smtClean="0"/>
              <a:t>The </a:t>
            </a:r>
            <a:r>
              <a:rPr lang="en-GB" sz="1600" dirty="0"/>
              <a:t>Power and Audio </a:t>
            </a:r>
            <a:r>
              <a:rPr lang="en-GB" sz="1600" dirty="0" smtClean="0"/>
              <a:t>Pause </a:t>
            </a:r>
            <a:r>
              <a:rPr lang="en-GB" sz="1600" dirty="0"/>
              <a:t>buttons are the only active buttons. The device may be powered off to temporarily stop therapy. When powered back on, the device will remain locked for homecare use and will resume therapy using the previously entered settings. </a:t>
            </a:r>
          </a:p>
          <a:p>
            <a:pPr marL="285750" indent="-285750">
              <a:buFont typeface="Arial" panose="020B0604020202020204" pitchFamily="34" charset="0"/>
              <a:buChar char="•"/>
            </a:pPr>
            <a:r>
              <a:rPr lang="en-GB" sz="1600" dirty="0"/>
              <a:t>When device is locked for homecare use, screens displaying prescribed pressure setting will include 3 </a:t>
            </a:r>
            <a:r>
              <a:rPr lang="en-GB" sz="1600" dirty="0" smtClean="0"/>
              <a:t>asterisks </a:t>
            </a:r>
            <a:endParaRPr lang="en-GB" sz="1600" dirty="0"/>
          </a:p>
        </p:txBody>
      </p:sp>
      <p:pic>
        <p:nvPicPr>
          <p:cNvPr id="11" name="Picture 10"/>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56696" t="24681" r="38830" b="67054"/>
          <a:stretch/>
        </p:blipFill>
        <p:spPr>
          <a:xfrm>
            <a:off x="5317734" y="3126116"/>
            <a:ext cx="457200" cy="595332"/>
          </a:xfrm>
          <a:prstGeom prst="rect">
            <a:avLst/>
          </a:prstGeom>
        </p:spPr>
      </p:pic>
      <p:pic>
        <p:nvPicPr>
          <p:cNvPr id="12" name="Picture 11"/>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l="56481" t="39004" r="39420" b="54510"/>
          <a:stretch/>
        </p:blipFill>
        <p:spPr>
          <a:xfrm>
            <a:off x="7288763" y="3190180"/>
            <a:ext cx="418927" cy="467205"/>
          </a:xfrm>
          <a:prstGeom prst="rect">
            <a:avLst/>
          </a:prstGeom>
        </p:spPr>
      </p:pic>
      <p:sp>
        <p:nvSpPr>
          <p:cNvPr id="4" name="Title 3"/>
          <p:cNvSpPr>
            <a:spLocks noGrp="1"/>
          </p:cNvSpPr>
          <p:nvPr>
            <p:ph type="title"/>
          </p:nvPr>
        </p:nvSpPr>
        <p:spPr>
          <a:xfrm>
            <a:off x="790467" y="594992"/>
            <a:ext cx="8229600" cy="768096"/>
          </a:xfrm>
        </p:spPr>
        <p:txBody>
          <a:bodyPr>
            <a:normAutofit/>
          </a:bodyPr>
          <a:lstStyle/>
          <a:p>
            <a:r>
              <a:rPr lang="en-GB" dirty="0">
                <a:solidFill>
                  <a:schemeClr val="tx1"/>
                </a:solidFill>
              </a:rPr>
              <a:t>H</a:t>
            </a:r>
            <a:r>
              <a:rPr lang="en-GB" dirty="0" smtClean="0">
                <a:solidFill>
                  <a:schemeClr val="tx1"/>
                </a:solidFill>
              </a:rPr>
              <a:t>ome healthcare </a:t>
            </a:r>
            <a:r>
              <a:rPr lang="en-GB" dirty="0">
                <a:solidFill>
                  <a:schemeClr val="tx1"/>
                </a:solidFill>
              </a:rPr>
              <a:t>use </a:t>
            </a:r>
            <a:r>
              <a:rPr lang="en-GB" dirty="0" smtClean="0">
                <a:solidFill>
                  <a:schemeClr val="tx1"/>
                </a:solidFill>
              </a:rPr>
              <a:t>(Lock)</a:t>
            </a:r>
            <a:endParaRPr lang="en-US" dirty="0">
              <a:solidFill>
                <a:schemeClr val="tx1"/>
              </a:solidFill>
            </a:endParaRPr>
          </a:p>
        </p:txBody>
      </p:sp>
      <p:pic>
        <p:nvPicPr>
          <p:cNvPr id="13" name="Picture 2" descr="C:\Users\hc0217\AppData\Local\Microsoft\Windows\Temporary Internet Files\Content.Outlook\77DQI9F8\keypad locked.jpg"/>
          <p:cNvPicPr>
            <a:picLocks noChangeAspect="1" noChangeArrowheads="1"/>
          </p:cNvPicPr>
          <p:nvPr/>
        </p:nvPicPr>
        <p:blipFill rotWithShape="1">
          <a:blip r:embed="rId6">
            <a:extLst>
              <a:ext uri="{28A0092B-C50C-407E-A947-70E740481C1C}">
                <a14:useLocalDpi xmlns:a14="http://schemas.microsoft.com/office/drawing/2010/main" val="0"/>
              </a:ext>
            </a:extLst>
          </a:blip>
          <a:srcRect l="27466" t="62815" r="25417" b="18592"/>
          <a:stretch/>
        </p:blipFill>
        <p:spPr bwMode="auto">
          <a:xfrm>
            <a:off x="2411759" y="5877272"/>
            <a:ext cx="4109269" cy="648072"/>
          </a:xfrm>
          <a:prstGeom prst="rect">
            <a:avLst/>
          </a:prstGeom>
          <a:noFill/>
          <a:extLst>
            <a:ext uri="{909E8E84-426E-40DD-AFC4-6F175D3DCCD1}">
              <a14:hiddenFill xmlns:a14="http://schemas.microsoft.com/office/drawing/2010/main">
                <a:solidFill>
                  <a:srgbClr val="FFFFFF"/>
                </a:solidFill>
              </a14:hiddenFill>
            </a:ext>
          </a:extLst>
        </p:spPr>
      </p:pic>
      <p:sp>
        <p:nvSpPr>
          <p:cNvPr id="30" name="Oval 6"/>
          <p:cNvSpPr>
            <a:spLocks noChangeArrowheads="1"/>
          </p:cNvSpPr>
          <p:nvPr/>
        </p:nvSpPr>
        <p:spPr bwMode="gray">
          <a:xfrm>
            <a:off x="7060163" y="3980163"/>
            <a:ext cx="228600" cy="228600"/>
          </a:xfrm>
          <a:prstGeom prst="ellipse">
            <a:avLst/>
          </a:prstGeom>
          <a:solidFill>
            <a:srgbClr val="33CCFF"/>
          </a:solidFill>
          <a:ln w="9525" algn="ctr">
            <a:noFill/>
            <a:round/>
            <a:headEnd/>
            <a:tailEnd/>
          </a:ln>
          <a:effectLst/>
          <a:extLst/>
        </p:spPr>
        <p:txBody>
          <a:bodyPr wrap="none" lIns="301752" tIns="0" rIns="301752" bIns="0" anchor="ctr"/>
          <a:lstStyle>
            <a:lvl1pPr eaLnBrk="0" hangingPunct="0">
              <a:defRPr sz="3600">
                <a:solidFill>
                  <a:schemeClr val="bg2"/>
                </a:solidFill>
                <a:latin typeface="Smith&amp;NephewLF" pitchFamily="34" charset="0"/>
              </a:defRPr>
            </a:lvl1pPr>
            <a:lvl2pPr marL="742950" indent="-285750" eaLnBrk="0" hangingPunct="0">
              <a:defRPr sz="3600">
                <a:solidFill>
                  <a:schemeClr val="bg2"/>
                </a:solidFill>
                <a:latin typeface="Smith&amp;NephewLF" pitchFamily="34" charset="0"/>
              </a:defRPr>
            </a:lvl2pPr>
            <a:lvl3pPr marL="1143000" indent="-228600" eaLnBrk="0" hangingPunct="0">
              <a:defRPr sz="3600">
                <a:solidFill>
                  <a:schemeClr val="bg2"/>
                </a:solidFill>
                <a:latin typeface="Smith&amp;NephewLF" pitchFamily="34" charset="0"/>
              </a:defRPr>
            </a:lvl3pPr>
            <a:lvl4pPr marL="1600200" indent="-228600" eaLnBrk="0" hangingPunct="0">
              <a:defRPr sz="3600">
                <a:solidFill>
                  <a:schemeClr val="bg2"/>
                </a:solidFill>
                <a:latin typeface="Smith&amp;NephewLF" pitchFamily="34" charset="0"/>
              </a:defRPr>
            </a:lvl4pPr>
            <a:lvl5pPr marL="2057400" indent="-228600" eaLnBrk="0" hangingPunct="0">
              <a:defRPr sz="3600">
                <a:solidFill>
                  <a:schemeClr val="bg2"/>
                </a:solidFill>
                <a:latin typeface="Smith&amp;NephewLF" pitchFamily="34" charset="0"/>
              </a:defRPr>
            </a:lvl5pPr>
            <a:lvl6pPr marL="2514600" indent="-228600" algn="ctr" eaLnBrk="0" fontAlgn="base" hangingPunct="0">
              <a:spcBef>
                <a:spcPct val="0"/>
              </a:spcBef>
              <a:spcAft>
                <a:spcPct val="0"/>
              </a:spcAft>
              <a:defRPr sz="3600">
                <a:solidFill>
                  <a:schemeClr val="bg2"/>
                </a:solidFill>
                <a:latin typeface="Smith&amp;NephewLF" pitchFamily="34" charset="0"/>
              </a:defRPr>
            </a:lvl6pPr>
            <a:lvl7pPr marL="2971800" indent="-228600" algn="ctr" eaLnBrk="0" fontAlgn="base" hangingPunct="0">
              <a:spcBef>
                <a:spcPct val="0"/>
              </a:spcBef>
              <a:spcAft>
                <a:spcPct val="0"/>
              </a:spcAft>
              <a:defRPr sz="3600">
                <a:solidFill>
                  <a:schemeClr val="bg2"/>
                </a:solidFill>
                <a:latin typeface="Smith&amp;NephewLF" pitchFamily="34" charset="0"/>
              </a:defRPr>
            </a:lvl7pPr>
            <a:lvl8pPr marL="3429000" indent="-228600" algn="ctr" eaLnBrk="0" fontAlgn="base" hangingPunct="0">
              <a:spcBef>
                <a:spcPct val="0"/>
              </a:spcBef>
              <a:spcAft>
                <a:spcPct val="0"/>
              </a:spcAft>
              <a:defRPr sz="3600">
                <a:solidFill>
                  <a:schemeClr val="bg2"/>
                </a:solidFill>
                <a:latin typeface="Smith&amp;NephewLF" pitchFamily="34" charset="0"/>
              </a:defRPr>
            </a:lvl8pPr>
            <a:lvl9pPr marL="3886200" indent="-228600" algn="ctr" eaLnBrk="0" fontAlgn="base" hangingPunct="0">
              <a:spcBef>
                <a:spcPct val="0"/>
              </a:spcBef>
              <a:spcAft>
                <a:spcPct val="0"/>
              </a:spcAft>
              <a:defRPr sz="3600">
                <a:solidFill>
                  <a:schemeClr val="bg2"/>
                </a:solidFill>
                <a:latin typeface="Smith&amp;NephewLF"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en-US" sz="3600" b="0" i="0" u="none" strike="noStrike" kern="0" cap="none" spc="0" normalizeH="0" baseline="0" noProof="0" dirty="0" smtClean="0">
              <a:ln>
                <a:noFill/>
              </a:ln>
              <a:solidFill>
                <a:srgbClr val="CCCCCC"/>
              </a:solidFill>
              <a:effectLst/>
              <a:uLnTx/>
              <a:uFillTx/>
              <a:latin typeface="Smith&amp;NephewLF" pitchFamily="34" charset="0"/>
            </a:endParaRPr>
          </a:p>
        </p:txBody>
      </p:sp>
      <p:sp>
        <p:nvSpPr>
          <p:cNvPr id="2" name="Slide Number Placeholder 1"/>
          <p:cNvSpPr>
            <a:spLocks noGrp="1"/>
          </p:cNvSpPr>
          <p:nvPr>
            <p:ph type="sldNum" sz="quarter" idx="11"/>
          </p:nvPr>
        </p:nvSpPr>
        <p:spPr/>
        <p:txBody>
          <a:bodyPr/>
          <a:lstStyle/>
          <a:p>
            <a:fld id="{3A7D5340-7F4D-46FB-B4B5-A5222B0AC70A}" type="slidenum">
              <a:rPr lang="en-US" sz="1200" smtClean="0"/>
              <a:pPr/>
              <a:t>31</a:t>
            </a:fld>
            <a:endParaRPr lang="en-US" dirty="0"/>
          </a:p>
        </p:txBody>
      </p:sp>
      <p:sp>
        <p:nvSpPr>
          <p:cNvPr id="10" name="Rectangle 9"/>
          <p:cNvSpPr/>
          <p:nvPr/>
        </p:nvSpPr>
        <p:spPr>
          <a:xfrm>
            <a:off x="251520" y="504982"/>
            <a:ext cx="8496944"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Rectangle 13"/>
          <p:cNvSpPr/>
          <p:nvPr/>
        </p:nvSpPr>
        <p:spPr>
          <a:xfrm>
            <a:off x="1611976" y="6635737"/>
            <a:ext cx="6586582"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53932817"/>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idx="1"/>
          </p:nvPr>
        </p:nvSpPr>
        <p:spPr/>
        <p:txBody>
          <a:bodyPr/>
          <a:lstStyle/>
          <a:p>
            <a:r>
              <a:rPr lang="en-GB" dirty="0" smtClean="0"/>
              <a:t>      To </a:t>
            </a:r>
            <a:r>
              <a:rPr lang="en-GB" dirty="0"/>
              <a:t>unlock the device from homecare use: </a:t>
            </a:r>
          </a:p>
          <a:p>
            <a:pPr marL="342900" indent="-342900">
              <a:buFont typeface="+mj-lt"/>
              <a:buAutoNum type="arabicPeriod"/>
            </a:pPr>
            <a:r>
              <a:rPr lang="en-GB" dirty="0"/>
              <a:t>Simultaneously press and hold the Keypad </a:t>
            </a:r>
            <a:r>
              <a:rPr lang="en-GB" dirty="0" smtClean="0"/>
              <a:t>Lock           + </a:t>
            </a:r>
            <a:r>
              <a:rPr lang="en-GB" dirty="0"/>
              <a:t>Audio </a:t>
            </a:r>
            <a:r>
              <a:rPr lang="en-GB" dirty="0" smtClean="0"/>
              <a:t>Pause          buttons </a:t>
            </a:r>
            <a:r>
              <a:rPr lang="en-GB" dirty="0"/>
              <a:t>for 5 </a:t>
            </a:r>
            <a:r>
              <a:rPr lang="en-GB" dirty="0" smtClean="0"/>
              <a:t>seconds</a:t>
            </a:r>
            <a:endParaRPr lang="en-GB" dirty="0"/>
          </a:p>
          <a:p>
            <a:endParaRPr lang="pt-BR" dirty="0"/>
          </a:p>
          <a:p>
            <a:endParaRPr lang="en-GB" dirty="0" smtClean="0"/>
          </a:p>
          <a:p>
            <a:r>
              <a:rPr lang="en-GB" b="1" dirty="0" smtClean="0"/>
              <a:t>Note</a:t>
            </a:r>
            <a:r>
              <a:rPr lang="en-GB" dirty="0"/>
              <a:t>: When set for homecare use and powered on, the device will display one of the following depending on </a:t>
            </a:r>
            <a:r>
              <a:rPr lang="en-GB" dirty="0" smtClean="0"/>
              <a:t>operating mode </a:t>
            </a:r>
            <a:r>
              <a:rPr lang="en-GB" dirty="0"/>
              <a:t>selected </a:t>
            </a:r>
            <a:endParaRPr lang="en-GB" dirty="0" smtClean="0"/>
          </a:p>
          <a:p>
            <a:endParaRPr lang="en-GB" dirty="0"/>
          </a:p>
          <a:p>
            <a:endParaRPr lang="en-GB" dirty="0"/>
          </a:p>
        </p:txBody>
      </p:sp>
      <p:pic>
        <p:nvPicPr>
          <p:cNvPr id="7" name="Picture 6"/>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56278" t="39004" r="39211" b="54305"/>
          <a:stretch/>
        </p:blipFill>
        <p:spPr>
          <a:xfrm>
            <a:off x="7230793" y="2325655"/>
            <a:ext cx="460925" cy="481953"/>
          </a:xfrm>
          <a:prstGeom prst="rect">
            <a:avLst/>
          </a:prstGeom>
        </p:spPr>
      </p:pic>
      <p:pic>
        <p:nvPicPr>
          <p:cNvPr id="6" name="Picture 5"/>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56971" t="26358" r="39465" b="66951"/>
          <a:stretch/>
        </p:blipFill>
        <p:spPr>
          <a:xfrm>
            <a:off x="5364088" y="2325654"/>
            <a:ext cx="364359" cy="481953"/>
          </a:xfrm>
          <a:prstGeom prst="rect">
            <a:avLst/>
          </a:prstGeom>
        </p:spPr>
      </p:pic>
      <p:sp>
        <p:nvSpPr>
          <p:cNvPr id="4" name="Title 3"/>
          <p:cNvSpPr>
            <a:spLocks noGrp="1"/>
          </p:cNvSpPr>
          <p:nvPr>
            <p:ph type="title"/>
          </p:nvPr>
        </p:nvSpPr>
        <p:spPr>
          <a:xfrm>
            <a:off x="890966" y="685002"/>
            <a:ext cx="8229600" cy="768096"/>
          </a:xfrm>
        </p:spPr>
        <p:txBody>
          <a:bodyPr>
            <a:normAutofit/>
          </a:bodyPr>
          <a:lstStyle/>
          <a:p>
            <a:r>
              <a:rPr lang="en-GB" sz="2400" dirty="0" smtClean="0">
                <a:solidFill>
                  <a:schemeClr val="tx1"/>
                </a:solidFill>
              </a:rPr>
              <a:t>Home healthcare use (Unlock)</a:t>
            </a:r>
            <a:endParaRPr lang="en-US" sz="2400" dirty="0">
              <a:solidFill>
                <a:schemeClr val="tx1"/>
              </a:solidFill>
            </a:endParaRPr>
          </a:p>
        </p:txBody>
      </p:sp>
      <p:pic>
        <p:nvPicPr>
          <p:cNvPr id="8" name="Picture 2" descr="C:\Users\hc0217\AppData\Local\Microsoft\Windows\Temporary Internet Files\Content.Outlook\77DQI9F8\symbols 2.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30934" r="51708" b="55546"/>
          <a:stretch/>
        </p:blipFill>
        <p:spPr bwMode="auto">
          <a:xfrm>
            <a:off x="305667" y="3051600"/>
            <a:ext cx="3416920" cy="88145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hc0217\AppData\Local\Microsoft\Windows\Temporary Internet Files\Content.Outlook\77DQI9F8\keypad locked.jpg"/>
          <p:cNvPicPr>
            <a:picLocks noChangeAspect="1" noChangeArrowheads="1"/>
          </p:cNvPicPr>
          <p:nvPr/>
        </p:nvPicPr>
        <p:blipFill rotWithShape="1">
          <a:blip r:embed="rId7">
            <a:extLst>
              <a:ext uri="{28A0092B-C50C-407E-A947-70E740481C1C}">
                <a14:useLocalDpi xmlns:a14="http://schemas.microsoft.com/office/drawing/2010/main" val="0"/>
              </a:ext>
            </a:extLst>
          </a:blip>
          <a:srcRect l="27258" t="12199" r="26420" b="39126"/>
          <a:stretch/>
        </p:blipFill>
        <p:spPr bwMode="auto">
          <a:xfrm>
            <a:off x="479498" y="4725144"/>
            <a:ext cx="3257709" cy="1368152"/>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1"/>
          </p:nvPr>
        </p:nvSpPr>
        <p:spPr/>
        <p:txBody>
          <a:bodyPr/>
          <a:lstStyle/>
          <a:p>
            <a:fld id="{3A7D5340-7F4D-46FB-B4B5-A5222B0AC70A}" type="slidenum">
              <a:rPr lang="en-US" sz="1200" smtClean="0"/>
              <a:pPr/>
              <a:t>32</a:t>
            </a:fld>
            <a:endParaRPr lang="en-US" dirty="0"/>
          </a:p>
        </p:txBody>
      </p:sp>
      <p:sp>
        <p:nvSpPr>
          <p:cNvPr id="11" name="Rectangle 10"/>
          <p:cNvSpPr/>
          <p:nvPr/>
        </p:nvSpPr>
        <p:spPr>
          <a:xfrm>
            <a:off x="251520" y="504982"/>
            <a:ext cx="8496944"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Rectangle 11"/>
          <p:cNvSpPr/>
          <p:nvPr/>
        </p:nvSpPr>
        <p:spPr>
          <a:xfrm>
            <a:off x="1611976" y="6635737"/>
            <a:ext cx="6586582"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047137011"/>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14400" y="685002"/>
            <a:ext cx="8229600" cy="768096"/>
          </a:xfrm>
        </p:spPr>
        <p:txBody>
          <a:bodyPr/>
          <a:lstStyle/>
          <a:p>
            <a:r>
              <a:rPr lang="en-GB" dirty="0" smtClean="0">
                <a:solidFill>
                  <a:schemeClr val="tx1"/>
                </a:solidFill>
              </a:rPr>
              <a:t>Modes of operation</a:t>
            </a:r>
            <a:endParaRPr lang="en-US" dirty="0">
              <a:solidFill>
                <a:schemeClr val="tx1"/>
              </a:solidFill>
            </a:endParaRPr>
          </a:p>
        </p:txBody>
      </p:sp>
      <p:sp>
        <p:nvSpPr>
          <p:cNvPr id="9" name="Text Placeholder 8"/>
          <p:cNvSpPr>
            <a:spLocks noGrp="1"/>
          </p:cNvSpPr>
          <p:nvPr>
            <p:ph type="body" idx="1"/>
          </p:nvPr>
        </p:nvSpPr>
        <p:spPr>
          <a:xfrm>
            <a:off x="467544" y="1628800"/>
            <a:ext cx="8229600" cy="4453128"/>
          </a:xfrm>
        </p:spPr>
        <p:txBody>
          <a:bodyPr/>
          <a:lstStyle/>
          <a:p>
            <a:r>
              <a:rPr lang="en-GB" dirty="0" smtClean="0">
                <a:solidFill>
                  <a:schemeClr val="tx1"/>
                </a:solidFill>
              </a:rPr>
              <a:t>      RENASYS™ GO </a:t>
            </a:r>
            <a:r>
              <a:rPr lang="en-GB" dirty="0">
                <a:solidFill>
                  <a:schemeClr val="tx1"/>
                </a:solidFill>
              </a:rPr>
              <a:t>offers both continuous and intermittent </a:t>
            </a:r>
            <a:r>
              <a:rPr lang="en-GB" dirty="0" smtClean="0">
                <a:solidFill>
                  <a:schemeClr val="tx1"/>
                </a:solidFill>
              </a:rPr>
              <a:t>therapy modes</a:t>
            </a:r>
          </a:p>
          <a:p>
            <a:pPr marL="285750" indent="-285750">
              <a:buFont typeface="Arial" panose="020B0604020202020204" pitchFamily="34" charset="0"/>
              <a:buChar char="•"/>
            </a:pPr>
            <a:r>
              <a:rPr lang="en-GB" dirty="0" smtClean="0">
                <a:solidFill>
                  <a:schemeClr val="tx1"/>
                </a:solidFill>
              </a:rPr>
              <a:t>In </a:t>
            </a:r>
            <a:r>
              <a:rPr lang="en-GB" dirty="0">
                <a:solidFill>
                  <a:schemeClr val="tx1"/>
                </a:solidFill>
              </a:rPr>
              <a:t>continuous mode, device will maintain selected pressure setting without stopping until switched </a:t>
            </a:r>
            <a:r>
              <a:rPr lang="en-GB" dirty="0" smtClean="0">
                <a:solidFill>
                  <a:schemeClr val="tx1"/>
                </a:solidFill>
              </a:rPr>
              <a:t>off</a:t>
            </a:r>
          </a:p>
          <a:p>
            <a:pPr marL="285750" indent="-285750">
              <a:buFont typeface="Arial" panose="020B0604020202020204" pitchFamily="34" charset="0"/>
              <a:buChar char="•"/>
            </a:pPr>
            <a:r>
              <a:rPr lang="en-GB" dirty="0" smtClean="0">
                <a:solidFill>
                  <a:schemeClr val="tx1"/>
                </a:solidFill>
              </a:rPr>
              <a:t>In </a:t>
            </a:r>
            <a:r>
              <a:rPr lang="en-GB" dirty="0">
                <a:solidFill>
                  <a:schemeClr val="tx1"/>
                </a:solidFill>
              </a:rPr>
              <a:t>intermittent mode, device cycles on and off in increments of 5 minutes “ON” (active vacuum) and 2 minutes “OFF” (no vacuum</a:t>
            </a:r>
            <a:r>
              <a:rPr lang="en-GB" dirty="0" smtClean="0">
                <a:solidFill>
                  <a:schemeClr val="tx1"/>
                </a:solidFill>
              </a:rPr>
              <a:t>)</a:t>
            </a:r>
            <a:endParaRPr lang="en-GB" dirty="0">
              <a:solidFill>
                <a:schemeClr val="tx1"/>
              </a:solidFill>
            </a:endParaRPr>
          </a:p>
          <a:p>
            <a:r>
              <a:rPr lang="en-GB" dirty="0" smtClean="0">
                <a:solidFill>
                  <a:schemeClr val="tx1"/>
                </a:solidFill>
              </a:rPr>
              <a:t>     Intermittent </a:t>
            </a:r>
            <a:r>
              <a:rPr lang="en-GB" dirty="0">
                <a:solidFill>
                  <a:schemeClr val="tx1"/>
                </a:solidFill>
              </a:rPr>
              <a:t>therapy is not recommended for: </a:t>
            </a:r>
          </a:p>
          <a:p>
            <a:pPr marL="285750" indent="-285750">
              <a:buFont typeface="Arial" panose="020B0604020202020204" pitchFamily="34" charset="0"/>
              <a:buChar char="•"/>
            </a:pPr>
            <a:r>
              <a:rPr lang="en-US" dirty="0">
                <a:solidFill>
                  <a:schemeClr val="tx1"/>
                </a:solidFill>
              </a:rPr>
              <a:t>Highly exudating wounds </a:t>
            </a:r>
            <a:endParaRPr lang="en-US" dirty="0" smtClean="0">
              <a:solidFill>
                <a:schemeClr val="tx1"/>
              </a:solidFill>
            </a:endParaRPr>
          </a:p>
          <a:p>
            <a:pPr marL="285750" indent="-285750">
              <a:buFont typeface="Arial" panose="020B0604020202020204" pitchFamily="34" charset="0"/>
              <a:buChar char="•"/>
            </a:pPr>
            <a:r>
              <a:rPr lang="en-GB" dirty="0" smtClean="0">
                <a:solidFill>
                  <a:schemeClr val="tx1"/>
                </a:solidFill>
              </a:rPr>
              <a:t>Wounds </a:t>
            </a:r>
            <a:r>
              <a:rPr lang="en-GB" dirty="0">
                <a:solidFill>
                  <a:schemeClr val="tx1"/>
                </a:solidFill>
              </a:rPr>
              <a:t>with tunnels or undermining </a:t>
            </a:r>
            <a:endParaRPr lang="en-GB" dirty="0" smtClean="0">
              <a:solidFill>
                <a:schemeClr val="tx1"/>
              </a:solidFill>
            </a:endParaRPr>
          </a:p>
          <a:p>
            <a:pPr marL="285750" indent="-285750">
              <a:buFont typeface="Arial" panose="020B0604020202020204" pitchFamily="34" charset="0"/>
              <a:buChar char="•"/>
            </a:pPr>
            <a:r>
              <a:rPr lang="en-GB" dirty="0" smtClean="0">
                <a:solidFill>
                  <a:schemeClr val="tx1"/>
                </a:solidFill>
              </a:rPr>
              <a:t>Wounds </a:t>
            </a:r>
            <a:r>
              <a:rPr lang="en-GB" dirty="0">
                <a:solidFill>
                  <a:schemeClr val="tx1"/>
                </a:solidFill>
              </a:rPr>
              <a:t>in difficult areas where maintaining a seal is problematic </a:t>
            </a:r>
            <a:endParaRPr lang="en-GB" dirty="0" smtClean="0">
              <a:solidFill>
                <a:schemeClr val="tx1"/>
              </a:solidFill>
            </a:endParaRPr>
          </a:p>
          <a:p>
            <a:pPr marL="285750" indent="-285750">
              <a:buFont typeface="Arial" panose="020B0604020202020204" pitchFamily="34" charset="0"/>
              <a:buChar char="•"/>
            </a:pPr>
            <a:r>
              <a:rPr lang="en-GB" dirty="0" smtClean="0">
                <a:solidFill>
                  <a:schemeClr val="tx1"/>
                </a:solidFill>
              </a:rPr>
              <a:t>Patients </a:t>
            </a:r>
            <a:r>
              <a:rPr lang="en-GB" dirty="0">
                <a:solidFill>
                  <a:schemeClr val="tx1"/>
                </a:solidFill>
              </a:rPr>
              <a:t>who experience pain during </a:t>
            </a:r>
            <a:r>
              <a:rPr lang="en-GB" dirty="0" smtClean="0">
                <a:solidFill>
                  <a:schemeClr val="tx1"/>
                </a:solidFill>
              </a:rPr>
              <a:t>intermittent therapy </a:t>
            </a:r>
            <a:endParaRPr lang="en-GB" dirty="0">
              <a:solidFill>
                <a:schemeClr val="tx1"/>
              </a:solidFill>
            </a:endParaRPr>
          </a:p>
        </p:txBody>
      </p:sp>
      <p:sp>
        <p:nvSpPr>
          <p:cNvPr id="2" name="Slide Number Placeholder 1"/>
          <p:cNvSpPr>
            <a:spLocks noGrp="1"/>
          </p:cNvSpPr>
          <p:nvPr>
            <p:ph type="sldNum" sz="quarter" idx="11"/>
          </p:nvPr>
        </p:nvSpPr>
        <p:spPr/>
        <p:txBody>
          <a:bodyPr/>
          <a:lstStyle/>
          <a:p>
            <a:fld id="{3A7D5340-7F4D-46FB-B4B5-A5222B0AC70A}" type="slidenum">
              <a:rPr lang="en-US" sz="1200" smtClean="0"/>
              <a:pPr/>
              <a:t>33</a:t>
            </a:fld>
            <a:endParaRPr lang="en-US" dirty="0"/>
          </a:p>
        </p:txBody>
      </p:sp>
      <p:sp>
        <p:nvSpPr>
          <p:cNvPr id="5" name="Rectangle 4"/>
          <p:cNvSpPr/>
          <p:nvPr/>
        </p:nvSpPr>
        <p:spPr>
          <a:xfrm>
            <a:off x="251520" y="504982"/>
            <a:ext cx="8496944"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Rectangle 5"/>
          <p:cNvSpPr/>
          <p:nvPr/>
        </p:nvSpPr>
        <p:spPr>
          <a:xfrm>
            <a:off x="1611976" y="6635737"/>
            <a:ext cx="6586582"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610514110"/>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idx="1"/>
          </p:nvPr>
        </p:nvSpPr>
        <p:spPr/>
        <p:txBody>
          <a:bodyPr/>
          <a:lstStyle/>
          <a:p>
            <a:r>
              <a:rPr lang="en-GB" dirty="0" smtClean="0">
                <a:solidFill>
                  <a:schemeClr val="tx1"/>
                </a:solidFill>
              </a:rPr>
              <a:t>      To </a:t>
            </a:r>
            <a:r>
              <a:rPr lang="en-GB" dirty="0">
                <a:solidFill>
                  <a:schemeClr val="tx1"/>
                </a:solidFill>
              </a:rPr>
              <a:t>change therapy between continuous and intermittent mode</a:t>
            </a:r>
            <a:r>
              <a:rPr lang="en-GB" dirty="0" smtClean="0">
                <a:solidFill>
                  <a:schemeClr val="tx1"/>
                </a:solidFill>
              </a:rPr>
              <a:t>:</a:t>
            </a:r>
          </a:p>
          <a:p>
            <a:pPr marL="342900" indent="-342900">
              <a:buFont typeface="+mj-lt"/>
              <a:buAutoNum type="arabicPeriod"/>
            </a:pPr>
            <a:r>
              <a:rPr lang="en-US" dirty="0" smtClean="0">
                <a:solidFill>
                  <a:schemeClr val="tx1"/>
                </a:solidFill>
              </a:rPr>
              <a:t>Turn </a:t>
            </a:r>
            <a:r>
              <a:rPr lang="en-US" dirty="0">
                <a:solidFill>
                  <a:schemeClr val="tx1"/>
                </a:solidFill>
              </a:rPr>
              <a:t>device </a:t>
            </a:r>
            <a:r>
              <a:rPr lang="en-US" dirty="0" smtClean="0">
                <a:solidFill>
                  <a:schemeClr val="tx1"/>
                </a:solidFill>
              </a:rPr>
              <a:t>off</a:t>
            </a:r>
          </a:p>
          <a:p>
            <a:pPr marL="342900" indent="-342900">
              <a:buFont typeface="+mj-lt"/>
              <a:buAutoNum type="arabicPeriod"/>
            </a:pPr>
            <a:r>
              <a:rPr lang="en-GB" dirty="0" smtClean="0">
                <a:solidFill>
                  <a:schemeClr val="tx1"/>
                </a:solidFill>
              </a:rPr>
              <a:t>Simultaneously </a:t>
            </a:r>
            <a:r>
              <a:rPr lang="en-GB" dirty="0">
                <a:solidFill>
                  <a:schemeClr val="tx1"/>
                </a:solidFill>
              </a:rPr>
              <a:t>press and hold </a:t>
            </a:r>
            <a:r>
              <a:rPr lang="en-GB" dirty="0" smtClean="0">
                <a:solidFill>
                  <a:schemeClr val="tx1"/>
                </a:solidFill>
              </a:rPr>
              <a:t>Down         + Select        </a:t>
            </a:r>
            <a:r>
              <a:rPr lang="en-GB" dirty="0">
                <a:solidFill>
                  <a:schemeClr val="tx1"/>
                </a:solidFill>
              </a:rPr>
              <a:t>+ Power </a:t>
            </a:r>
            <a:r>
              <a:rPr lang="en-GB" dirty="0" smtClean="0">
                <a:solidFill>
                  <a:schemeClr val="tx1"/>
                </a:solidFill>
              </a:rPr>
              <a:t>           buttons </a:t>
            </a:r>
            <a:r>
              <a:rPr lang="en-GB" dirty="0">
                <a:solidFill>
                  <a:schemeClr val="tx1"/>
                </a:solidFill>
              </a:rPr>
              <a:t>for 2 </a:t>
            </a:r>
            <a:r>
              <a:rPr lang="en-GB" dirty="0" smtClean="0">
                <a:solidFill>
                  <a:schemeClr val="tx1"/>
                </a:solidFill>
              </a:rPr>
              <a:t>seconds</a:t>
            </a:r>
          </a:p>
          <a:p>
            <a:pPr marL="342900" indent="-342900">
              <a:buFont typeface="+mj-lt"/>
              <a:buAutoNum type="arabicPeriod"/>
            </a:pPr>
            <a:r>
              <a:rPr lang="en-GB" dirty="0" smtClean="0">
                <a:solidFill>
                  <a:schemeClr val="tx1"/>
                </a:solidFill>
              </a:rPr>
              <a:t>Use Up         or Down         buttons </a:t>
            </a:r>
            <a:r>
              <a:rPr lang="en-GB" dirty="0">
                <a:solidFill>
                  <a:schemeClr val="tx1"/>
                </a:solidFill>
              </a:rPr>
              <a:t>to scroll between continuous and intermittent mode. </a:t>
            </a:r>
            <a:r>
              <a:rPr lang="en-GB" dirty="0" smtClean="0">
                <a:solidFill>
                  <a:schemeClr val="tx1"/>
                </a:solidFill>
              </a:rPr>
              <a:t>Press </a:t>
            </a:r>
            <a:r>
              <a:rPr lang="en-GB" dirty="0">
                <a:solidFill>
                  <a:schemeClr val="tx1"/>
                </a:solidFill>
              </a:rPr>
              <a:t>the </a:t>
            </a:r>
            <a:r>
              <a:rPr lang="en-GB" dirty="0" smtClean="0">
                <a:solidFill>
                  <a:schemeClr val="tx1"/>
                </a:solidFill>
              </a:rPr>
              <a:t>Select  </a:t>
            </a:r>
            <a:r>
              <a:rPr lang="en-GB" dirty="0">
                <a:solidFill>
                  <a:schemeClr val="tx1"/>
                </a:solidFill>
              </a:rPr>
              <a:t>button to </a:t>
            </a:r>
            <a:r>
              <a:rPr lang="en-GB" dirty="0" smtClean="0">
                <a:solidFill>
                  <a:schemeClr val="tx1"/>
                </a:solidFill>
              </a:rPr>
              <a:t>confirm</a:t>
            </a:r>
          </a:p>
          <a:p>
            <a:r>
              <a:rPr lang="en-GB" dirty="0" smtClean="0">
                <a:solidFill>
                  <a:schemeClr val="tx1"/>
                </a:solidFill>
              </a:rPr>
              <a:t>Once </a:t>
            </a:r>
            <a:r>
              <a:rPr lang="en-GB" dirty="0">
                <a:solidFill>
                  <a:schemeClr val="tx1"/>
                </a:solidFill>
              </a:rPr>
              <a:t>therapy is started, display screen will show which mode of therapy has been </a:t>
            </a:r>
            <a:r>
              <a:rPr lang="en-GB" dirty="0" smtClean="0">
                <a:solidFill>
                  <a:schemeClr val="tx1"/>
                </a:solidFill>
              </a:rPr>
              <a:t>selected</a:t>
            </a:r>
            <a:endParaRPr lang="en-GB" dirty="0">
              <a:solidFill>
                <a:schemeClr val="tx1"/>
              </a:solidFill>
            </a:endParaRPr>
          </a:p>
          <a:p>
            <a:r>
              <a:rPr lang="en-GB" dirty="0" smtClean="0">
                <a:solidFill>
                  <a:schemeClr val="bg1">
                    <a:lumMod val="50000"/>
                  </a:schemeClr>
                </a:solidFill>
              </a:rPr>
              <a:t> </a:t>
            </a:r>
            <a:endParaRPr lang="en-GB" dirty="0">
              <a:solidFill>
                <a:schemeClr val="bg1">
                  <a:lumMod val="50000"/>
                </a:schemeClr>
              </a:solidFill>
            </a:endParaRPr>
          </a:p>
        </p:txBody>
      </p:sp>
      <p:pic>
        <p:nvPicPr>
          <p:cNvPr id="10" name="Picture 9"/>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19769" t="57543" r="76254" b="36339"/>
          <a:stretch/>
        </p:blipFill>
        <p:spPr>
          <a:xfrm>
            <a:off x="2771800" y="3356992"/>
            <a:ext cx="406361" cy="440677"/>
          </a:xfrm>
          <a:prstGeom prst="rect">
            <a:avLst/>
          </a:prstGeom>
        </p:spPr>
      </p:pic>
      <p:pic>
        <p:nvPicPr>
          <p:cNvPr id="8" name="Picture 7"/>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l="20252" t="44812" r="75404" b="50587"/>
          <a:stretch/>
        </p:blipFill>
        <p:spPr>
          <a:xfrm>
            <a:off x="1475656" y="3429000"/>
            <a:ext cx="443959" cy="331358"/>
          </a:xfrm>
          <a:prstGeom prst="rect">
            <a:avLst/>
          </a:prstGeom>
        </p:spPr>
      </p:pic>
      <p:pic>
        <p:nvPicPr>
          <p:cNvPr id="7" name="Picture 6"/>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l="18632" t="24371" r="74872" b="67098"/>
          <a:stretch/>
        </p:blipFill>
        <p:spPr>
          <a:xfrm>
            <a:off x="6730602" y="2744884"/>
            <a:ext cx="505694" cy="468092"/>
          </a:xfrm>
          <a:prstGeom prst="rect">
            <a:avLst/>
          </a:prstGeom>
        </p:spPr>
      </p:pic>
      <p:pic>
        <p:nvPicPr>
          <p:cNvPr id="5" name="Picture 4"/>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rcRect l="19769" t="57543" r="75221" b="36339"/>
          <a:stretch/>
        </p:blipFill>
        <p:spPr>
          <a:xfrm>
            <a:off x="4211960" y="2740081"/>
            <a:ext cx="511958" cy="440677"/>
          </a:xfrm>
          <a:prstGeom prst="rect">
            <a:avLst/>
          </a:prstGeom>
        </p:spPr>
      </p:pic>
      <p:sp>
        <p:nvSpPr>
          <p:cNvPr id="4" name="Title 3"/>
          <p:cNvSpPr>
            <a:spLocks noGrp="1"/>
          </p:cNvSpPr>
          <p:nvPr>
            <p:ph type="title"/>
          </p:nvPr>
        </p:nvSpPr>
        <p:spPr>
          <a:xfrm>
            <a:off x="914400" y="657167"/>
            <a:ext cx="8229600" cy="768096"/>
          </a:xfrm>
        </p:spPr>
        <p:txBody>
          <a:bodyPr/>
          <a:lstStyle/>
          <a:p>
            <a:r>
              <a:rPr lang="en-GB" dirty="0">
                <a:solidFill>
                  <a:schemeClr val="tx1"/>
                </a:solidFill>
              </a:rPr>
              <a:t>Modes of operation</a:t>
            </a:r>
            <a:endParaRPr lang="en-US" dirty="0">
              <a:solidFill>
                <a:schemeClr val="bg1">
                  <a:lumMod val="50000"/>
                </a:schemeClr>
              </a:solidFill>
            </a:endParaRPr>
          </a:p>
        </p:txBody>
      </p:sp>
      <p:pic>
        <p:nvPicPr>
          <p:cNvPr id="6" name="Picture 5"/>
          <p:cNvPicPr>
            <a:picLocks noChangeAspect="1"/>
          </p:cNvPicPr>
          <p:nvPr/>
        </p:nvPicPr>
        <p:blipFill rotWithShape="1">
          <a:blip r:embed="rId10" cstate="print">
            <a:extLst>
              <a:ext uri="{BEBA8EAE-BF5A-486C-A8C5-ECC9F3942E4B}">
                <a14:imgProps xmlns:a14="http://schemas.microsoft.com/office/drawing/2010/main">
                  <a14:imgLayer r:embed="rId11">
                    <a14:imgEffect>
                      <a14:brightnessContrast contrast="-40000"/>
                    </a14:imgEffect>
                  </a14:imgLayer>
                </a14:imgProps>
              </a:ext>
              <a:ext uri="{28A0092B-C50C-407E-A947-70E740481C1C}">
                <a14:useLocalDpi xmlns:a14="http://schemas.microsoft.com/office/drawing/2010/main" val="0"/>
              </a:ext>
            </a:extLst>
          </a:blip>
          <a:srcRect l="56429" t="57673" r="38511" b="34002"/>
          <a:stretch/>
        </p:blipFill>
        <p:spPr>
          <a:xfrm>
            <a:off x="5508104" y="2795245"/>
            <a:ext cx="422367" cy="489739"/>
          </a:xfrm>
          <a:prstGeom prst="rect">
            <a:avLst/>
          </a:prstGeom>
        </p:spPr>
      </p:pic>
      <p:pic>
        <p:nvPicPr>
          <p:cNvPr id="11" name="Picture 10"/>
          <p:cNvPicPr>
            <a:picLocks noChangeAspect="1"/>
          </p:cNvPicPr>
          <p:nvPr/>
        </p:nvPicPr>
        <p:blipFill rotWithShape="1">
          <a:blip r:embed="rId12" cstate="print">
            <a:extLst>
              <a:ext uri="{BEBA8EAE-BF5A-486C-A8C5-ECC9F3942E4B}">
                <a14:imgProps xmlns:a14="http://schemas.microsoft.com/office/drawing/2010/main">
                  <a14:imgLayer r:embed="rId13">
                    <a14:imgEffect>
                      <a14:brightnessContrast contrast="-40000"/>
                    </a14:imgEffect>
                  </a14:imgLayer>
                </a14:imgProps>
              </a:ext>
              <a:ext uri="{28A0092B-C50C-407E-A947-70E740481C1C}">
                <a14:useLocalDpi xmlns:a14="http://schemas.microsoft.com/office/drawing/2010/main" val="0"/>
              </a:ext>
            </a:extLst>
          </a:blip>
          <a:srcRect l="56429" t="57673" r="38511" b="34002"/>
          <a:stretch/>
        </p:blipFill>
        <p:spPr>
          <a:xfrm>
            <a:off x="4661652" y="3760358"/>
            <a:ext cx="408945" cy="474177"/>
          </a:xfrm>
          <a:prstGeom prst="rect">
            <a:avLst/>
          </a:prstGeom>
        </p:spPr>
      </p:pic>
      <p:pic>
        <p:nvPicPr>
          <p:cNvPr id="12" name="Picture 2" descr="C:\Users\hc0217\AppData\Local\Microsoft\Windows\Temporary Internet Files\Content.Outlook\77DQI9F8\GO Continous and intermittent (2).jpg"/>
          <p:cNvPicPr>
            <a:picLocks noChangeAspect="1" noChangeArrowheads="1"/>
          </p:cNvPicPr>
          <p:nvPr/>
        </p:nvPicPr>
        <p:blipFill rotWithShape="1">
          <a:blip r:embed="rId14">
            <a:extLst>
              <a:ext uri="{28A0092B-C50C-407E-A947-70E740481C1C}">
                <a14:useLocalDpi xmlns:a14="http://schemas.microsoft.com/office/drawing/2010/main" val="0"/>
              </a:ext>
            </a:extLst>
          </a:blip>
          <a:srcRect l="26021" t="27211" r="26021" b="33563"/>
          <a:stretch/>
        </p:blipFill>
        <p:spPr bwMode="auto">
          <a:xfrm>
            <a:off x="524531" y="4847483"/>
            <a:ext cx="3450425" cy="141234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1"/>
          </p:nvPr>
        </p:nvSpPr>
        <p:spPr/>
        <p:txBody>
          <a:bodyPr/>
          <a:lstStyle/>
          <a:p>
            <a:fld id="{3A7D5340-7F4D-46FB-B4B5-A5222B0AC70A}" type="slidenum">
              <a:rPr lang="en-US" sz="1200" smtClean="0"/>
              <a:pPr/>
              <a:t>34</a:t>
            </a:fld>
            <a:endParaRPr lang="en-US" dirty="0"/>
          </a:p>
        </p:txBody>
      </p:sp>
      <p:sp>
        <p:nvSpPr>
          <p:cNvPr id="13" name="Rectangle 12"/>
          <p:cNvSpPr/>
          <p:nvPr/>
        </p:nvSpPr>
        <p:spPr>
          <a:xfrm>
            <a:off x="251520" y="504982"/>
            <a:ext cx="8496944"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Rectangle 13"/>
          <p:cNvSpPr/>
          <p:nvPr/>
        </p:nvSpPr>
        <p:spPr>
          <a:xfrm>
            <a:off x="1611976" y="6635737"/>
            <a:ext cx="6586582"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084212408"/>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18632" t="24371" r="74872" b="67098"/>
          <a:stretch/>
        </p:blipFill>
        <p:spPr>
          <a:xfrm>
            <a:off x="6732240" y="3391733"/>
            <a:ext cx="516337" cy="477944"/>
          </a:xfrm>
          <a:prstGeom prst="rect">
            <a:avLst/>
          </a:prstGeom>
        </p:spPr>
      </p:pic>
      <p:sp>
        <p:nvSpPr>
          <p:cNvPr id="9" name="Text Placeholder 8"/>
          <p:cNvSpPr>
            <a:spLocks noGrp="1"/>
          </p:cNvSpPr>
          <p:nvPr>
            <p:ph type="body" idx="1"/>
          </p:nvPr>
        </p:nvSpPr>
        <p:spPr/>
        <p:txBody>
          <a:bodyPr/>
          <a:lstStyle/>
          <a:p>
            <a:pPr marL="285750" indent="-285750">
              <a:buFont typeface="Arial" panose="020B0604020202020204" pitchFamily="34" charset="0"/>
              <a:buChar char="•"/>
            </a:pPr>
            <a:r>
              <a:rPr lang="en-GB" dirty="0" smtClean="0"/>
              <a:t>Device </a:t>
            </a:r>
            <a:r>
              <a:rPr lang="en-GB" dirty="0"/>
              <a:t>displays information which allows clinicians to see therapy time (total hours and minutes of continuous or intermittent therapy) delivered to the </a:t>
            </a:r>
            <a:r>
              <a:rPr lang="en-GB" dirty="0" smtClean="0"/>
              <a:t>patient</a:t>
            </a:r>
          </a:p>
          <a:p>
            <a:r>
              <a:rPr lang="en-GB" b="1" dirty="0" smtClean="0"/>
              <a:t>     To access therapy time: </a:t>
            </a:r>
          </a:p>
          <a:p>
            <a:pPr marL="342900" indent="-342900">
              <a:buFont typeface="+mj-lt"/>
              <a:buAutoNum type="arabicPeriod"/>
            </a:pPr>
            <a:r>
              <a:rPr lang="en-US" dirty="0" smtClean="0"/>
              <a:t>Turn </a:t>
            </a:r>
            <a:r>
              <a:rPr lang="en-US" dirty="0"/>
              <a:t>device </a:t>
            </a:r>
            <a:r>
              <a:rPr lang="en-US" dirty="0" smtClean="0"/>
              <a:t>off</a:t>
            </a:r>
          </a:p>
          <a:p>
            <a:pPr marL="342900" indent="-342900">
              <a:buFont typeface="+mj-lt"/>
              <a:buAutoNum type="arabicPeriod"/>
            </a:pPr>
            <a:r>
              <a:rPr lang="en-GB" dirty="0"/>
              <a:t>S</a:t>
            </a:r>
            <a:r>
              <a:rPr lang="en-GB" dirty="0" smtClean="0"/>
              <a:t>imultaneously </a:t>
            </a:r>
            <a:r>
              <a:rPr lang="en-GB" dirty="0"/>
              <a:t>press and hold </a:t>
            </a:r>
            <a:r>
              <a:rPr lang="en-GB" dirty="0" smtClean="0"/>
              <a:t>Down          </a:t>
            </a:r>
            <a:r>
              <a:rPr lang="en-GB" dirty="0"/>
              <a:t>+ </a:t>
            </a:r>
            <a:r>
              <a:rPr lang="en-GB" dirty="0" smtClean="0"/>
              <a:t>Select         + </a:t>
            </a:r>
            <a:r>
              <a:rPr lang="en-GB" dirty="0"/>
              <a:t>Power </a:t>
            </a:r>
            <a:r>
              <a:rPr lang="en-GB" dirty="0" smtClean="0"/>
              <a:t>         buttons </a:t>
            </a:r>
            <a:r>
              <a:rPr lang="en-GB" dirty="0"/>
              <a:t>for 2 seconds. </a:t>
            </a:r>
            <a:endParaRPr lang="en-GB" dirty="0" smtClean="0"/>
          </a:p>
          <a:p>
            <a:pPr marL="342900" indent="-342900">
              <a:buFont typeface="+mj-lt"/>
              <a:buAutoNum type="arabicPeriod"/>
            </a:pPr>
            <a:r>
              <a:rPr lang="en-GB" dirty="0" smtClean="0"/>
              <a:t>Use Down           button </a:t>
            </a:r>
            <a:r>
              <a:rPr lang="en-GB" dirty="0"/>
              <a:t>to scroll to "show time" option. Press </a:t>
            </a:r>
            <a:r>
              <a:rPr lang="en-GB" dirty="0" smtClean="0"/>
              <a:t>Select        to </a:t>
            </a:r>
            <a:r>
              <a:rPr lang="en-GB" dirty="0"/>
              <a:t>show the following display screen: </a:t>
            </a:r>
            <a:endParaRPr lang="en-GB" dirty="0" smtClean="0"/>
          </a:p>
          <a:p>
            <a:pPr marL="342900" indent="-342900">
              <a:buFont typeface="+mj-lt"/>
              <a:buAutoNum type="arabicPeriod"/>
            </a:pPr>
            <a:endParaRPr lang="en-GB" dirty="0" smtClean="0"/>
          </a:p>
          <a:p>
            <a:endParaRPr lang="en-GB" dirty="0"/>
          </a:p>
          <a:p>
            <a:pPr marL="342900" indent="-342900">
              <a:buFont typeface="+mj-lt"/>
              <a:buAutoNum type="arabicPeriod" startAt="4"/>
            </a:pPr>
            <a:r>
              <a:rPr lang="en-GB" dirty="0" smtClean="0"/>
              <a:t>Therapy </a:t>
            </a:r>
            <a:r>
              <a:rPr lang="en-GB" dirty="0"/>
              <a:t>time display will show for 5 seconds and then return to main </a:t>
            </a:r>
            <a:r>
              <a:rPr lang="en-GB" dirty="0" smtClean="0"/>
              <a:t>menu</a:t>
            </a:r>
            <a:endParaRPr lang="en-GB" dirty="0"/>
          </a:p>
          <a:p>
            <a:endParaRPr lang="en-GB" dirty="0">
              <a:solidFill>
                <a:schemeClr val="bg1">
                  <a:lumMod val="50000"/>
                </a:schemeClr>
              </a:solidFill>
            </a:endParaRPr>
          </a:p>
        </p:txBody>
      </p:sp>
      <p:pic>
        <p:nvPicPr>
          <p:cNvPr id="10" name="Picture 9"/>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56429" t="57673" r="38511" b="34002"/>
          <a:stretch/>
        </p:blipFill>
        <p:spPr>
          <a:xfrm>
            <a:off x="6985158" y="4152862"/>
            <a:ext cx="397864" cy="356258"/>
          </a:xfrm>
          <a:prstGeom prst="rect">
            <a:avLst/>
          </a:prstGeom>
        </p:spPr>
      </p:pic>
      <p:pic>
        <p:nvPicPr>
          <p:cNvPr id="8" name="Picture 7"/>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l="19769" t="57543" r="75221" b="36339"/>
          <a:stretch/>
        </p:blipFill>
        <p:spPr>
          <a:xfrm>
            <a:off x="1835696" y="4068443"/>
            <a:ext cx="511958" cy="440677"/>
          </a:xfrm>
          <a:prstGeom prst="rect">
            <a:avLst/>
          </a:prstGeom>
        </p:spPr>
      </p:pic>
      <p:pic>
        <p:nvPicPr>
          <p:cNvPr id="6" name="Picture 5"/>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rcRect l="56429" t="57673" r="38511" b="34002"/>
          <a:stretch/>
        </p:blipFill>
        <p:spPr>
          <a:xfrm>
            <a:off x="5580112" y="3466267"/>
            <a:ext cx="402574" cy="466789"/>
          </a:xfrm>
          <a:prstGeom prst="rect">
            <a:avLst/>
          </a:prstGeom>
        </p:spPr>
      </p:pic>
      <p:pic>
        <p:nvPicPr>
          <p:cNvPr id="5" name="Picture 4"/>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l="19769" t="57543" r="75221" b="36339"/>
          <a:stretch/>
        </p:blipFill>
        <p:spPr>
          <a:xfrm>
            <a:off x="4212865" y="3429000"/>
            <a:ext cx="511958" cy="440677"/>
          </a:xfrm>
          <a:prstGeom prst="rect">
            <a:avLst/>
          </a:prstGeom>
        </p:spPr>
      </p:pic>
      <p:sp>
        <p:nvSpPr>
          <p:cNvPr id="4" name="Title 3"/>
          <p:cNvSpPr>
            <a:spLocks noGrp="1"/>
          </p:cNvSpPr>
          <p:nvPr>
            <p:ph type="title"/>
          </p:nvPr>
        </p:nvSpPr>
        <p:spPr>
          <a:xfrm>
            <a:off x="773580" y="764704"/>
            <a:ext cx="8229600" cy="768096"/>
          </a:xfrm>
        </p:spPr>
        <p:txBody>
          <a:bodyPr/>
          <a:lstStyle/>
          <a:p>
            <a:r>
              <a:rPr lang="en-GB" dirty="0" smtClean="0">
                <a:solidFill>
                  <a:schemeClr val="tx1"/>
                </a:solidFill>
              </a:rPr>
              <a:t>Clinician information </a:t>
            </a:r>
            <a:r>
              <a:rPr lang="en-GB" dirty="0">
                <a:solidFill>
                  <a:schemeClr val="tx1"/>
                </a:solidFill>
              </a:rPr>
              <a:t>s</a:t>
            </a:r>
            <a:r>
              <a:rPr lang="en-GB" dirty="0" smtClean="0">
                <a:solidFill>
                  <a:schemeClr val="tx1"/>
                </a:solidFill>
              </a:rPr>
              <a:t>creen </a:t>
            </a:r>
            <a:endParaRPr lang="en-US" dirty="0">
              <a:solidFill>
                <a:schemeClr val="tx1"/>
              </a:solidFill>
            </a:endParaRPr>
          </a:p>
        </p:txBody>
      </p:sp>
      <p:pic>
        <p:nvPicPr>
          <p:cNvPr id="12" name="Picture 2" descr="C:\Users\hc0217\AppData\Local\Microsoft\Windows\Temporary Internet Files\Content.Outlook\77DQI9F8\BATTERY SYMBOLS.jpg"/>
          <p:cNvPicPr>
            <a:picLocks noChangeAspect="1" noChangeArrowheads="1"/>
          </p:cNvPicPr>
          <p:nvPr/>
        </p:nvPicPr>
        <p:blipFill rotWithShape="1">
          <a:blip r:embed="rId9">
            <a:extLst>
              <a:ext uri="{28A0092B-C50C-407E-A947-70E740481C1C}">
                <a14:useLocalDpi xmlns:a14="http://schemas.microsoft.com/office/drawing/2010/main" val="0"/>
              </a:ext>
            </a:extLst>
          </a:blip>
          <a:srcRect l="9451" t="9413" r="69050" b="87362"/>
          <a:stretch/>
        </p:blipFill>
        <p:spPr bwMode="auto">
          <a:xfrm>
            <a:off x="773580" y="4797152"/>
            <a:ext cx="3032826" cy="64368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1"/>
          </p:nvPr>
        </p:nvSpPr>
        <p:spPr/>
        <p:txBody>
          <a:bodyPr/>
          <a:lstStyle/>
          <a:p>
            <a:fld id="{3A7D5340-7F4D-46FB-B4B5-A5222B0AC70A}" type="slidenum">
              <a:rPr lang="en-US" sz="1200" smtClean="0"/>
              <a:pPr/>
              <a:t>35</a:t>
            </a:fld>
            <a:endParaRPr lang="en-US" dirty="0"/>
          </a:p>
        </p:txBody>
      </p:sp>
      <p:sp>
        <p:nvSpPr>
          <p:cNvPr id="11" name="Rectangle 10"/>
          <p:cNvSpPr/>
          <p:nvPr/>
        </p:nvSpPr>
        <p:spPr>
          <a:xfrm>
            <a:off x="251520" y="504982"/>
            <a:ext cx="8496944"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Rectangle 12"/>
          <p:cNvSpPr/>
          <p:nvPr/>
        </p:nvSpPr>
        <p:spPr>
          <a:xfrm>
            <a:off x="1611976" y="6635737"/>
            <a:ext cx="6586582"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420322241"/>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395536" y="1759575"/>
            <a:ext cx="8229600" cy="4453128"/>
          </a:xfrm>
        </p:spPr>
        <p:txBody>
          <a:bodyPr/>
          <a:lstStyle/>
          <a:p>
            <a:r>
              <a:rPr lang="en-GB" b="1" dirty="0" smtClean="0"/>
              <a:t>      To reset therapy time: </a:t>
            </a:r>
          </a:p>
          <a:p>
            <a:pPr marL="342900" indent="-342900">
              <a:buFont typeface="+mj-lt"/>
              <a:buAutoNum type="arabicPeriod"/>
            </a:pPr>
            <a:r>
              <a:rPr lang="en-GB" dirty="0" smtClean="0"/>
              <a:t>Use Down             </a:t>
            </a:r>
            <a:r>
              <a:rPr lang="en-GB" dirty="0"/>
              <a:t>button to scroll to "clear time" option. Press </a:t>
            </a:r>
            <a:r>
              <a:rPr lang="en-GB" dirty="0" smtClean="0"/>
              <a:t>Select        </a:t>
            </a:r>
            <a:r>
              <a:rPr lang="en-GB" dirty="0"/>
              <a:t>button to show the following display screen: </a:t>
            </a:r>
            <a:endParaRPr lang="en-GB" dirty="0" smtClean="0"/>
          </a:p>
          <a:p>
            <a:pPr marL="342900" indent="-342900">
              <a:buFont typeface="+mj-lt"/>
              <a:buAutoNum type="arabicPeriod"/>
            </a:pPr>
            <a:endParaRPr lang="en-GB" dirty="0" smtClean="0"/>
          </a:p>
          <a:p>
            <a:pPr marL="342900" indent="-342900">
              <a:buFont typeface="+mj-lt"/>
              <a:buAutoNum type="arabicPeriod"/>
            </a:pPr>
            <a:endParaRPr lang="en-GB" sz="900" dirty="0" smtClean="0"/>
          </a:p>
          <a:p>
            <a:pPr marL="342900" indent="-342900">
              <a:buFont typeface="+mj-lt"/>
              <a:buAutoNum type="arabicPeriod"/>
            </a:pPr>
            <a:r>
              <a:rPr lang="en-GB" dirty="0" smtClean="0"/>
              <a:t>Press </a:t>
            </a:r>
            <a:r>
              <a:rPr lang="en-GB" dirty="0"/>
              <a:t>Select </a:t>
            </a:r>
            <a:r>
              <a:rPr lang="en-GB" dirty="0" smtClean="0"/>
              <a:t>        button </a:t>
            </a:r>
            <a:r>
              <a:rPr lang="en-GB" dirty="0"/>
              <a:t>again to confirm that you want to clear active </a:t>
            </a:r>
            <a:r>
              <a:rPr lang="en-GB" dirty="0" smtClean="0"/>
              <a:t>time</a:t>
            </a:r>
          </a:p>
          <a:p>
            <a:pPr marL="342900" indent="-342900">
              <a:buFont typeface="+mj-lt"/>
              <a:buAutoNum type="arabicPeriod"/>
            </a:pPr>
            <a:r>
              <a:rPr lang="en-GB" dirty="0" smtClean="0"/>
              <a:t>Use Down           button </a:t>
            </a:r>
            <a:r>
              <a:rPr lang="en-GB" dirty="0"/>
              <a:t>to scroll to "yes" option. Press </a:t>
            </a:r>
            <a:r>
              <a:rPr lang="en-GB" dirty="0" smtClean="0"/>
              <a:t>Select          button </a:t>
            </a:r>
            <a:r>
              <a:rPr lang="en-GB" dirty="0"/>
              <a:t>to show the following display screen: </a:t>
            </a:r>
            <a:endParaRPr lang="en-GB" dirty="0" smtClean="0"/>
          </a:p>
          <a:p>
            <a:endParaRPr lang="en-GB" dirty="0" smtClean="0"/>
          </a:p>
          <a:p>
            <a:endParaRPr lang="en-GB" sz="900" dirty="0" smtClean="0"/>
          </a:p>
          <a:p>
            <a:r>
              <a:rPr lang="en-GB" dirty="0" smtClean="0"/>
              <a:t>      Display </a:t>
            </a:r>
            <a:r>
              <a:rPr lang="en-GB" dirty="0"/>
              <a:t>will show for 5 seconds and then return to main </a:t>
            </a:r>
            <a:r>
              <a:rPr lang="en-GB" dirty="0" smtClean="0"/>
              <a:t>menu </a:t>
            </a:r>
            <a:endParaRPr lang="en-GB" dirty="0"/>
          </a:p>
          <a:p>
            <a:r>
              <a:rPr lang="en-GB" b="1" dirty="0" smtClean="0">
                <a:solidFill>
                  <a:schemeClr val="accent1"/>
                </a:solidFill>
              </a:rPr>
              <a:t>Note: Active </a:t>
            </a:r>
            <a:r>
              <a:rPr lang="en-GB" b="1" dirty="0">
                <a:solidFill>
                  <a:schemeClr val="accent1"/>
                </a:solidFill>
              </a:rPr>
              <a:t>time should be cleared between patients. This will allow the clinician to monitor patient therapy </a:t>
            </a:r>
            <a:r>
              <a:rPr lang="en-GB" b="1" dirty="0" smtClean="0">
                <a:solidFill>
                  <a:schemeClr val="accent1"/>
                </a:solidFill>
              </a:rPr>
              <a:t>compliance</a:t>
            </a:r>
            <a:endParaRPr lang="en-GB" dirty="0" smtClean="0">
              <a:solidFill>
                <a:schemeClr val="accent1"/>
              </a:solidFill>
            </a:endParaRPr>
          </a:p>
        </p:txBody>
      </p:sp>
      <p:pic>
        <p:nvPicPr>
          <p:cNvPr id="18" name="Picture 17"/>
          <p:cNvPicPr>
            <a:picLocks noChangeAspect="1"/>
          </p:cNvPicPr>
          <p:nvPr/>
        </p:nvPicPr>
        <p:blipFill rotWithShape="1">
          <a:blip r:embed="rId2" cstate="print">
            <a:extLst>
              <a:ext uri="{28A0092B-C50C-407E-A947-70E740481C1C}">
                <a14:useLocalDpi xmlns:a14="http://schemas.microsoft.com/office/drawing/2010/main" val="0"/>
              </a:ext>
            </a:extLst>
          </a:blip>
          <a:srcRect l="56429" t="57673" r="38511" b="34002"/>
          <a:stretch/>
        </p:blipFill>
        <p:spPr>
          <a:xfrm>
            <a:off x="6372200" y="3925997"/>
            <a:ext cx="449277" cy="520942"/>
          </a:xfrm>
          <a:prstGeom prst="rect">
            <a:avLst/>
          </a:prstGeom>
        </p:spPr>
      </p:pic>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l="19769" t="57543" r="75221" b="36339"/>
          <a:stretch/>
        </p:blipFill>
        <p:spPr>
          <a:xfrm>
            <a:off x="1797608" y="3829342"/>
            <a:ext cx="511958" cy="440677"/>
          </a:xfrm>
          <a:prstGeom prst="rect">
            <a:avLst/>
          </a:prstGeom>
        </p:spPr>
      </p:pic>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l="56429" t="57673" r="38511" b="35111"/>
          <a:stretch/>
        </p:blipFill>
        <p:spPr>
          <a:xfrm>
            <a:off x="1913861" y="3456100"/>
            <a:ext cx="467558" cy="469897"/>
          </a:xfrm>
          <a:prstGeom prst="rect">
            <a:avLst/>
          </a:prstGeom>
        </p:spPr>
      </p:pic>
      <p:sp>
        <p:nvSpPr>
          <p:cNvPr id="4" name="Title 3"/>
          <p:cNvSpPr>
            <a:spLocks noGrp="1"/>
          </p:cNvSpPr>
          <p:nvPr>
            <p:ph type="title"/>
          </p:nvPr>
        </p:nvSpPr>
        <p:spPr>
          <a:xfrm>
            <a:off x="914400" y="685002"/>
            <a:ext cx="8229600" cy="768096"/>
          </a:xfrm>
        </p:spPr>
        <p:txBody>
          <a:bodyPr/>
          <a:lstStyle/>
          <a:p>
            <a:r>
              <a:rPr lang="en-GB" dirty="0" smtClean="0">
                <a:solidFill>
                  <a:schemeClr val="tx1"/>
                </a:solidFill>
              </a:rPr>
              <a:t>Clinician information screen </a:t>
            </a:r>
            <a:endParaRPr lang="en-US" dirty="0">
              <a:solidFill>
                <a:schemeClr val="tx1"/>
              </a:solidFill>
            </a:endParaRPr>
          </a:p>
        </p:txBody>
      </p:sp>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19769" t="57543" r="75221" b="36339"/>
          <a:stretch/>
        </p:blipFill>
        <p:spPr>
          <a:xfrm>
            <a:off x="1865609" y="2060848"/>
            <a:ext cx="443957" cy="382144"/>
          </a:xfrm>
          <a:prstGeom prst="rect">
            <a:avLst/>
          </a:prstGeom>
        </p:spPr>
      </p:pic>
      <p:pic>
        <p:nvPicPr>
          <p:cNvPr id="17" name="Picture 2" descr="C:\Users\hc0217\AppData\Local\Microsoft\Windows\Temporary Internet Files\Content.Outlook\77DQI9F8\BATTERY SYMBOLS.jpg"/>
          <p:cNvPicPr>
            <a:picLocks noChangeAspect="1" noChangeArrowheads="1"/>
          </p:cNvPicPr>
          <p:nvPr/>
        </p:nvPicPr>
        <p:blipFill rotWithShape="1">
          <a:blip r:embed="rId6">
            <a:extLst>
              <a:ext uri="{28A0092B-C50C-407E-A947-70E740481C1C}">
                <a14:useLocalDpi xmlns:a14="http://schemas.microsoft.com/office/drawing/2010/main" val="0"/>
              </a:ext>
            </a:extLst>
          </a:blip>
          <a:srcRect l="9792" t="15359" r="69302" b="81343"/>
          <a:stretch/>
        </p:blipFill>
        <p:spPr bwMode="auto">
          <a:xfrm>
            <a:off x="754681" y="2708920"/>
            <a:ext cx="3348703" cy="74718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Users\hc0217\AppData\Local\Microsoft\Windows\Temporary Internet Files\Content.Outlook\77DQI9F8\BATTERY SYMBOLS.jpg"/>
          <p:cNvPicPr>
            <a:picLocks noChangeAspect="1" noChangeArrowheads="1"/>
          </p:cNvPicPr>
          <p:nvPr/>
        </p:nvPicPr>
        <p:blipFill rotWithShape="1">
          <a:blip r:embed="rId6">
            <a:extLst>
              <a:ext uri="{28A0092B-C50C-407E-A947-70E740481C1C}">
                <a14:useLocalDpi xmlns:a14="http://schemas.microsoft.com/office/drawing/2010/main" val="0"/>
              </a:ext>
            </a:extLst>
          </a:blip>
          <a:srcRect l="9386" t="22531" r="69772" b="75011"/>
          <a:stretch/>
        </p:blipFill>
        <p:spPr bwMode="auto">
          <a:xfrm>
            <a:off x="782153" y="4669547"/>
            <a:ext cx="3198532" cy="533504"/>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1"/>
          </p:nvPr>
        </p:nvSpPr>
        <p:spPr/>
        <p:txBody>
          <a:bodyPr/>
          <a:lstStyle/>
          <a:p>
            <a:fld id="{3A7D5340-7F4D-46FB-B4B5-A5222B0AC70A}" type="slidenum">
              <a:rPr lang="en-US" sz="1200" smtClean="0"/>
              <a:pPr/>
              <a:t>36</a:t>
            </a:fld>
            <a:endParaRPr lang="en-US" sz="1200" dirty="0"/>
          </a:p>
        </p:txBody>
      </p:sp>
      <p:pic>
        <p:nvPicPr>
          <p:cNvPr id="13" name="Picture 12"/>
          <p:cNvPicPr>
            <a:picLocks noChangeAspect="1"/>
          </p:cNvPicPr>
          <p:nvPr/>
        </p:nvPicPr>
        <p:blipFill rotWithShape="1">
          <a:blip r:embed="rId7" cstate="print">
            <a:extLst>
              <a:ext uri="{28A0092B-C50C-407E-A947-70E740481C1C}">
                <a14:useLocalDpi xmlns:a14="http://schemas.microsoft.com/office/drawing/2010/main" val="0"/>
              </a:ext>
            </a:extLst>
          </a:blip>
          <a:srcRect l="56429" t="57673" r="38511" b="34002"/>
          <a:stretch/>
        </p:blipFill>
        <p:spPr>
          <a:xfrm>
            <a:off x="7020272" y="2060848"/>
            <a:ext cx="431295" cy="500090"/>
          </a:xfrm>
          <a:prstGeom prst="rect">
            <a:avLst/>
          </a:prstGeom>
        </p:spPr>
      </p:pic>
      <p:sp>
        <p:nvSpPr>
          <p:cNvPr id="14" name="Rectangle 13"/>
          <p:cNvSpPr/>
          <p:nvPr/>
        </p:nvSpPr>
        <p:spPr>
          <a:xfrm>
            <a:off x="251520" y="504982"/>
            <a:ext cx="8496944"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 name="Rectangle 18"/>
          <p:cNvSpPr/>
          <p:nvPr/>
        </p:nvSpPr>
        <p:spPr>
          <a:xfrm>
            <a:off x="1611976" y="6635737"/>
            <a:ext cx="6586582"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08794305"/>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19769" t="57543" r="75221" b="36339"/>
          <a:stretch/>
        </p:blipFill>
        <p:spPr>
          <a:xfrm>
            <a:off x="4202193" y="3389925"/>
            <a:ext cx="511958" cy="440677"/>
          </a:xfrm>
          <a:prstGeom prst="rect">
            <a:avLst/>
          </a:prstGeom>
        </p:spPr>
      </p:pic>
      <p:sp>
        <p:nvSpPr>
          <p:cNvPr id="9" name="Text Placeholder 8"/>
          <p:cNvSpPr>
            <a:spLocks noGrp="1"/>
          </p:cNvSpPr>
          <p:nvPr>
            <p:ph type="body" idx="1"/>
          </p:nvPr>
        </p:nvSpPr>
        <p:spPr>
          <a:xfrm>
            <a:off x="518864" y="1812439"/>
            <a:ext cx="8229600" cy="4453128"/>
          </a:xfrm>
        </p:spPr>
        <p:txBody>
          <a:bodyPr/>
          <a:lstStyle/>
          <a:p>
            <a:pPr marL="285750" indent="-285750">
              <a:buFont typeface="Arial" panose="020B0604020202020204" pitchFamily="34" charset="0"/>
              <a:buChar char="•"/>
            </a:pPr>
            <a:r>
              <a:rPr lang="en-GB" dirty="0" smtClean="0"/>
              <a:t> Device </a:t>
            </a:r>
            <a:r>
              <a:rPr lang="en-GB" dirty="0"/>
              <a:t>displays total number of hours accumulated in active mode. </a:t>
            </a:r>
            <a:endParaRPr lang="en-GB" dirty="0" smtClean="0"/>
          </a:p>
          <a:p>
            <a:pPr marL="285750" indent="-285750">
              <a:buFont typeface="Arial" panose="020B0604020202020204" pitchFamily="34" charset="0"/>
              <a:buChar char="•"/>
            </a:pPr>
            <a:r>
              <a:rPr lang="en-GB" dirty="0" smtClean="0"/>
              <a:t> This </a:t>
            </a:r>
            <a:r>
              <a:rPr lang="en-GB" dirty="0"/>
              <a:t>time cannot be </a:t>
            </a:r>
            <a:r>
              <a:rPr lang="en-GB" dirty="0" smtClean="0"/>
              <a:t>reset </a:t>
            </a:r>
            <a:endParaRPr lang="en-GB" dirty="0"/>
          </a:p>
          <a:p>
            <a:r>
              <a:rPr lang="en-GB" b="1" dirty="0" smtClean="0"/>
              <a:t>      To </a:t>
            </a:r>
            <a:r>
              <a:rPr lang="en-GB" b="1" dirty="0"/>
              <a:t>access total time display screen: </a:t>
            </a:r>
            <a:endParaRPr lang="en-GB" b="1" dirty="0" smtClean="0"/>
          </a:p>
          <a:p>
            <a:pPr marL="342900" indent="-342900">
              <a:buFont typeface="+mj-lt"/>
              <a:buAutoNum type="arabicPeriod"/>
            </a:pPr>
            <a:r>
              <a:rPr lang="en-US" dirty="0" smtClean="0"/>
              <a:t>Turn device off</a:t>
            </a:r>
          </a:p>
          <a:p>
            <a:pPr marL="342900" indent="-342900">
              <a:buFont typeface="+mj-lt"/>
              <a:buAutoNum type="arabicPeriod"/>
            </a:pPr>
            <a:r>
              <a:rPr lang="en-GB" dirty="0" smtClean="0"/>
              <a:t>Simultaneously </a:t>
            </a:r>
            <a:r>
              <a:rPr lang="en-GB" dirty="0"/>
              <a:t>press and hold </a:t>
            </a:r>
            <a:r>
              <a:rPr lang="en-GB" dirty="0" smtClean="0"/>
              <a:t>Down          + Select         + </a:t>
            </a:r>
            <a:r>
              <a:rPr lang="en-GB" dirty="0"/>
              <a:t>Power </a:t>
            </a:r>
            <a:r>
              <a:rPr lang="en-GB" dirty="0" smtClean="0"/>
              <a:t>           buttons </a:t>
            </a:r>
            <a:r>
              <a:rPr lang="en-GB" dirty="0"/>
              <a:t>for 2 </a:t>
            </a:r>
            <a:r>
              <a:rPr lang="en-GB" dirty="0" smtClean="0"/>
              <a:t>seconds </a:t>
            </a:r>
          </a:p>
          <a:p>
            <a:pPr marL="342900" indent="-342900">
              <a:buFont typeface="+mj-lt"/>
              <a:buAutoNum type="arabicPeriod"/>
            </a:pPr>
            <a:r>
              <a:rPr lang="en-GB" dirty="0" smtClean="0"/>
              <a:t>Use Down           button </a:t>
            </a:r>
            <a:r>
              <a:rPr lang="en-GB" dirty="0"/>
              <a:t>to scroll to "total time" option. Press  </a:t>
            </a:r>
            <a:r>
              <a:rPr lang="en-GB" dirty="0" smtClean="0"/>
              <a:t>select         to </a:t>
            </a:r>
            <a:r>
              <a:rPr lang="en-GB" dirty="0"/>
              <a:t>show the following display screen</a:t>
            </a:r>
            <a:r>
              <a:rPr lang="en-GB" dirty="0" smtClean="0"/>
              <a:t>:</a:t>
            </a:r>
          </a:p>
          <a:p>
            <a:r>
              <a:rPr lang="en-GB" dirty="0" smtClean="0"/>
              <a:t> </a:t>
            </a:r>
            <a:endParaRPr lang="en-GB" dirty="0"/>
          </a:p>
          <a:p>
            <a:pPr marL="342900" indent="-342900">
              <a:buFont typeface="+mj-lt"/>
              <a:buAutoNum type="arabicPeriod" startAt="4"/>
            </a:pPr>
            <a:r>
              <a:rPr lang="en-GB" dirty="0" smtClean="0"/>
              <a:t>Display </a:t>
            </a:r>
            <a:r>
              <a:rPr lang="en-GB" dirty="0"/>
              <a:t>will show for 5 seconds and then return to main </a:t>
            </a:r>
            <a:r>
              <a:rPr lang="en-GB" dirty="0" smtClean="0"/>
              <a:t>menu</a:t>
            </a:r>
            <a:endParaRPr lang="en-GB" dirty="0"/>
          </a:p>
          <a:p>
            <a:endParaRPr lang="en-GB" dirty="0" smtClean="0"/>
          </a:p>
        </p:txBody>
      </p:sp>
      <p:pic>
        <p:nvPicPr>
          <p:cNvPr id="21" name="Picture 20"/>
          <p:cNvPicPr>
            <a:picLocks noChangeAspect="1"/>
          </p:cNvPicPr>
          <p:nvPr/>
        </p:nvPicPr>
        <p:blipFill rotWithShape="1">
          <a:blip r:embed="rId2" cstate="print">
            <a:extLst>
              <a:ext uri="{28A0092B-C50C-407E-A947-70E740481C1C}">
                <a14:useLocalDpi xmlns:a14="http://schemas.microsoft.com/office/drawing/2010/main" val="0"/>
              </a:ext>
            </a:extLst>
          </a:blip>
          <a:srcRect l="19769" t="57543" r="75221" b="36339"/>
          <a:stretch/>
        </p:blipFill>
        <p:spPr>
          <a:xfrm>
            <a:off x="1807741" y="4037340"/>
            <a:ext cx="511958" cy="440677"/>
          </a:xfrm>
          <a:prstGeom prst="rect">
            <a:avLst/>
          </a:prstGeom>
        </p:spPr>
      </p:pic>
      <p:pic>
        <p:nvPicPr>
          <p:cNvPr id="20" name="Picture 19"/>
          <p:cNvPicPr>
            <a:picLocks noChangeAspect="1"/>
          </p:cNvPicPr>
          <p:nvPr/>
        </p:nvPicPr>
        <p:blipFill rotWithShape="1">
          <a:blip r:embed="rId3" cstate="print">
            <a:extLst>
              <a:ext uri="{28A0092B-C50C-407E-A947-70E740481C1C}">
                <a14:useLocalDpi xmlns:a14="http://schemas.microsoft.com/office/drawing/2010/main" val="0"/>
              </a:ext>
            </a:extLst>
          </a:blip>
          <a:srcRect l="18632" t="24371" r="74872" b="67098"/>
          <a:stretch/>
        </p:blipFill>
        <p:spPr>
          <a:xfrm>
            <a:off x="6959337" y="3339139"/>
            <a:ext cx="504056" cy="466576"/>
          </a:xfrm>
          <a:prstGeom prst="rect">
            <a:avLst/>
          </a:prstGeom>
        </p:spPr>
      </p:pic>
      <p:pic>
        <p:nvPicPr>
          <p:cNvPr id="17" name="Picture 16"/>
          <p:cNvPicPr>
            <a:picLocks noChangeAspect="1"/>
          </p:cNvPicPr>
          <p:nvPr/>
        </p:nvPicPr>
        <p:blipFill rotWithShape="1">
          <a:blip r:embed="rId4" cstate="print">
            <a:extLst>
              <a:ext uri="{28A0092B-C50C-407E-A947-70E740481C1C}">
                <a14:useLocalDpi xmlns:a14="http://schemas.microsoft.com/office/drawing/2010/main" val="0"/>
              </a:ext>
            </a:extLst>
          </a:blip>
          <a:srcRect l="56429" t="57673" r="38511" b="34002"/>
          <a:stretch/>
        </p:blipFill>
        <p:spPr>
          <a:xfrm>
            <a:off x="5610806" y="3389925"/>
            <a:ext cx="448585" cy="520140"/>
          </a:xfrm>
          <a:prstGeom prst="rect">
            <a:avLst/>
          </a:prstGeom>
        </p:spPr>
      </p:pic>
      <p:sp>
        <p:nvSpPr>
          <p:cNvPr id="4" name="Title 3"/>
          <p:cNvSpPr>
            <a:spLocks noGrp="1"/>
          </p:cNvSpPr>
          <p:nvPr>
            <p:ph type="title"/>
          </p:nvPr>
        </p:nvSpPr>
        <p:spPr>
          <a:xfrm>
            <a:off x="790467" y="685002"/>
            <a:ext cx="8229600" cy="768096"/>
          </a:xfrm>
        </p:spPr>
        <p:txBody>
          <a:bodyPr/>
          <a:lstStyle/>
          <a:p>
            <a:r>
              <a:rPr lang="en-GB" dirty="0">
                <a:solidFill>
                  <a:schemeClr val="tx1"/>
                </a:solidFill>
              </a:rPr>
              <a:t>Clinician information screen </a:t>
            </a:r>
            <a:endParaRPr lang="en-US" dirty="0">
              <a:solidFill>
                <a:schemeClr val="bg1">
                  <a:lumMod val="50000"/>
                </a:schemeClr>
              </a:solidFill>
            </a:endParaRPr>
          </a:p>
        </p:txBody>
      </p:sp>
      <p:pic>
        <p:nvPicPr>
          <p:cNvPr id="22" name="Picture 2" descr="C:\Users\hc0217\AppData\Local\Microsoft\Windows\Temporary Internet Files\Content.Outlook\77DQI9F8\symbols 2.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8147" t="9495" r="6968" b="81009"/>
          <a:stretch/>
        </p:blipFill>
        <p:spPr bwMode="auto">
          <a:xfrm>
            <a:off x="611027" y="4653136"/>
            <a:ext cx="2723111" cy="576064"/>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1"/>
          </p:nvPr>
        </p:nvSpPr>
        <p:spPr/>
        <p:txBody>
          <a:bodyPr/>
          <a:lstStyle/>
          <a:p>
            <a:fld id="{3A7D5340-7F4D-46FB-B4B5-A5222B0AC70A}" type="slidenum">
              <a:rPr lang="en-US" sz="1200" smtClean="0"/>
              <a:pPr/>
              <a:t>37</a:t>
            </a:fld>
            <a:endParaRPr lang="en-US" sz="1200" dirty="0"/>
          </a:p>
        </p:txBody>
      </p: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56429" t="57673" r="38511" b="34002"/>
          <a:stretch/>
        </p:blipFill>
        <p:spPr>
          <a:xfrm>
            <a:off x="6990296" y="4077072"/>
            <a:ext cx="448585" cy="520140"/>
          </a:xfrm>
          <a:prstGeom prst="rect">
            <a:avLst/>
          </a:prstGeom>
        </p:spPr>
      </p:pic>
      <p:sp>
        <p:nvSpPr>
          <p:cNvPr id="12" name="Rectangle 11"/>
          <p:cNvSpPr/>
          <p:nvPr/>
        </p:nvSpPr>
        <p:spPr>
          <a:xfrm>
            <a:off x="251520" y="504982"/>
            <a:ext cx="8496944"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Rectangle 12"/>
          <p:cNvSpPr/>
          <p:nvPr/>
        </p:nvSpPr>
        <p:spPr>
          <a:xfrm>
            <a:off x="1611976" y="6635737"/>
            <a:ext cx="6586582"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503027660"/>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idx="1"/>
          </p:nvPr>
        </p:nvSpPr>
        <p:spPr/>
        <p:txBody>
          <a:bodyPr/>
          <a:lstStyle/>
          <a:p>
            <a:r>
              <a:rPr lang="en-GB" b="1" dirty="0" smtClean="0"/>
              <a:t>      To </a:t>
            </a:r>
            <a:r>
              <a:rPr lang="en-GB" b="1" dirty="0"/>
              <a:t>access battery charge display screen: </a:t>
            </a:r>
          </a:p>
          <a:p>
            <a:pPr marL="342900" indent="-342900">
              <a:buFont typeface="+mj-lt"/>
              <a:buAutoNum type="arabicPeriod"/>
            </a:pPr>
            <a:r>
              <a:rPr lang="en-US" dirty="0" smtClean="0"/>
              <a:t>Turn </a:t>
            </a:r>
            <a:r>
              <a:rPr lang="en-US" dirty="0"/>
              <a:t>device </a:t>
            </a:r>
            <a:r>
              <a:rPr lang="en-US" dirty="0" smtClean="0"/>
              <a:t>off</a:t>
            </a:r>
          </a:p>
          <a:p>
            <a:pPr marL="342900" indent="-342900">
              <a:buFont typeface="+mj-lt"/>
              <a:buAutoNum type="arabicPeriod"/>
            </a:pPr>
            <a:r>
              <a:rPr lang="en-GB" dirty="0" smtClean="0"/>
              <a:t>Simultaneously </a:t>
            </a:r>
            <a:r>
              <a:rPr lang="en-GB" dirty="0"/>
              <a:t>press and hold </a:t>
            </a:r>
            <a:r>
              <a:rPr lang="en-GB" dirty="0" smtClean="0"/>
              <a:t>Down           </a:t>
            </a:r>
            <a:r>
              <a:rPr lang="en-GB" dirty="0"/>
              <a:t>+ </a:t>
            </a:r>
            <a:r>
              <a:rPr lang="en-GB" dirty="0" smtClean="0"/>
              <a:t>Select             + </a:t>
            </a:r>
            <a:r>
              <a:rPr lang="en-GB" dirty="0"/>
              <a:t>Power </a:t>
            </a:r>
            <a:r>
              <a:rPr lang="en-GB" dirty="0" smtClean="0"/>
              <a:t>             </a:t>
            </a:r>
            <a:r>
              <a:rPr lang="en-GB" dirty="0"/>
              <a:t> </a:t>
            </a:r>
            <a:r>
              <a:rPr lang="en-GB" dirty="0" smtClean="0"/>
              <a:t>buttons </a:t>
            </a:r>
            <a:r>
              <a:rPr lang="en-GB" dirty="0"/>
              <a:t>for 2 </a:t>
            </a:r>
            <a:r>
              <a:rPr lang="en-GB" dirty="0" smtClean="0"/>
              <a:t>seconds</a:t>
            </a:r>
          </a:p>
          <a:p>
            <a:pPr marL="342900" indent="-342900">
              <a:buFont typeface="+mj-lt"/>
              <a:buAutoNum type="arabicPeriod"/>
            </a:pPr>
            <a:r>
              <a:rPr lang="en-GB" dirty="0" smtClean="0"/>
              <a:t>Use </a:t>
            </a:r>
            <a:r>
              <a:rPr lang="en-GB" dirty="0"/>
              <a:t>Down </a:t>
            </a:r>
            <a:r>
              <a:rPr lang="en-GB" dirty="0" smtClean="0"/>
              <a:t>           button </a:t>
            </a:r>
            <a:r>
              <a:rPr lang="en-GB" dirty="0"/>
              <a:t>to scroll to "battery charge" option. Press Select </a:t>
            </a:r>
            <a:r>
              <a:rPr lang="en-GB" dirty="0" smtClean="0"/>
              <a:t>          to </a:t>
            </a:r>
            <a:r>
              <a:rPr lang="en-GB" dirty="0"/>
              <a:t>show the following display screen: </a:t>
            </a:r>
            <a:endParaRPr lang="en-GB" dirty="0" smtClean="0"/>
          </a:p>
          <a:p>
            <a:endParaRPr lang="en-GB" dirty="0"/>
          </a:p>
          <a:p>
            <a:pPr marL="342900" indent="-342900">
              <a:buFont typeface="+mj-lt"/>
              <a:buAutoNum type="arabicPeriod" startAt="4"/>
            </a:pPr>
            <a:r>
              <a:rPr lang="en-GB" dirty="0" smtClean="0"/>
              <a:t>Press </a:t>
            </a:r>
            <a:r>
              <a:rPr lang="en-GB" dirty="0"/>
              <a:t>Select </a:t>
            </a:r>
            <a:r>
              <a:rPr lang="en-GB" dirty="0" smtClean="0"/>
              <a:t>	   button </a:t>
            </a:r>
            <a:r>
              <a:rPr lang="en-GB" dirty="0"/>
              <a:t>to return to the main </a:t>
            </a:r>
            <a:r>
              <a:rPr lang="en-GB" dirty="0" smtClean="0"/>
              <a:t>menu</a:t>
            </a:r>
            <a:endParaRPr lang="en-GB" dirty="0"/>
          </a:p>
          <a:p>
            <a:endParaRPr lang="en-GB" dirty="0" smtClean="0"/>
          </a:p>
        </p:txBody>
      </p:sp>
      <p:pic>
        <p:nvPicPr>
          <p:cNvPr id="15" name="Picture 14"/>
          <p:cNvPicPr>
            <a:picLocks noChangeAspect="1"/>
          </p:cNvPicPr>
          <p:nvPr/>
        </p:nvPicPr>
        <p:blipFill rotWithShape="1">
          <a:blip r:embed="rId2" cstate="print">
            <a:extLst>
              <a:ext uri="{28A0092B-C50C-407E-A947-70E740481C1C}">
                <a14:useLocalDpi xmlns:a14="http://schemas.microsoft.com/office/drawing/2010/main" val="0"/>
              </a:ext>
            </a:extLst>
          </a:blip>
          <a:srcRect l="56429" t="57673" r="38511" b="34002"/>
          <a:stretch/>
        </p:blipFill>
        <p:spPr>
          <a:xfrm>
            <a:off x="7453299" y="3396411"/>
            <a:ext cx="517115" cy="599601"/>
          </a:xfrm>
          <a:prstGeom prst="rect">
            <a:avLst/>
          </a:prstGeom>
        </p:spPr>
      </p:pic>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l="19769" t="57543" r="75221" b="36339"/>
          <a:stretch/>
        </p:blipFill>
        <p:spPr>
          <a:xfrm>
            <a:off x="1821426" y="3380787"/>
            <a:ext cx="511958" cy="440677"/>
          </a:xfrm>
          <a:prstGeom prst="rect">
            <a:avLst/>
          </a:prstGeom>
        </p:spPr>
      </p:pic>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19769" t="57543" r="75221" b="36339"/>
          <a:stretch/>
        </p:blipFill>
        <p:spPr>
          <a:xfrm>
            <a:off x="4204058" y="2723824"/>
            <a:ext cx="511958" cy="440677"/>
          </a:xfrm>
          <a:prstGeom prst="rect">
            <a:avLst/>
          </a:prstGeom>
        </p:spPr>
      </p:pic>
      <p:sp>
        <p:nvSpPr>
          <p:cNvPr id="4" name="Title 3"/>
          <p:cNvSpPr>
            <a:spLocks noGrp="1"/>
          </p:cNvSpPr>
          <p:nvPr>
            <p:ph type="title"/>
          </p:nvPr>
        </p:nvSpPr>
        <p:spPr>
          <a:xfrm>
            <a:off x="914400" y="630538"/>
            <a:ext cx="8229600" cy="768096"/>
          </a:xfrm>
        </p:spPr>
        <p:txBody>
          <a:bodyPr/>
          <a:lstStyle/>
          <a:p>
            <a:r>
              <a:rPr lang="en-GB" dirty="0">
                <a:solidFill>
                  <a:schemeClr val="tx1"/>
                </a:solidFill>
              </a:rPr>
              <a:t>Clinician information screen </a:t>
            </a:r>
            <a:r>
              <a:rPr lang="en-GB" dirty="0" smtClean="0">
                <a:solidFill>
                  <a:schemeClr val="tx1"/>
                </a:solidFill>
              </a:rPr>
              <a:t>– </a:t>
            </a:r>
            <a:r>
              <a:rPr lang="en-GB" dirty="0">
                <a:solidFill>
                  <a:schemeClr val="tx1"/>
                </a:solidFill>
              </a:rPr>
              <a:t>b</a:t>
            </a:r>
            <a:r>
              <a:rPr lang="en-GB" dirty="0" smtClean="0">
                <a:solidFill>
                  <a:schemeClr val="tx1"/>
                </a:solidFill>
              </a:rPr>
              <a:t>attery </a:t>
            </a:r>
            <a:r>
              <a:rPr lang="en-GB" dirty="0">
                <a:solidFill>
                  <a:schemeClr val="tx1"/>
                </a:solidFill>
              </a:rPr>
              <a:t>c</a:t>
            </a:r>
            <a:r>
              <a:rPr lang="en-GB" dirty="0" smtClean="0">
                <a:solidFill>
                  <a:schemeClr val="tx1"/>
                </a:solidFill>
              </a:rPr>
              <a:t>harge %</a:t>
            </a:r>
            <a:endParaRPr lang="en-US" dirty="0">
              <a:solidFill>
                <a:schemeClr val="tx1"/>
              </a:solidFill>
            </a:endParaRPr>
          </a:p>
        </p:txBody>
      </p:sp>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l="56429" t="57673" r="38511" b="34002"/>
          <a:stretch/>
        </p:blipFill>
        <p:spPr>
          <a:xfrm>
            <a:off x="5681594" y="2723824"/>
            <a:ext cx="517115" cy="599601"/>
          </a:xfrm>
          <a:prstGeom prst="rect">
            <a:avLst/>
          </a:prstGeom>
        </p:spPr>
      </p:pic>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l="18632" t="24371" r="74872" b="67098"/>
          <a:stretch/>
        </p:blipFill>
        <p:spPr>
          <a:xfrm>
            <a:off x="7164289" y="2629461"/>
            <a:ext cx="578020" cy="535040"/>
          </a:xfrm>
          <a:prstGeom prst="rect">
            <a:avLst/>
          </a:prstGeom>
        </p:spPr>
      </p:pic>
      <p:pic>
        <p:nvPicPr>
          <p:cNvPr id="16" name="Picture 2" descr="C:\Users\hc0217\AppData\Local\Microsoft\Windows\Temporary Internet Files\Content.Outlook\77DQI9F8\symbols 2.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7652" t="20330" r="6476" b="69635"/>
          <a:stretch/>
        </p:blipFill>
        <p:spPr bwMode="auto">
          <a:xfrm>
            <a:off x="684110" y="4052171"/>
            <a:ext cx="2519738" cy="55120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p:cNvPicPr>
            <a:picLocks noChangeAspect="1"/>
          </p:cNvPicPr>
          <p:nvPr/>
        </p:nvPicPr>
        <p:blipFill rotWithShape="1">
          <a:blip r:embed="rId6" cstate="print">
            <a:extLst>
              <a:ext uri="{28A0092B-C50C-407E-A947-70E740481C1C}">
                <a14:useLocalDpi xmlns:a14="http://schemas.microsoft.com/office/drawing/2010/main" val="0"/>
              </a:ext>
            </a:extLst>
          </a:blip>
          <a:srcRect l="56429" t="57673" r="38511" b="34002"/>
          <a:stretch/>
        </p:blipFill>
        <p:spPr>
          <a:xfrm>
            <a:off x="1984642" y="4531474"/>
            <a:ext cx="448585" cy="520140"/>
          </a:xfrm>
          <a:prstGeom prst="rect">
            <a:avLst/>
          </a:prstGeom>
        </p:spPr>
      </p:pic>
      <p:sp>
        <p:nvSpPr>
          <p:cNvPr id="2" name="Slide Number Placeholder 1"/>
          <p:cNvSpPr>
            <a:spLocks noGrp="1"/>
          </p:cNvSpPr>
          <p:nvPr>
            <p:ph type="sldNum" sz="quarter" idx="11"/>
          </p:nvPr>
        </p:nvSpPr>
        <p:spPr/>
        <p:txBody>
          <a:bodyPr/>
          <a:lstStyle/>
          <a:p>
            <a:fld id="{3A7D5340-7F4D-46FB-B4B5-A5222B0AC70A}" type="slidenum">
              <a:rPr lang="en-US" sz="1200" smtClean="0"/>
              <a:pPr/>
              <a:t>38</a:t>
            </a:fld>
            <a:endParaRPr lang="en-US" sz="1200" dirty="0"/>
          </a:p>
        </p:txBody>
      </p:sp>
      <p:sp>
        <p:nvSpPr>
          <p:cNvPr id="17" name="Rectangle 16"/>
          <p:cNvSpPr/>
          <p:nvPr/>
        </p:nvSpPr>
        <p:spPr>
          <a:xfrm>
            <a:off x="251520" y="504982"/>
            <a:ext cx="8496944"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Rectangle 17"/>
          <p:cNvSpPr/>
          <p:nvPr/>
        </p:nvSpPr>
        <p:spPr>
          <a:xfrm>
            <a:off x="1611976" y="6635737"/>
            <a:ext cx="6586582"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902177435"/>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90467" y="674420"/>
            <a:ext cx="8229600" cy="768096"/>
          </a:xfrm>
        </p:spPr>
        <p:txBody>
          <a:bodyPr/>
          <a:lstStyle/>
          <a:p>
            <a:r>
              <a:rPr lang="en-GB" dirty="0" smtClean="0">
                <a:solidFill>
                  <a:schemeClr val="tx1"/>
                </a:solidFill>
              </a:rPr>
              <a:t>Battery power and status </a:t>
            </a:r>
            <a:r>
              <a:rPr lang="en-GB" dirty="0">
                <a:solidFill>
                  <a:schemeClr val="tx1"/>
                </a:solidFill>
              </a:rPr>
              <a:t>i</a:t>
            </a:r>
            <a:r>
              <a:rPr lang="en-GB" dirty="0" smtClean="0">
                <a:solidFill>
                  <a:schemeClr val="tx1"/>
                </a:solidFill>
              </a:rPr>
              <a:t>ndication</a:t>
            </a:r>
            <a:endParaRPr lang="en-US" dirty="0">
              <a:solidFill>
                <a:schemeClr val="tx1"/>
              </a:solidFill>
            </a:endParaRPr>
          </a:p>
        </p:txBody>
      </p:sp>
      <p:sp>
        <p:nvSpPr>
          <p:cNvPr id="9" name="Text Placeholder 8"/>
          <p:cNvSpPr>
            <a:spLocks noGrp="1"/>
          </p:cNvSpPr>
          <p:nvPr>
            <p:ph type="body" idx="1"/>
          </p:nvPr>
        </p:nvSpPr>
        <p:spPr>
          <a:xfrm>
            <a:off x="457200" y="1412776"/>
            <a:ext cx="8291264" cy="1872208"/>
          </a:xfrm>
        </p:spPr>
        <p:txBody>
          <a:bodyPr/>
          <a:lstStyle/>
          <a:p>
            <a:pPr marL="285750" indent="-285750">
              <a:buFont typeface="Arial" panose="020B0604020202020204" pitchFamily="34" charset="0"/>
              <a:buChar char="•"/>
            </a:pPr>
            <a:r>
              <a:rPr lang="en-GB" dirty="0" smtClean="0">
                <a:solidFill>
                  <a:schemeClr val="tx1"/>
                </a:solidFill>
              </a:rPr>
              <a:t>A </a:t>
            </a:r>
            <a:r>
              <a:rPr lang="en-GB" dirty="0">
                <a:solidFill>
                  <a:schemeClr val="tx1"/>
                </a:solidFill>
              </a:rPr>
              <a:t>fully </a:t>
            </a:r>
            <a:r>
              <a:rPr lang="en-GB" dirty="0" smtClean="0">
                <a:solidFill>
                  <a:schemeClr val="tx1"/>
                </a:solidFill>
              </a:rPr>
              <a:t>charged RENASYS™ GO </a:t>
            </a:r>
            <a:r>
              <a:rPr lang="en-GB" dirty="0">
                <a:solidFill>
                  <a:schemeClr val="tx1"/>
                </a:solidFill>
              </a:rPr>
              <a:t>battery can last up to 20 hours, dependent on pressure </a:t>
            </a:r>
            <a:r>
              <a:rPr lang="en-GB" dirty="0" smtClean="0">
                <a:solidFill>
                  <a:schemeClr val="tx1"/>
                </a:solidFill>
              </a:rPr>
              <a:t>setting</a:t>
            </a:r>
          </a:p>
          <a:p>
            <a:pPr marL="285750" indent="-285750">
              <a:buFont typeface="Arial" panose="020B0604020202020204" pitchFamily="34" charset="0"/>
              <a:buChar char="•"/>
            </a:pPr>
            <a:r>
              <a:rPr lang="en-GB" dirty="0" smtClean="0">
                <a:solidFill>
                  <a:schemeClr val="tx1"/>
                </a:solidFill>
              </a:rPr>
              <a:t>During </a:t>
            </a:r>
            <a:r>
              <a:rPr lang="en-GB" dirty="0">
                <a:solidFill>
                  <a:schemeClr val="tx1"/>
                </a:solidFill>
              </a:rPr>
              <a:t>therapy, if battery level </a:t>
            </a:r>
            <a:r>
              <a:rPr lang="en-GB" dirty="0" smtClean="0">
                <a:solidFill>
                  <a:schemeClr val="tx1"/>
                </a:solidFill>
              </a:rPr>
              <a:t>is low</a:t>
            </a:r>
            <a:r>
              <a:rPr lang="en-GB" dirty="0">
                <a:solidFill>
                  <a:schemeClr val="tx1"/>
                </a:solidFill>
              </a:rPr>
              <a:t>, the device can be plugged into </a:t>
            </a:r>
            <a:r>
              <a:rPr lang="en-GB" dirty="0" smtClean="0">
                <a:solidFill>
                  <a:schemeClr val="tx1"/>
                </a:solidFill>
              </a:rPr>
              <a:t>electrical power </a:t>
            </a:r>
            <a:r>
              <a:rPr lang="en-GB" dirty="0">
                <a:solidFill>
                  <a:schemeClr val="tx1"/>
                </a:solidFill>
              </a:rPr>
              <a:t>without interrupting therapy. Battery will recharge while therapy continues to be </a:t>
            </a:r>
            <a:r>
              <a:rPr lang="en-GB" dirty="0" smtClean="0">
                <a:solidFill>
                  <a:schemeClr val="tx1"/>
                </a:solidFill>
              </a:rPr>
              <a:t>delivered </a:t>
            </a:r>
          </a:p>
          <a:p>
            <a:pPr marL="285750" indent="-285750">
              <a:buFont typeface="Arial" panose="020B0604020202020204" pitchFamily="34" charset="0"/>
              <a:buChar char="•"/>
            </a:pPr>
            <a:r>
              <a:rPr lang="en-GB" dirty="0" smtClean="0">
                <a:solidFill>
                  <a:schemeClr val="tx1"/>
                </a:solidFill>
              </a:rPr>
              <a:t>There </a:t>
            </a:r>
            <a:r>
              <a:rPr lang="en-GB" dirty="0">
                <a:solidFill>
                  <a:schemeClr val="tx1"/>
                </a:solidFill>
              </a:rPr>
              <a:t>are several </a:t>
            </a:r>
            <a:r>
              <a:rPr lang="en-GB" dirty="0" smtClean="0">
                <a:solidFill>
                  <a:schemeClr val="tx1"/>
                </a:solidFill>
              </a:rPr>
              <a:t>battery level status indicators </a:t>
            </a:r>
            <a:r>
              <a:rPr lang="en-GB" dirty="0">
                <a:solidFill>
                  <a:schemeClr val="tx1"/>
                </a:solidFill>
              </a:rPr>
              <a:t>on this device </a:t>
            </a:r>
            <a:endParaRPr lang="en-GB" dirty="0" smtClean="0">
              <a:solidFill>
                <a:schemeClr val="tx1"/>
              </a:solidFill>
            </a:endParaRPr>
          </a:p>
        </p:txBody>
      </p:sp>
      <p:pic>
        <p:nvPicPr>
          <p:cNvPr id="6" name="Picture 2"/>
          <p:cNvPicPr>
            <a:picLocks noChangeAspect="1" noChangeArrowheads="1"/>
          </p:cNvPicPr>
          <p:nvPr/>
        </p:nvPicPr>
        <p:blipFill rotWithShape="1">
          <a:blip r:embed="rId3" cstate="print"/>
          <a:srcRect l="46244" t="11945" r="23407" b="66011"/>
          <a:stretch/>
        </p:blipFill>
        <p:spPr bwMode="auto">
          <a:xfrm>
            <a:off x="2663513" y="4627588"/>
            <a:ext cx="1061884" cy="1007829"/>
          </a:xfrm>
          <a:prstGeom prst="rect">
            <a:avLst/>
          </a:prstGeom>
          <a:noFill/>
          <a:ln w="9525">
            <a:noFill/>
            <a:miter lim="800000"/>
            <a:headEnd/>
            <a:tailEnd/>
          </a:ln>
        </p:spPr>
      </p:pic>
      <p:sp>
        <p:nvSpPr>
          <p:cNvPr id="2" name="TextBox 1"/>
          <p:cNvSpPr txBox="1"/>
          <p:nvPr/>
        </p:nvSpPr>
        <p:spPr>
          <a:xfrm>
            <a:off x="3635898" y="3461144"/>
            <a:ext cx="4968550" cy="830997"/>
          </a:xfrm>
          <a:prstGeom prst="rect">
            <a:avLst/>
          </a:prstGeom>
          <a:noFill/>
        </p:spPr>
        <p:txBody>
          <a:bodyPr wrap="square" rtlCol="0">
            <a:spAutoFit/>
          </a:bodyPr>
          <a:lstStyle/>
          <a:p>
            <a:r>
              <a:rPr lang="en-GB" sz="1600" b="1" dirty="0" smtClean="0">
                <a:latin typeface="Smith&amp;NephewLF" panose="020F0500030000020004" pitchFamily="34" charset="0"/>
              </a:rPr>
              <a:t>Battery is fully charged and has up to 20 hours </a:t>
            </a:r>
            <a:r>
              <a:rPr lang="en-GB" sz="1600" dirty="0" smtClean="0">
                <a:latin typeface="Smith&amp;NephewLF" panose="020F0500030000020004" pitchFamily="34" charset="0"/>
              </a:rPr>
              <a:t>active therapy remaining. Battery status indicator will illuminate solid green</a:t>
            </a:r>
            <a:endParaRPr lang="en-US" sz="1600" dirty="0">
              <a:latin typeface="Smith&amp;NephewLF" panose="020F0500030000020004" pitchFamily="34" charset="0"/>
            </a:endParaRPr>
          </a:p>
        </p:txBody>
      </p:sp>
      <p:sp>
        <p:nvSpPr>
          <p:cNvPr id="12" name="TextBox 11"/>
          <p:cNvSpPr txBox="1"/>
          <p:nvPr/>
        </p:nvSpPr>
        <p:spPr>
          <a:xfrm>
            <a:off x="3635897" y="4869160"/>
            <a:ext cx="5112568" cy="584775"/>
          </a:xfrm>
          <a:prstGeom prst="rect">
            <a:avLst/>
          </a:prstGeom>
          <a:noFill/>
        </p:spPr>
        <p:txBody>
          <a:bodyPr wrap="square" rtlCol="0">
            <a:spAutoFit/>
          </a:bodyPr>
          <a:lstStyle/>
          <a:p>
            <a:r>
              <a:rPr lang="en-GB" sz="1600" b="1" dirty="0" smtClean="0">
                <a:latin typeface="Smith&amp;NephewLF" panose="020F0500030000020004" pitchFamily="34" charset="0"/>
              </a:rPr>
              <a:t>Battery has up to 10 hours active therapy remaining</a:t>
            </a:r>
            <a:r>
              <a:rPr lang="en-GB" sz="1600" dirty="0" smtClean="0">
                <a:latin typeface="Smith&amp;NephewLF" panose="020F0500030000020004" pitchFamily="34" charset="0"/>
              </a:rPr>
              <a:t>. Battery status top indicator will flash green</a:t>
            </a:r>
            <a:endParaRPr lang="en-US" sz="1600" dirty="0">
              <a:latin typeface="Smith&amp;NephewLF" panose="020F0500030000020004" pitchFamily="34" charset="0"/>
            </a:endParaRPr>
          </a:p>
        </p:txBody>
      </p:sp>
      <p:sp>
        <p:nvSpPr>
          <p:cNvPr id="13" name="TextBox 12"/>
          <p:cNvSpPr txBox="1"/>
          <p:nvPr/>
        </p:nvSpPr>
        <p:spPr>
          <a:xfrm>
            <a:off x="3635896" y="5786680"/>
            <a:ext cx="5112568" cy="830997"/>
          </a:xfrm>
          <a:prstGeom prst="rect">
            <a:avLst/>
          </a:prstGeom>
          <a:noFill/>
        </p:spPr>
        <p:txBody>
          <a:bodyPr wrap="square" rtlCol="0">
            <a:spAutoFit/>
          </a:bodyPr>
          <a:lstStyle/>
          <a:p>
            <a:r>
              <a:rPr lang="en-GB" sz="1600" b="1" dirty="0" smtClean="0">
                <a:latin typeface="Smith&amp;NephewLF" panose="020F0500030000020004" pitchFamily="34" charset="0"/>
              </a:rPr>
              <a:t>Battery has up to 6 hours active therapy remaining</a:t>
            </a:r>
            <a:r>
              <a:rPr lang="en-GB" sz="1600" dirty="0" smtClean="0">
                <a:latin typeface="Smith&amp;NephewLF" panose="020F0500030000020004" pitchFamily="34" charset="0"/>
              </a:rPr>
              <a:t>. Battery status top indicator will flash green and battery status bottom indicator will illuminate solid yellow</a:t>
            </a:r>
            <a:endParaRPr lang="en-US" sz="1600" dirty="0">
              <a:latin typeface="Smith&amp;NephewLF" panose="020F0500030000020004" pitchFamily="34" charset="0"/>
            </a:endParaRPr>
          </a:p>
        </p:txBody>
      </p:sp>
      <p:pic>
        <p:nvPicPr>
          <p:cNvPr id="21" name="Picture 2" descr="C:\Users\hc0217\AppData\Local\Microsoft\Windows\Temporary Internet Files\Content.Outlook\77DQI9F8\BATTERY SYMBOLS.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000" t="45344" r="66850" b="48691"/>
          <a:stretch/>
        </p:blipFill>
        <p:spPr bwMode="auto">
          <a:xfrm>
            <a:off x="467544" y="3300426"/>
            <a:ext cx="2336179" cy="9319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39671" y="4292141"/>
            <a:ext cx="6001828" cy="276999"/>
          </a:xfrm>
          <a:prstGeom prst="rect">
            <a:avLst/>
          </a:prstGeom>
          <a:noFill/>
        </p:spPr>
        <p:txBody>
          <a:bodyPr wrap="square" rtlCol="0">
            <a:spAutoFit/>
          </a:bodyPr>
          <a:lstStyle/>
          <a:p>
            <a:r>
              <a:rPr lang="en-GB" sz="1200" i="1" dirty="0" smtClean="0">
                <a:latin typeface="Smith&amp;NephewLF" panose="020F0500030000020004" pitchFamily="34" charset="0"/>
              </a:rPr>
              <a:t>Display </a:t>
            </a:r>
            <a:r>
              <a:rPr lang="en-GB" sz="1200" i="1" dirty="0">
                <a:latin typeface="Smith&amp;NephewLF" panose="020F0500030000020004" pitchFamily="34" charset="0"/>
              </a:rPr>
              <a:t>screen when device is locked for homecare </a:t>
            </a:r>
            <a:r>
              <a:rPr lang="en-GB" sz="1200" i="1" dirty="0" smtClean="0">
                <a:latin typeface="Smith&amp;NephewLF" panose="020F0500030000020004" pitchFamily="34" charset="0"/>
              </a:rPr>
              <a:t>use</a:t>
            </a:r>
            <a:r>
              <a:rPr lang="en-GB" sz="1200" i="1" dirty="0">
                <a:latin typeface="Smith&amp;NephewLF" panose="020F0500030000020004" pitchFamily="34" charset="0"/>
              </a:rPr>
              <a:t>  </a:t>
            </a:r>
            <a:endParaRPr lang="en-US" sz="1200" dirty="0">
              <a:latin typeface="Smith&amp;NephewLF" panose="020F0500030000020004" pitchFamily="34" charset="0"/>
            </a:endParaRPr>
          </a:p>
        </p:txBody>
      </p:sp>
      <p:grpSp>
        <p:nvGrpSpPr>
          <p:cNvPr id="10" name="Group 9"/>
          <p:cNvGrpSpPr/>
          <p:nvPr/>
        </p:nvGrpSpPr>
        <p:grpSpPr>
          <a:xfrm>
            <a:off x="2674949" y="5635417"/>
            <a:ext cx="1061884" cy="1007829"/>
            <a:chOff x="2674949" y="5635417"/>
            <a:chExt cx="1061884" cy="1007829"/>
          </a:xfrm>
        </p:grpSpPr>
        <p:pic>
          <p:nvPicPr>
            <p:cNvPr id="34" name="Picture 2"/>
            <p:cNvPicPr>
              <a:picLocks noChangeAspect="1" noChangeArrowheads="1"/>
            </p:cNvPicPr>
            <p:nvPr/>
          </p:nvPicPr>
          <p:blipFill rotWithShape="1">
            <a:blip r:embed="rId3" cstate="print"/>
            <a:srcRect l="46244" t="11945" r="23407" b="66011"/>
            <a:stretch/>
          </p:blipFill>
          <p:spPr bwMode="auto">
            <a:xfrm>
              <a:off x="2674949" y="5635417"/>
              <a:ext cx="1061884" cy="1007829"/>
            </a:xfrm>
            <a:prstGeom prst="rect">
              <a:avLst/>
            </a:prstGeom>
            <a:noFill/>
            <a:ln w="9525">
              <a:noFill/>
              <a:miter lim="800000"/>
              <a:headEnd/>
              <a:tailEnd/>
            </a:ln>
          </p:spPr>
        </p:pic>
        <p:sp>
          <p:nvSpPr>
            <p:cNvPr id="7" name="Oval 6"/>
            <p:cNvSpPr/>
            <p:nvPr/>
          </p:nvSpPr>
          <p:spPr>
            <a:xfrm>
              <a:off x="2803723" y="6274186"/>
              <a:ext cx="154859" cy="179150"/>
            </a:xfrm>
            <a:prstGeom prst="ellipse">
              <a:avLst/>
            </a:prstGeom>
            <a:solidFill>
              <a:srgbClr val="FFFF0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dirty="0"/>
            </a:p>
          </p:txBody>
        </p:sp>
      </p:grpSp>
      <p:sp>
        <p:nvSpPr>
          <p:cNvPr id="8" name="Slide Number Placeholder 7"/>
          <p:cNvSpPr>
            <a:spLocks noGrp="1"/>
          </p:cNvSpPr>
          <p:nvPr>
            <p:ph type="sldNum" sz="quarter" idx="11"/>
          </p:nvPr>
        </p:nvSpPr>
        <p:spPr/>
        <p:txBody>
          <a:bodyPr/>
          <a:lstStyle/>
          <a:p>
            <a:fld id="{3A7D5340-7F4D-46FB-B4B5-A5222B0AC70A}" type="slidenum">
              <a:rPr lang="en-US" sz="1200" smtClean="0"/>
              <a:pPr/>
              <a:t>39</a:t>
            </a:fld>
            <a:endParaRPr lang="en-US" sz="1200" dirty="0"/>
          </a:p>
        </p:txBody>
      </p:sp>
      <p:pic>
        <p:nvPicPr>
          <p:cNvPr id="5" name="Picture 2"/>
          <p:cNvPicPr>
            <a:picLocks noChangeAspect="1" noChangeArrowheads="1"/>
          </p:cNvPicPr>
          <p:nvPr/>
        </p:nvPicPr>
        <p:blipFill rotWithShape="1">
          <a:blip r:embed="rId3" cstate="print"/>
          <a:srcRect l="17457" t="-597" r="73691" b="79869"/>
          <a:stretch/>
        </p:blipFill>
        <p:spPr bwMode="auto">
          <a:xfrm>
            <a:off x="2700343" y="3401289"/>
            <a:ext cx="309717" cy="947715"/>
          </a:xfrm>
          <a:prstGeom prst="rect">
            <a:avLst/>
          </a:prstGeom>
          <a:noFill/>
          <a:ln w="9525">
            <a:noFill/>
            <a:miter lim="800000"/>
            <a:headEnd/>
            <a:tailEnd/>
          </a:ln>
        </p:spPr>
      </p:pic>
      <p:sp>
        <p:nvSpPr>
          <p:cNvPr id="15" name="Rectangle 14"/>
          <p:cNvSpPr/>
          <p:nvPr/>
        </p:nvSpPr>
        <p:spPr>
          <a:xfrm>
            <a:off x="251520" y="504982"/>
            <a:ext cx="8496944"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Rectangle 15"/>
          <p:cNvSpPr/>
          <p:nvPr/>
        </p:nvSpPr>
        <p:spPr>
          <a:xfrm>
            <a:off x="1611976" y="6635737"/>
            <a:ext cx="6586582"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4066874902"/>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31842" name="Rectangle 2"/>
          <p:cNvSpPr>
            <a:spLocks noGrp="1" noChangeArrowheads="1"/>
          </p:cNvSpPr>
          <p:nvPr>
            <p:ph type="title"/>
          </p:nvPr>
        </p:nvSpPr>
        <p:spPr>
          <a:xfrm>
            <a:off x="449601" y="260648"/>
            <a:ext cx="8229600" cy="576064"/>
          </a:xfrm>
        </p:spPr>
        <p:txBody>
          <a:bodyPr/>
          <a:lstStyle/>
          <a:p>
            <a:r>
              <a:rPr lang="en-US" sz="3600" dirty="0"/>
              <a:t>Warnings</a:t>
            </a:r>
          </a:p>
        </p:txBody>
      </p:sp>
      <p:sp>
        <p:nvSpPr>
          <p:cNvPr id="2" name="Text Placeholder 1"/>
          <p:cNvSpPr>
            <a:spLocks noGrp="1"/>
          </p:cNvSpPr>
          <p:nvPr>
            <p:ph type="body" idx="4294967295"/>
          </p:nvPr>
        </p:nvSpPr>
        <p:spPr>
          <a:xfrm>
            <a:off x="467544" y="980728"/>
            <a:ext cx="8228400" cy="4896544"/>
          </a:xfrm>
        </p:spPr>
        <p:txBody>
          <a:bodyPr/>
          <a:lstStyle/>
          <a:p>
            <a:r>
              <a:rPr lang="en-US" sz="1200" b="1" dirty="0"/>
              <a:t>1. </a:t>
            </a:r>
            <a:r>
              <a:rPr lang="en-US" sz="1200" dirty="0">
                <a:solidFill>
                  <a:srgbClr val="FF0000"/>
                </a:solidFill>
              </a:rPr>
              <a:t>Carefully monitor patients for signs of </a:t>
            </a:r>
            <a:r>
              <a:rPr lang="en-US" sz="1200" dirty="0" smtClean="0">
                <a:solidFill>
                  <a:srgbClr val="FF0000"/>
                </a:solidFill>
              </a:rPr>
              <a:t>bleeding, which </a:t>
            </a:r>
            <a:r>
              <a:rPr lang="en-US" sz="1200" dirty="0">
                <a:solidFill>
                  <a:srgbClr val="FF0000"/>
                </a:solidFill>
              </a:rPr>
              <a:t>may lead to interruption in therapy </a:t>
            </a:r>
            <a:r>
              <a:rPr lang="en-US" sz="1200" dirty="0" smtClean="0">
                <a:solidFill>
                  <a:srgbClr val="FF0000"/>
                </a:solidFill>
              </a:rPr>
              <a:t>and hemodynamic </a:t>
            </a:r>
            <a:r>
              <a:rPr lang="en-US" sz="1200" dirty="0">
                <a:solidFill>
                  <a:srgbClr val="FF0000"/>
                </a:solidFill>
              </a:rPr>
              <a:t>instability. If such </a:t>
            </a:r>
            <a:r>
              <a:rPr lang="en-US" sz="1200" dirty="0" smtClean="0">
                <a:solidFill>
                  <a:srgbClr val="FF0000"/>
                </a:solidFill>
              </a:rPr>
              <a:t> symptoms are observed</a:t>
            </a:r>
            <a:r>
              <a:rPr lang="en-US" sz="1200" dirty="0">
                <a:solidFill>
                  <a:srgbClr val="FF0000"/>
                </a:solidFill>
              </a:rPr>
              <a:t>, immediately discontinue therapy, </a:t>
            </a:r>
            <a:r>
              <a:rPr lang="en-US" sz="1200" dirty="0" smtClean="0">
                <a:solidFill>
                  <a:srgbClr val="FF0000"/>
                </a:solidFill>
              </a:rPr>
              <a:t>take appropriate </a:t>
            </a:r>
            <a:r>
              <a:rPr lang="en-US" sz="1200" dirty="0">
                <a:solidFill>
                  <a:srgbClr val="FF0000"/>
                </a:solidFill>
              </a:rPr>
              <a:t>measures to control bleeding, </a:t>
            </a:r>
            <a:r>
              <a:rPr lang="en-US" sz="1200" dirty="0" smtClean="0">
                <a:solidFill>
                  <a:srgbClr val="FF0000"/>
                </a:solidFill>
              </a:rPr>
              <a:t>and contact </a:t>
            </a:r>
            <a:r>
              <a:rPr lang="en-US" sz="1200" dirty="0">
                <a:solidFill>
                  <a:srgbClr val="FF0000"/>
                </a:solidFill>
              </a:rPr>
              <a:t>treating </a:t>
            </a:r>
            <a:r>
              <a:rPr lang="en-US" sz="1200" dirty="0" smtClean="0">
                <a:solidFill>
                  <a:srgbClr val="FF0000"/>
                </a:solidFill>
              </a:rPr>
              <a:t>clinician</a:t>
            </a:r>
            <a:endParaRPr lang="en-US" sz="1200" dirty="0">
              <a:solidFill>
                <a:srgbClr val="FF0000"/>
              </a:solidFill>
            </a:endParaRPr>
          </a:p>
          <a:p>
            <a:r>
              <a:rPr lang="en-US" sz="1200" b="1" dirty="0"/>
              <a:t>2. </a:t>
            </a:r>
            <a:r>
              <a:rPr lang="en-US" sz="1200" dirty="0"/>
              <a:t>Patients suffering from difficult hemostasis </a:t>
            </a:r>
            <a:r>
              <a:rPr lang="en-US" sz="1200" dirty="0" smtClean="0"/>
              <a:t>or who </a:t>
            </a:r>
            <a:r>
              <a:rPr lang="en-US" sz="1200" dirty="0"/>
              <a:t>are receiving anticoagulant therapy have </a:t>
            </a:r>
            <a:r>
              <a:rPr lang="en-US" sz="1200" dirty="0" smtClean="0"/>
              <a:t>an increased </a:t>
            </a:r>
            <a:r>
              <a:rPr lang="en-US" sz="1200" dirty="0"/>
              <a:t>risk of bleeding. During therapy, </a:t>
            </a:r>
            <a:r>
              <a:rPr lang="en-US" sz="1200" dirty="0" smtClean="0"/>
              <a:t>avoid using </a:t>
            </a:r>
            <a:r>
              <a:rPr lang="en-US" sz="1200" dirty="0"/>
              <a:t>hemostatic products that, if disrupted, </a:t>
            </a:r>
            <a:r>
              <a:rPr lang="en-US" sz="1200" dirty="0" smtClean="0"/>
              <a:t>may increase </a:t>
            </a:r>
            <a:r>
              <a:rPr lang="en-US" sz="1200" dirty="0"/>
              <a:t>the risk of </a:t>
            </a:r>
            <a:r>
              <a:rPr lang="en-US" sz="1200" dirty="0" smtClean="0"/>
              <a:t>bleeding</a:t>
            </a:r>
            <a:endParaRPr lang="en-US" sz="1200" dirty="0"/>
          </a:p>
          <a:p>
            <a:r>
              <a:rPr lang="en-US" sz="1200" b="1" dirty="0"/>
              <a:t>3. </a:t>
            </a:r>
            <a:r>
              <a:rPr lang="en-US" sz="1200" dirty="0"/>
              <a:t>Do not use directly on exposed blood vessels </a:t>
            </a:r>
            <a:r>
              <a:rPr lang="en-US" sz="1200" dirty="0" smtClean="0"/>
              <a:t>or organs</a:t>
            </a:r>
            <a:r>
              <a:rPr lang="en-US" sz="1200" dirty="0"/>
              <a:t>. Sharp edges such as bone fragments </a:t>
            </a:r>
            <a:r>
              <a:rPr lang="en-US" sz="1200" dirty="0" smtClean="0"/>
              <a:t>must be </a:t>
            </a:r>
            <a:r>
              <a:rPr lang="en-US" sz="1200" dirty="0"/>
              <a:t>covered or removed prior to initiating therapy</a:t>
            </a:r>
            <a:r>
              <a:rPr lang="en-US" sz="1200" dirty="0" smtClean="0"/>
              <a:t>, due </a:t>
            </a:r>
            <a:r>
              <a:rPr lang="en-US" sz="1200" dirty="0"/>
              <a:t>to risk of puncturing organs or blood </a:t>
            </a:r>
            <a:r>
              <a:rPr lang="en-US" sz="1200" dirty="0" smtClean="0"/>
              <a:t>vessels drawn </a:t>
            </a:r>
            <a:r>
              <a:rPr lang="en-US" sz="1200" dirty="0"/>
              <a:t>closer under the action of negative </a:t>
            </a:r>
            <a:r>
              <a:rPr lang="en-US" sz="1200" dirty="0" smtClean="0"/>
              <a:t>pressure</a:t>
            </a:r>
            <a:endParaRPr lang="en-US" sz="1200" dirty="0"/>
          </a:p>
          <a:p>
            <a:r>
              <a:rPr lang="en-US" sz="1200" b="1" dirty="0"/>
              <a:t>4. </a:t>
            </a:r>
            <a:r>
              <a:rPr lang="en-US" sz="1200" dirty="0"/>
              <a:t>NPWT has not been studied on pediatric patients</a:t>
            </a:r>
            <a:r>
              <a:rPr lang="en-US" sz="1200" dirty="0" smtClean="0"/>
              <a:t>. Patient </a:t>
            </a:r>
            <a:r>
              <a:rPr lang="en-US" sz="1200" dirty="0"/>
              <a:t>size and weight should be </a:t>
            </a:r>
            <a:r>
              <a:rPr lang="en-US" sz="1200" dirty="0" smtClean="0"/>
              <a:t>considered when </a:t>
            </a:r>
            <a:r>
              <a:rPr lang="en-US" sz="1200" dirty="0"/>
              <a:t>prescribing the </a:t>
            </a:r>
            <a:r>
              <a:rPr lang="en-US" sz="1200" dirty="0" smtClean="0"/>
              <a:t>device</a:t>
            </a:r>
            <a:endParaRPr lang="en-US" sz="1200" dirty="0"/>
          </a:p>
          <a:p>
            <a:r>
              <a:rPr lang="en-US" sz="1200" b="1" dirty="0"/>
              <a:t>5. </a:t>
            </a:r>
            <a:r>
              <a:rPr lang="en-US" sz="1200" dirty="0"/>
              <a:t>Foam or gauze must not be tightly packed or </a:t>
            </a:r>
            <a:r>
              <a:rPr lang="en-US" sz="1200" dirty="0" smtClean="0"/>
              <a:t>forced into </a:t>
            </a:r>
            <a:r>
              <a:rPr lang="en-US" sz="1200" dirty="0"/>
              <a:t>any wound area. Over-packing may </a:t>
            </a:r>
            <a:r>
              <a:rPr lang="en-US" sz="1200" dirty="0" smtClean="0"/>
              <a:t>interfere with </a:t>
            </a:r>
            <a:r>
              <a:rPr lang="en-US" sz="1200" dirty="0"/>
              <a:t>distribution of NPWT evenly across the </a:t>
            </a:r>
            <a:r>
              <a:rPr lang="en-US" sz="1200" dirty="0" smtClean="0"/>
              <a:t>wound. This </a:t>
            </a:r>
            <a:r>
              <a:rPr lang="en-US" sz="1200" dirty="0"/>
              <a:t>may decrease the ability of the wound </a:t>
            </a:r>
            <a:r>
              <a:rPr lang="en-US" sz="1200" dirty="0" smtClean="0"/>
              <a:t>to properly </a:t>
            </a:r>
            <a:r>
              <a:rPr lang="en-US" sz="1200" dirty="0"/>
              <a:t>contract and permit exudate to remain </a:t>
            </a:r>
            <a:r>
              <a:rPr lang="en-US" sz="1200" dirty="0" smtClean="0"/>
              <a:t>in wound</a:t>
            </a:r>
            <a:endParaRPr lang="en-US" sz="1200" dirty="0"/>
          </a:p>
          <a:p>
            <a:r>
              <a:rPr lang="en-US" sz="1200" b="1" dirty="0" smtClean="0"/>
              <a:t>6 </a:t>
            </a:r>
            <a:r>
              <a:rPr lang="en-US" sz="1200" dirty="0" smtClean="0"/>
              <a:t>In </a:t>
            </a:r>
            <a:r>
              <a:rPr lang="en-US" sz="1200" dirty="0"/>
              <a:t>the event defibrillation is required, </a:t>
            </a:r>
            <a:r>
              <a:rPr lang="en-US" sz="1200" dirty="0" smtClean="0"/>
              <a:t>disconnect device </a:t>
            </a:r>
            <a:r>
              <a:rPr lang="en-US" sz="1200" dirty="0"/>
              <a:t>from wound dressing prior to defibrillation</a:t>
            </a:r>
            <a:r>
              <a:rPr lang="en-US" sz="1200" dirty="0" smtClean="0"/>
              <a:t>. Remove </a:t>
            </a:r>
            <a:r>
              <a:rPr lang="en-US" sz="1200" dirty="0"/>
              <a:t>wound dressing only if its location </a:t>
            </a:r>
            <a:r>
              <a:rPr lang="en-US" sz="1200" dirty="0" smtClean="0"/>
              <a:t>will interfere </a:t>
            </a:r>
            <a:r>
              <a:rPr lang="en-US" sz="1200" dirty="0"/>
              <a:t>with </a:t>
            </a:r>
            <a:r>
              <a:rPr lang="en-US" sz="1200" dirty="0" smtClean="0"/>
              <a:t>defibrillation</a:t>
            </a:r>
            <a:endParaRPr lang="en-US" sz="1200" dirty="0"/>
          </a:p>
          <a:p>
            <a:r>
              <a:rPr lang="en-US" sz="1200" b="1" dirty="0"/>
              <a:t>7. </a:t>
            </a:r>
            <a:r>
              <a:rPr lang="en-US" sz="1200" dirty="0"/>
              <a:t>Device is not MRI compatible. Do not </a:t>
            </a:r>
            <a:r>
              <a:rPr lang="en-US" sz="1200" dirty="0" smtClean="0"/>
              <a:t>bring device </a:t>
            </a:r>
            <a:r>
              <a:rPr lang="en-US" sz="1200" dirty="0"/>
              <a:t>into MRI suite. Prior to entering MRI suite</a:t>
            </a:r>
            <a:r>
              <a:rPr lang="en-US" sz="1200" dirty="0" smtClean="0"/>
              <a:t>, disconnect </a:t>
            </a:r>
            <a:r>
              <a:rPr lang="en-US" sz="1200" dirty="0"/>
              <a:t>device from </a:t>
            </a:r>
            <a:r>
              <a:rPr lang="en-US" sz="1200" dirty="0" smtClean="0"/>
              <a:t>dressing. Dressing can remain </a:t>
            </a:r>
            <a:r>
              <a:rPr lang="en-US" sz="1200" dirty="0"/>
              <a:t>intact on </a:t>
            </a:r>
            <a:r>
              <a:rPr lang="en-US" sz="1200" dirty="0" smtClean="0"/>
              <a:t>patient</a:t>
            </a:r>
            <a:endParaRPr lang="en-US" sz="1200" dirty="0"/>
          </a:p>
          <a:p>
            <a:r>
              <a:rPr lang="en-US" sz="1200" b="1" dirty="0"/>
              <a:t>8. </a:t>
            </a:r>
            <a:r>
              <a:rPr lang="en-US" sz="1200" dirty="0"/>
              <a:t>Do not use the device in oxygen </a:t>
            </a:r>
            <a:r>
              <a:rPr lang="en-US" sz="1200" dirty="0" smtClean="0"/>
              <a:t>enriched environment </a:t>
            </a:r>
            <a:r>
              <a:rPr lang="en-US" sz="1200" dirty="0"/>
              <a:t>or in areas where there is danger </a:t>
            </a:r>
            <a:r>
              <a:rPr lang="en-US" sz="1200" dirty="0" smtClean="0"/>
              <a:t>of explosion </a:t>
            </a:r>
            <a:r>
              <a:rPr lang="en-US" sz="1200" dirty="0"/>
              <a:t>(</a:t>
            </a:r>
            <a:r>
              <a:rPr lang="en-US" sz="1200" dirty="0" err="1" smtClean="0"/>
              <a:t>eg</a:t>
            </a:r>
            <a:r>
              <a:rPr lang="en-US" sz="1200" dirty="0" smtClean="0"/>
              <a:t>, </a:t>
            </a:r>
            <a:r>
              <a:rPr lang="en-US" sz="1200" dirty="0"/>
              <a:t>hyperbaric oxygen unit</a:t>
            </a:r>
            <a:r>
              <a:rPr lang="en-US" sz="1200" dirty="0" smtClean="0"/>
              <a:t>)</a:t>
            </a:r>
          </a:p>
          <a:p>
            <a:r>
              <a:rPr lang="en-US" sz="1200" dirty="0" smtClean="0"/>
              <a:t>9</a:t>
            </a:r>
            <a:r>
              <a:rPr lang="en-US" sz="1200" dirty="0"/>
              <a:t>. When operating, transporting or disposing </a:t>
            </a:r>
            <a:r>
              <a:rPr lang="en-US" sz="1200" dirty="0" smtClean="0"/>
              <a:t>of  device </a:t>
            </a:r>
            <a:r>
              <a:rPr lang="en-US" sz="1200" dirty="0"/>
              <a:t>and accessories, there is risk of </a:t>
            </a:r>
            <a:r>
              <a:rPr lang="en-US" sz="1200" dirty="0" smtClean="0"/>
              <a:t>infectious  liquids </a:t>
            </a:r>
            <a:r>
              <a:rPr lang="en-US" sz="1200" dirty="0"/>
              <a:t>being aspirated or </a:t>
            </a:r>
            <a:r>
              <a:rPr lang="en-US" sz="1200" dirty="0" smtClean="0"/>
              <a:t> contamination of device </a:t>
            </a:r>
            <a:r>
              <a:rPr lang="en-US" sz="1200" dirty="0"/>
              <a:t>assembly through incorrect use. </a:t>
            </a:r>
            <a:r>
              <a:rPr lang="en-US" sz="1200" dirty="0" smtClean="0"/>
              <a:t>Universal precautions </a:t>
            </a:r>
            <a:r>
              <a:rPr lang="en-US" sz="1200" dirty="0"/>
              <a:t>should be observed whenever </a:t>
            </a:r>
            <a:r>
              <a:rPr lang="en-US" sz="1200" dirty="0" smtClean="0"/>
              <a:t>working with </a:t>
            </a:r>
            <a:r>
              <a:rPr lang="en-US" sz="1200" dirty="0"/>
              <a:t>potentially contaminated components </a:t>
            </a:r>
            <a:r>
              <a:rPr lang="en-US" sz="1200" dirty="0" smtClean="0"/>
              <a:t>or equipment</a:t>
            </a:r>
            <a:endParaRPr lang="en-US" sz="1200" dirty="0"/>
          </a:p>
          <a:p>
            <a:r>
              <a:rPr lang="en-US" sz="1200" b="1" dirty="0"/>
              <a:t>10. </a:t>
            </a:r>
            <a:r>
              <a:rPr lang="en-US" sz="1200" dirty="0"/>
              <a:t>Device and canister kits are provided </a:t>
            </a:r>
            <a:r>
              <a:rPr lang="en-US" sz="1200" dirty="0" smtClean="0"/>
              <a:t>non-sterile and </a:t>
            </a:r>
            <a:r>
              <a:rPr lang="en-US" sz="1200" dirty="0"/>
              <a:t>should not be placed within a sterile </a:t>
            </a:r>
            <a:r>
              <a:rPr lang="en-US" sz="1200" dirty="0" smtClean="0"/>
              <a:t>field</a:t>
            </a:r>
            <a:endParaRPr lang="en-GB" sz="1200" dirty="0"/>
          </a:p>
        </p:txBody>
      </p:sp>
      <p:sp>
        <p:nvSpPr>
          <p:cNvPr id="27" name="Slide Number Placeholder 1"/>
          <p:cNvSpPr txBox="1">
            <a:spLocks/>
          </p:cNvSpPr>
          <p:nvPr/>
        </p:nvSpPr>
        <p:spPr>
          <a:xfrm>
            <a:off x="6565392" y="6208775"/>
            <a:ext cx="2130552" cy="4754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A7D5340-7F4D-46FB-B4B5-A5222B0AC70A}" type="slidenum">
              <a:rPr lang="en-US" sz="1200" smtClean="0">
                <a:latin typeface="Smith&amp;NephewLF" panose="020F0500030000020004" pitchFamily="34" charset="0"/>
              </a:rPr>
              <a:pPr algn="r"/>
              <a:t>4</a:t>
            </a:fld>
            <a:endParaRPr lang="en-US" sz="1400" dirty="0">
              <a:latin typeface="Smith&amp;NephewLF" panose="020F0500030000020004" pitchFamily="34" charset="0"/>
            </a:endParaRPr>
          </a:p>
        </p:txBody>
      </p:sp>
      <p:sp>
        <p:nvSpPr>
          <p:cNvPr id="5" name="Rectangle 4"/>
          <p:cNvSpPr/>
          <p:nvPr/>
        </p:nvSpPr>
        <p:spPr>
          <a:xfrm>
            <a:off x="395536" y="6024109"/>
            <a:ext cx="7992888" cy="369332"/>
          </a:xfrm>
          <a:prstGeom prst="rect">
            <a:avLst/>
          </a:prstGeom>
          <a:ln>
            <a:solidFill>
              <a:schemeClr val="accent1"/>
            </a:solidFill>
          </a:ln>
        </p:spPr>
        <p:txBody>
          <a:bodyPr wrap="square">
            <a:spAutoFit/>
          </a:bodyPr>
          <a:lstStyle/>
          <a:p>
            <a:r>
              <a:rPr lang="en-US" b="1" dirty="0">
                <a:solidFill>
                  <a:schemeClr val="accent1"/>
                </a:solidFill>
              </a:rPr>
              <a:t>NOTE: </a:t>
            </a:r>
            <a:r>
              <a:rPr lang="en-US" dirty="0">
                <a:solidFill>
                  <a:schemeClr val="accent1"/>
                </a:solidFill>
              </a:rPr>
              <a:t>Full device operation is found in the User Manual for the </a:t>
            </a:r>
            <a:r>
              <a:rPr lang="en-US" dirty="0" smtClean="0">
                <a:solidFill>
                  <a:schemeClr val="accent1"/>
                </a:solidFill>
              </a:rPr>
              <a:t>RENASYS</a:t>
            </a:r>
            <a:r>
              <a:rPr lang="en-US" baseline="30000" dirty="0" smtClean="0">
                <a:solidFill>
                  <a:schemeClr val="accent1"/>
                </a:solidFill>
                <a:latin typeface="Arial Narrow"/>
              </a:rPr>
              <a:t>◊</a:t>
            </a:r>
            <a:r>
              <a:rPr lang="en-US" dirty="0" smtClean="0">
                <a:solidFill>
                  <a:schemeClr val="accent1"/>
                </a:solidFill>
                <a:latin typeface="Arial Narrow"/>
              </a:rPr>
              <a:t> </a:t>
            </a:r>
            <a:r>
              <a:rPr lang="en-US" dirty="0" smtClean="0">
                <a:solidFill>
                  <a:schemeClr val="accent1"/>
                </a:solidFill>
              </a:rPr>
              <a:t> </a:t>
            </a:r>
            <a:r>
              <a:rPr lang="en-US" dirty="0">
                <a:solidFill>
                  <a:schemeClr val="accent1"/>
                </a:solidFill>
              </a:rPr>
              <a:t>GO </a:t>
            </a:r>
            <a:r>
              <a:rPr lang="en-US" dirty="0" smtClean="0">
                <a:solidFill>
                  <a:schemeClr val="accent1"/>
                </a:solidFill>
              </a:rPr>
              <a:t>Device</a:t>
            </a:r>
            <a:endParaRPr lang="en-US" dirty="0">
              <a:solidFill>
                <a:schemeClr val="accent1"/>
              </a:solidFill>
            </a:endParaRPr>
          </a:p>
        </p:txBody>
      </p:sp>
      <p:sp>
        <p:nvSpPr>
          <p:cNvPr id="6" name="Rectangle 5"/>
          <p:cNvSpPr/>
          <p:nvPr/>
        </p:nvSpPr>
        <p:spPr>
          <a:xfrm>
            <a:off x="1544413" y="6594610"/>
            <a:ext cx="6048672" cy="2606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9067852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solidFill>
                  <a:schemeClr val="tx1"/>
                </a:solidFill>
              </a:rPr>
              <a:t>Battery status indication</a:t>
            </a:r>
            <a:endParaRPr lang="en-US" dirty="0">
              <a:solidFill>
                <a:schemeClr val="tx1"/>
              </a:solidFill>
            </a:endParaRPr>
          </a:p>
        </p:txBody>
      </p:sp>
      <p:sp>
        <p:nvSpPr>
          <p:cNvPr id="14" name="TextBox 13"/>
          <p:cNvSpPr txBox="1"/>
          <p:nvPr/>
        </p:nvSpPr>
        <p:spPr>
          <a:xfrm>
            <a:off x="3491880" y="1838045"/>
            <a:ext cx="4392488" cy="1077218"/>
          </a:xfrm>
          <a:prstGeom prst="rect">
            <a:avLst/>
          </a:prstGeom>
          <a:noFill/>
        </p:spPr>
        <p:txBody>
          <a:bodyPr wrap="square" rtlCol="0">
            <a:spAutoFit/>
          </a:bodyPr>
          <a:lstStyle/>
          <a:p>
            <a:r>
              <a:rPr lang="en-GB" sz="1600" b="1" dirty="0" smtClean="0">
                <a:latin typeface="Smith&amp;NephewLF" panose="020F0500030000020004" pitchFamily="34" charset="0"/>
              </a:rPr>
              <a:t>Battery has up to 3 hours active therapy remaining</a:t>
            </a:r>
            <a:r>
              <a:rPr lang="en-GB" sz="1600" dirty="0" smtClean="0">
                <a:latin typeface="Smith&amp;NephewLF" panose="020F0500030000020004" pitchFamily="34" charset="0"/>
              </a:rPr>
              <a:t>. Battery status bottom indicator will illuminate solid yellow. Low battery alarm state 		</a:t>
            </a:r>
            <a:endParaRPr lang="en-US" sz="1600" dirty="0">
              <a:latin typeface="Smith&amp;NephewLF" panose="020F0500030000020004" pitchFamily="34" charset="0"/>
            </a:endParaRPr>
          </a:p>
        </p:txBody>
      </p:sp>
      <p:sp>
        <p:nvSpPr>
          <p:cNvPr id="15" name="TextBox 14"/>
          <p:cNvSpPr txBox="1"/>
          <p:nvPr/>
        </p:nvSpPr>
        <p:spPr>
          <a:xfrm>
            <a:off x="3491880" y="3261227"/>
            <a:ext cx="4392488" cy="1077218"/>
          </a:xfrm>
          <a:prstGeom prst="rect">
            <a:avLst/>
          </a:prstGeom>
          <a:noFill/>
        </p:spPr>
        <p:txBody>
          <a:bodyPr wrap="square" rtlCol="0">
            <a:spAutoFit/>
          </a:bodyPr>
          <a:lstStyle/>
          <a:p>
            <a:r>
              <a:rPr lang="en-GB" sz="1600" b="1" dirty="0" smtClean="0">
                <a:latin typeface="Smith&amp;NephewLF" panose="020F0500030000020004" pitchFamily="34" charset="0"/>
              </a:rPr>
              <a:t>Battery has up to 1 hour active therapy remaining</a:t>
            </a:r>
            <a:r>
              <a:rPr lang="en-GB" sz="1600" dirty="0" smtClean="0">
                <a:latin typeface="Smith&amp;NephewLF" panose="020F0500030000020004" pitchFamily="34" charset="0"/>
              </a:rPr>
              <a:t>. Battery status bottom indicator will illuminate solid yellow. Low battery alarm state  	</a:t>
            </a:r>
            <a:endParaRPr lang="en-US" sz="1600" dirty="0">
              <a:latin typeface="Smith&amp;NephewLF" panose="020F0500030000020004" pitchFamily="34" charset="0"/>
            </a:endParaRPr>
          </a:p>
        </p:txBody>
      </p:sp>
      <p:sp>
        <p:nvSpPr>
          <p:cNvPr id="16" name="TextBox 15"/>
          <p:cNvSpPr txBox="1"/>
          <p:nvPr/>
        </p:nvSpPr>
        <p:spPr>
          <a:xfrm>
            <a:off x="3491880" y="4728377"/>
            <a:ext cx="4320480" cy="830997"/>
          </a:xfrm>
          <a:prstGeom prst="rect">
            <a:avLst/>
          </a:prstGeom>
          <a:noFill/>
        </p:spPr>
        <p:txBody>
          <a:bodyPr wrap="square" rtlCol="0">
            <a:spAutoFit/>
          </a:bodyPr>
          <a:lstStyle/>
          <a:p>
            <a:r>
              <a:rPr lang="en-GB" sz="1600" b="1" dirty="0" smtClean="0">
                <a:latin typeface="Smith&amp;NephewLF" panose="020F0500030000020004" pitchFamily="34" charset="0"/>
              </a:rPr>
              <a:t>Battery has only 2 minutes of active therapy remaining</a:t>
            </a:r>
            <a:r>
              <a:rPr lang="en-GB" sz="1600" dirty="0" smtClean="0">
                <a:latin typeface="Smith&amp;NephewLF" panose="020F0500030000020004" pitchFamily="34" charset="0"/>
              </a:rPr>
              <a:t>. Battery status bottom indicator will illuminate solid yellow. Low battery alarm state  </a:t>
            </a:r>
            <a:endParaRPr lang="en-US" sz="1600" dirty="0">
              <a:latin typeface="Smith&amp;NephewLF" panose="020F0500030000020004" pitchFamily="34" charset="0"/>
            </a:endParaRPr>
          </a:p>
        </p:txBody>
      </p:sp>
      <p:pic>
        <p:nvPicPr>
          <p:cNvPr id="22" name="Picture 2" descr="C:\Users\hc0217\AppData\Local\Microsoft\Windows\Temporary Internet Files\Content.Outlook\77DQI9F8\BATTERY SYMBOLS.jpg"/>
          <p:cNvPicPr>
            <a:picLocks noChangeAspect="1" noChangeArrowheads="1"/>
          </p:cNvPicPr>
          <p:nvPr/>
        </p:nvPicPr>
        <p:blipFill rotWithShape="1">
          <a:blip r:embed="rId3">
            <a:extLst>
              <a:ext uri="{28A0092B-C50C-407E-A947-70E740481C1C}">
                <a14:useLocalDpi xmlns:a14="http://schemas.microsoft.com/office/drawing/2010/main" val="0"/>
              </a:ext>
            </a:extLst>
          </a:blip>
          <a:srcRect l="11783" t="73521" r="67438" b="23506"/>
          <a:stretch/>
        </p:blipFill>
        <p:spPr bwMode="auto">
          <a:xfrm>
            <a:off x="985653" y="1962336"/>
            <a:ext cx="2265876" cy="45855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Users\hc0217\AppData\Local\Microsoft\Windows\Temporary Internet Files\Content.Outlook\77DQI9F8\BATTERY SYMBOLS.jpg"/>
          <p:cNvPicPr>
            <a:picLocks noChangeAspect="1" noChangeArrowheads="1"/>
          </p:cNvPicPr>
          <p:nvPr/>
        </p:nvPicPr>
        <p:blipFill rotWithShape="1">
          <a:blip r:embed="rId3">
            <a:extLst>
              <a:ext uri="{28A0092B-C50C-407E-A947-70E740481C1C}">
                <a14:useLocalDpi xmlns:a14="http://schemas.microsoft.com/office/drawing/2010/main" val="0"/>
              </a:ext>
            </a:extLst>
          </a:blip>
          <a:srcRect l="12460" t="82613" r="67659" b="15358"/>
          <a:stretch/>
        </p:blipFill>
        <p:spPr bwMode="auto">
          <a:xfrm>
            <a:off x="1052975" y="3356992"/>
            <a:ext cx="2229108" cy="32181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Users\hc0217\AppData\Local\Microsoft\Windows\Temporary Internet Files\Content.Outlook\77DQI9F8\BATTERY SYMBOLS.jpg"/>
          <p:cNvPicPr>
            <a:picLocks noChangeAspect="1" noChangeArrowheads="1"/>
          </p:cNvPicPr>
          <p:nvPr/>
        </p:nvPicPr>
        <p:blipFill rotWithShape="1">
          <a:blip r:embed="rId3">
            <a:extLst>
              <a:ext uri="{28A0092B-C50C-407E-A947-70E740481C1C}">
                <a14:useLocalDpi xmlns:a14="http://schemas.microsoft.com/office/drawing/2010/main" val="0"/>
              </a:ext>
            </a:extLst>
          </a:blip>
          <a:srcRect l="11279" t="90119" r="67847" b="6992"/>
          <a:stretch/>
        </p:blipFill>
        <p:spPr bwMode="auto">
          <a:xfrm>
            <a:off x="972149" y="4869160"/>
            <a:ext cx="2265876" cy="44359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432058" y="1972441"/>
            <a:ext cx="605253" cy="3691621"/>
            <a:chOff x="494122" y="1972441"/>
            <a:chExt cx="506667" cy="3691621"/>
          </a:xfrm>
        </p:grpSpPr>
        <p:pic>
          <p:nvPicPr>
            <p:cNvPr id="7" name="Picture 2"/>
            <p:cNvPicPr>
              <a:picLocks noChangeAspect="1" noChangeArrowheads="1"/>
            </p:cNvPicPr>
            <p:nvPr/>
          </p:nvPicPr>
          <p:blipFill rotWithShape="1">
            <a:blip r:embed="rId4" cstate="print"/>
            <a:srcRect l="46046" t="44353" r="39622" b="37409"/>
            <a:stretch/>
          </p:blipFill>
          <p:spPr bwMode="auto">
            <a:xfrm>
              <a:off x="499344" y="1972441"/>
              <a:ext cx="501445" cy="833810"/>
            </a:xfrm>
            <a:prstGeom prst="rect">
              <a:avLst/>
            </a:prstGeom>
            <a:noFill/>
            <a:ln w="9525">
              <a:noFill/>
              <a:miter lim="800000"/>
              <a:headEnd/>
              <a:tailEnd/>
            </a:ln>
          </p:spPr>
        </p:pic>
        <p:pic>
          <p:nvPicPr>
            <p:cNvPr id="10" name="Picture 2"/>
            <p:cNvPicPr>
              <a:picLocks noChangeAspect="1" noChangeArrowheads="1"/>
            </p:cNvPicPr>
            <p:nvPr/>
          </p:nvPicPr>
          <p:blipFill rotWithShape="1">
            <a:blip r:embed="rId4" cstate="print"/>
            <a:srcRect l="45871" t="40333" r="42327" b="37409"/>
            <a:stretch/>
          </p:blipFill>
          <p:spPr bwMode="auto">
            <a:xfrm>
              <a:off x="494122" y="3045145"/>
              <a:ext cx="412956" cy="1017638"/>
            </a:xfrm>
            <a:prstGeom prst="rect">
              <a:avLst/>
            </a:prstGeom>
            <a:noFill/>
            <a:ln w="9525">
              <a:noFill/>
              <a:miter lim="800000"/>
              <a:headEnd/>
              <a:tailEnd/>
            </a:ln>
          </p:spPr>
        </p:pic>
        <p:pic>
          <p:nvPicPr>
            <p:cNvPr id="11" name="Picture 2"/>
            <p:cNvPicPr>
              <a:picLocks noChangeAspect="1" noChangeArrowheads="1"/>
            </p:cNvPicPr>
            <p:nvPr/>
          </p:nvPicPr>
          <p:blipFill rotWithShape="1">
            <a:blip r:embed="rId4" cstate="print"/>
            <a:srcRect l="47235" t="64488" r="42989" b="15047"/>
            <a:stretch/>
          </p:blipFill>
          <p:spPr bwMode="auto">
            <a:xfrm>
              <a:off x="539552" y="4728377"/>
              <a:ext cx="342039" cy="935685"/>
            </a:xfrm>
            <a:prstGeom prst="rect">
              <a:avLst/>
            </a:prstGeom>
            <a:noFill/>
            <a:ln w="9525">
              <a:noFill/>
              <a:miter lim="800000"/>
              <a:headEnd/>
              <a:tailEnd/>
            </a:ln>
          </p:spPr>
        </p:pic>
        <p:sp>
          <p:nvSpPr>
            <p:cNvPr id="38" name="Oval 37"/>
            <p:cNvSpPr/>
            <p:nvPr/>
          </p:nvSpPr>
          <p:spPr>
            <a:xfrm>
              <a:off x="659435" y="2442843"/>
              <a:ext cx="154859" cy="179150"/>
            </a:xfrm>
            <a:prstGeom prst="ellipse">
              <a:avLst/>
            </a:prstGeom>
            <a:solidFill>
              <a:srgbClr val="FFFF0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dirty="0"/>
            </a:p>
          </p:txBody>
        </p:sp>
        <p:sp>
          <p:nvSpPr>
            <p:cNvPr id="39" name="Oval 38"/>
            <p:cNvSpPr/>
            <p:nvPr/>
          </p:nvSpPr>
          <p:spPr>
            <a:xfrm>
              <a:off x="653664" y="3710261"/>
              <a:ext cx="154859" cy="179150"/>
            </a:xfrm>
            <a:prstGeom prst="ellipse">
              <a:avLst/>
            </a:prstGeom>
            <a:solidFill>
              <a:srgbClr val="FFFF0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dirty="0"/>
            </a:p>
          </p:txBody>
        </p:sp>
        <p:sp>
          <p:nvSpPr>
            <p:cNvPr id="40" name="Oval 39"/>
            <p:cNvSpPr/>
            <p:nvPr/>
          </p:nvSpPr>
          <p:spPr>
            <a:xfrm>
              <a:off x="651341" y="5312752"/>
              <a:ext cx="154859" cy="179150"/>
            </a:xfrm>
            <a:prstGeom prst="ellipse">
              <a:avLst/>
            </a:prstGeom>
            <a:solidFill>
              <a:srgbClr val="FFFF0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dirty="0"/>
            </a:p>
          </p:txBody>
        </p:sp>
      </p:grpSp>
      <p:pic>
        <p:nvPicPr>
          <p:cNvPr id="2253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0789" y="5949280"/>
            <a:ext cx="2392694" cy="503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3491880" y="5868561"/>
            <a:ext cx="4572000" cy="584775"/>
          </a:xfrm>
          <a:prstGeom prst="rect">
            <a:avLst/>
          </a:prstGeom>
        </p:spPr>
        <p:txBody>
          <a:bodyPr>
            <a:spAutoFit/>
          </a:bodyPr>
          <a:lstStyle/>
          <a:p>
            <a:r>
              <a:rPr lang="en-US" sz="1600" b="1" dirty="0" smtClean="0">
                <a:latin typeface="Smith&amp;NephewLF" panose="020F0500030000020004" pitchFamily="34" charset="0"/>
              </a:rPr>
              <a:t>After </a:t>
            </a:r>
            <a:r>
              <a:rPr lang="en-US" sz="1600" b="1" dirty="0">
                <a:latin typeface="Smith&amp;NephewLF" panose="020F0500030000020004" pitchFamily="34" charset="0"/>
              </a:rPr>
              <a:t>2 minutes </a:t>
            </a:r>
            <a:r>
              <a:rPr lang="en-US" sz="1600" dirty="0">
                <a:latin typeface="Smith&amp;NephewLF" panose="020F0500030000020004" pitchFamily="34" charset="0"/>
              </a:rPr>
              <a:t>in an extremely low battery charge state, device will power off. 	</a:t>
            </a:r>
          </a:p>
        </p:txBody>
      </p:sp>
      <p:grpSp>
        <p:nvGrpSpPr>
          <p:cNvPr id="8" name="Group 7"/>
          <p:cNvGrpSpPr/>
          <p:nvPr/>
        </p:nvGrpSpPr>
        <p:grpSpPr>
          <a:xfrm>
            <a:off x="7487955" y="772913"/>
            <a:ext cx="1512168" cy="5680092"/>
            <a:chOff x="7487955" y="772913"/>
            <a:chExt cx="1512168" cy="5680092"/>
          </a:xfrm>
        </p:grpSpPr>
        <p:sp>
          <p:nvSpPr>
            <p:cNvPr id="6" name="Down Arrow 5"/>
            <p:cNvSpPr/>
            <p:nvPr/>
          </p:nvSpPr>
          <p:spPr>
            <a:xfrm>
              <a:off x="8100392" y="1772817"/>
              <a:ext cx="360409" cy="4680188"/>
            </a:xfrm>
            <a:prstGeom prst="downArrow">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GB" dirty="0"/>
            </a:p>
          </p:txBody>
        </p:sp>
        <p:sp>
          <p:nvSpPr>
            <p:cNvPr id="5" name="Rectangle 4"/>
            <p:cNvSpPr/>
            <p:nvPr/>
          </p:nvSpPr>
          <p:spPr>
            <a:xfrm>
              <a:off x="7487955" y="772913"/>
              <a:ext cx="1512168" cy="1077218"/>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a:r>
                <a:rPr lang="en-US" sz="1600" b="1" dirty="0" smtClean="0">
                  <a:latin typeface="Smith&amp;NephewLF" panose="020F0500030000020004" pitchFamily="34" charset="0"/>
                </a:rPr>
                <a:t>Plug </a:t>
              </a:r>
              <a:r>
                <a:rPr lang="en-US" sz="1600" b="1" dirty="0">
                  <a:latin typeface="Smith&amp;NephewLF" panose="020F0500030000020004" pitchFamily="34" charset="0"/>
                </a:rPr>
                <a:t>device into </a:t>
              </a:r>
              <a:r>
                <a:rPr lang="en-US" sz="1600" b="1" dirty="0" smtClean="0">
                  <a:latin typeface="Smith&amp;NephewLF" panose="020F0500030000020004" pitchFamily="34" charset="0"/>
                </a:rPr>
                <a:t>electrical power </a:t>
              </a:r>
              <a:r>
                <a:rPr lang="en-US" sz="1600" b="1" dirty="0">
                  <a:latin typeface="Smith&amp;NephewLF" panose="020F0500030000020004" pitchFamily="34" charset="0"/>
                </a:rPr>
                <a:t>to charge </a:t>
              </a:r>
              <a:r>
                <a:rPr lang="en-US" sz="1600" b="1" dirty="0" smtClean="0">
                  <a:latin typeface="Smith&amp;NephewLF" panose="020F0500030000020004" pitchFamily="34" charset="0"/>
                </a:rPr>
                <a:t>battery </a:t>
              </a:r>
              <a:endParaRPr lang="en-US" sz="1600" b="1" dirty="0">
                <a:latin typeface="Smith&amp;NephewLF" panose="020F0500030000020004" pitchFamily="34" charset="0"/>
              </a:endParaRPr>
            </a:p>
          </p:txBody>
        </p:sp>
      </p:grpSp>
      <p:sp>
        <p:nvSpPr>
          <p:cNvPr id="9" name="Slide Number Placeholder 8"/>
          <p:cNvSpPr>
            <a:spLocks noGrp="1"/>
          </p:cNvSpPr>
          <p:nvPr>
            <p:ph type="sldNum" sz="quarter" idx="11"/>
          </p:nvPr>
        </p:nvSpPr>
        <p:spPr/>
        <p:txBody>
          <a:bodyPr/>
          <a:lstStyle/>
          <a:p>
            <a:fld id="{3A7D5340-7F4D-46FB-B4B5-A5222B0AC70A}" type="slidenum">
              <a:rPr lang="en-US" sz="1200" smtClean="0"/>
              <a:pPr/>
              <a:t>40</a:t>
            </a:fld>
            <a:endParaRPr lang="en-US" dirty="0"/>
          </a:p>
        </p:txBody>
      </p:sp>
      <p:sp>
        <p:nvSpPr>
          <p:cNvPr id="25" name="Rectangle 24"/>
          <p:cNvSpPr/>
          <p:nvPr/>
        </p:nvSpPr>
        <p:spPr>
          <a:xfrm>
            <a:off x="251520" y="504982"/>
            <a:ext cx="8496944"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6" name="Rectangle 25"/>
          <p:cNvSpPr/>
          <p:nvPr/>
        </p:nvSpPr>
        <p:spPr>
          <a:xfrm>
            <a:off x="1611976" y="6635737"/>
            <a:ext cx="6586582"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762502190"/>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971600" y="840340"/>
            <a:ext cx="4680520" cy="720080"/>
          </a:xfrm>
        </p:spPr>
        <p:txBody>
          <a:bodyPr>
            <a:normAutofit/>
          </a:bodyPr>
          <a:lstStyle/>
          <a:p>
            <a:r>
              <a:rPr lang="en-GB" dirty="0" smtClean="0"/>
              <a:t>RENASYS™ GO device</a:t>
            </a:r>
            <a:endParaRPr lang="en-GB" sz="2400" dirty="0">
              <a:solidFill>
                <a:schemeClr val="accent1"/>
              </a:solidFill>
            </a:endParaRPr>
          </a:p>
        </p:txBody>
      </p:sp>
      <p:pic>
        <p:nvPicPr>
          <p:cNvPr id="7" name="Picture 16"/>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5327523" y="1877219"/>
            <a:ext cx="3240627" cy="4078573"/>
          </a:xfrm>
          <a:prstGeom prst="rect">
            <a:avLst/>
          </a:prstGeom>
          <a:noFill/>
          <a:ln w="9525">
            <a:noFill/>
            <a:miter lim="800000"/>
            <a:headEnd/>
            <a:tailEnd/>
          </a:ln>
        </p:spPr>
      </p:pic>
      <p:sp>
        <p:nvSpPr>
          <p:cNvPr id="2" name="Rectangle 1"/>
          <p:cNvSpPr/>
          <p:nvPr/>
        </p:nvSpPr>
        <p:spPr>
          <a:xfrm>
            <a:off x="521789" y="2132856"/>
            <a:ext cx="3936383" cy="830997"/>
          </a:xfrm>
          <a:prstGeom prst="rect">
            <a:avLst/>
          </a:prstGeom>
        </p:spPr>
        <p:txBody>
          <a:bodyPr wrap="square">
            <a:spAutoFit/>
          </a:bodyPr>
          <a:lstStyle/>
          <a:p>
            <a:pPr marL="342900" lvl="0" indent="-342900">
              <a:spcBef>
                <a:spcPct val="0"/>
              </a:spcBef>
              <a:buFont typeface="Arial" panose="020B0604020202020204" pitchFamily="34" charset="0"/>
              <a:buChar char="•"/>
            </a:pPr>
            <a:r>
              <a:rPr lang="en-GB" sz="2400" dirty="0" smtClean="0">
                <a:latin typeface="Smith&amp;NephewLF" pitchFamily="34" charset="0"/>
                <a:ea typeface="+mj-ea"/>
                <a:cs typeface="+mj-cs"/>
              </a:rPr>
              <a:t>Alarms </a:t>
            </a:r>
          </a:p>
          <a:p>
            <a:pPr marL="342900" lvl="0" indent="-342900">
              <a:spcBef>
                <a:spcPct val="0"/>
              </a:spcBef>
              <a:buFont typeface="Arial" panose="020B0604020202020204" pitchFamily="34" charset="0"/>
              <a:buChar char="•"/>
            </a:pPr>
            <a:r>
              <a:rPr lang="en-GB" sz="2400" dirty="0" smtClean="0">
                <a:latin typeface="Smith&amp;NephewLF" pitchFamily="34" charset="0"/>
                <a:ea typeface="+mj-ea"/>
                <a:cs typeface="+mj-cs"/>
              </a:rPr>
              <a:t>Cause and remedy </a:t>
            </a:r>
          </a:p>
        </p:txBody>
      </p:sp>
      <p:sp>
        <p:nvSpPr>
          <p:cNvPr id="3" name="Slide Number Placeholder 2"/>
          <p:cNvSpPr>
            <a:spLocks noGrp="1"/>
          </p:cNvSpPr>
          <p:nvPr>
            <p:ph type="sldNum" sz="quarter" idx="11"/>
          </p:nvPr>
        </p:nvSpPr>
        <p:spPr/>
        <p:txBody>
          <a:bodyPr/>
          <a:lstStyle/>
          <a:p>
            <a:fld id="{3A7D5340-7F4D-46FB-B4B5-A5222B0AC70A}" type="slidenum">
              <a:rPr lang="en-US" sz="1200" smtClean="0"/>
              <a:pPr/>
              <a:t>41</a:t>
            </a:fld>
            <a:endParaRPr lang="en-US" sz="1200" dirty="0"/>
          </a:p>
        </p:txBody>
      </p:sp>
      <p:pic>
        <p:nvPicPr>
          <p:cNvPr id="8"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7308304" y="4379753"/>
            <a:ext cx="725577" cy="7152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251520" y="660320"/>
            <a:ext cx="8496944"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Rectangle 9"/>
          <p:cNvSpPr/>
          <p:nvPr/>
        </p:nvSpPr>
        <p:spPr>
          <a:xfrm>
            <a:off x="1611976" y="6635737"/>
            <a:ext cx="6586582"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3360839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9" name="Title 2"/>
          <p:cNvSpPr>
            <a:spLocks noGrp="1"/>
          </p:cNvSpPr>
          <p:nvPr>
            <p:ph type="title"/>
          </p:nvPr>
        </p:nvSpPr>
        <p:spPr/>
        <p:txBody>
          <a:bodyPr/>
          <a:lstStyle/>
          <a:p>
            <a:r>
              <a:rPr lang="en-GB" dirty="0" smtClean="0">
                <a:solidFill>
                  <a:schemeClr val="tx1"/>
                </a:solidFill>
              </a:rPr>
              <a:t>Over </a:t>
            </a:r>
            <a:r>
              <a:rPr lang="en-GB" dirty="0">
                <a:solidFill>
                  <a:schemeClr val="tx1"/>
                </a:solidFill>
              </a:rPr>
              <a:t>v</a:t>
            </a:r>
            <a:r>
              <a:rPr lang="en-GB" dirty="0" smtClean="0">
                <a:solidFill>
                  <a:schemeClr val="tx1"/>
                </a:solidFill>
              </a:rPr>
              <a:t>acuum alarm</a:t>
            </a:r>
          </a:p>
        </p:txBody>
      </p:sp>
      <p:sp>
        <p:nvSpPr>
          <p:cNvPr id="3" name="Content Placeholder 2"/>
          <p:cNvSpPr>
            <a:spLocks noGrp="1"/>
          </p:cNvSpPr>
          <p:nvPr>
            <p:ph type="body" sz="half" idx="4294967295"/>
          </p:nvPr>
        </p:nvSpPr>
        <p:spPr>
          <a:xfrm>
            <a:off x="0" y="1700213"/>
            <a:ext cx="4021138" cy="4452937"/>
          </a:xfrm>
        </p:spPr>
        <p:txBody>
          <a:bodyPr/>
          <a:lstStyle/>
          <a:p>
            <a:endParaRPr lang="en-GB" sz="1800" dirty="0" smtClean="0"/>
          </a:p>
          <a:p>
            <a:pPr marL="0" indent="0"/>
            <a:endParaRPr lang="en-GB" sz="1800" dirty="0" smtClean="0"/>
          </a:p>
          <a:p>
            <a:endParaRPr lang="en-GB" sz="1800" dirty="0" smtClean="0"/>
          </a:p>
          <a:p>
            <a:endParaRPr lang="en-GB" sz="1800" dirty="0"/>
          </a:p>
        </p:txBody>
      </p:sp>
      <p:sp>
        <p:nvSpPr>
          <p:cNvPr id="2" name="Text Placeholder 1"/>
          <p:cNvSpPr>
            <a:spLocks noGrp="1"/>
          </p:cNvSpPr>
          <p:nvPr>
            <p:ph type="body" sz="half" idx="4294967295"/>
          </p:nvPr>
        </p:nvSpPr>
        <p:spPr>
          <a:xfrm>
            <a:off x="4283968" y="1776625"/>
            <a:ext cx="4010025" cy="4032448"/>
          </a:xfrm>
        </p:spPr>
        <p:txBody>
          <a:bodyPr/>
          <a:lstStyle/>
          <a:p>
            <a:pPr>
              <a:lnSpc>
                <a:spcPct val="100000"/>
              </a:lnSpc>
              <a:spcBef>
                <a:spcPts val="600"/>
              </a:spcBef>
            </a:pPr>
            <a:r>
              <a:rPr lang="en-GB" dirty="0" smtClean="0">
                <a:solidFill>
                  <a:schemeClr val="tx1"/>
                </a:solidFill>
              </a:rPr>
              <a:t>If the system encounters an excessively high vacuum of </a:t>
            </a:r>
            <a:r>
              <a:rPr lang="en-GB" b="1" dirty="0" smtClean="0">
                <a:solidFill>
                  <a:schemeClr val="tx1"/>
                </a:solidFill>
              </a:rPr>
              <a:t>&gt; </a:t>
            </a:r>
            <a:r>
              <a:rPr lang="en-GB" b="1" dirty="0">
                <a:solidFill>
                  <a:schemeClr val="tx1"/>
                </a:solidFill>
              </a:rPr>
              <a:t>235 </a:t>
            </a:r>
            <a:r>
              <a:rPr lang="en-GB" b="1" dirty="0" smtClean="0">
                <a:solidFill>
                  <a:schemeClr val="tx1"/>
                </a:solidFill>
              </a:rPr>
              <a:t>mmHg </a:t>
            </a:r>
            <a:r>
              <a:rPr lang="en-GB" dirty="0" smtClean="0">
                <a:solidFill>
                  <a:schemeClr val="tx1"/>
                </a:solidFill>
              </a:rPr>
              <a:t>the device will stop delivering NPWT</a:t>
            </a:r>
          </a:p>
          <a:p>
            <a:pPr>
              <a:lnSpc>
                <a:spcPct val="100000"/>
              </a:lnSpc>
              <a:spcBef>
                <a:spcPts val="600"/>
              </a:spcBef>
            </a:pPr>
            <a:endParaRPr lang="en-GB" dirty="0" smtClean="0">
              <a:solidFill>
                <a:schemeClr val="tx1"/>
              </a:solidFill>
            </a:endParaRPr>
          </a:p>
          <a:p>
            <a:pPr>
              <a:lnSpc>
                <a:spcPct val="100000"/>
              </a:lnSpc>
              <a:spcBef>
                <a:spcPts val="600"/>
              </a:spcBef>
            </a:pPr>
            <a:r>
              <a:rPr lang="en-GB" sz="1600" dirty="0" smtClean="0">
                <a:solidFill>
                  <a:schemeClr val="tx1"/>
                </a:solidFill>
              </a:rPr>
              <a:t>Audible </a:t>
            </a:r>
            <a:r>
              <a:rPr lang="en-GB" sz="1600" dirty="0">
                <a:solidFill>
                  <a:schemeClr val="tx1"/>
                </a:solidFill>
              </a:rPr>
              <a:t>alarm will sound and indicator will illuminate </a:t>
            </a:r>
            <a:endParaRPr lang="en-GB" sz="1600" b="1" dirty="0" smtClean="0">
              <a:solidFill>
                <a:schemeClr val="accent3"/>
              </a:solidFill>
            </a:endParaRPr>
          </a:p>
          <a:p>
            <a:pPr>
              <a:lnSpc>
                <a:spcPct val="100000"/>
              </a:lnSpc>
              <a:spcBef>
                <a:spcPts val="600"/>
              </a:spcBef>
            </a:pPr>
            <a:endParaRPr lang="en-US" sz="1600" dirty="0">
              <a:solidFill>
                <a:schemeClr val="tx1"/>
              </a:solidFill>
            </a:endParaRPr>
          </a:p>
          <a:p>
            <a:endParaRPr lang="en-GB" dirty="0"/>
          </a:p>
        </p:txBody>
      </p:sp>
      <p:pic>
        <p:nvPicPr>
          <p:cNvPr id="8" name="Picture 16"/>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504631" y="1493251"/>
            <a:ext cx="3490225" cy="4391818"/>
          </a:xfrm>
          <a:prstGeom prst="rect">
            <a:avLst/>
          </a:prstGeom>
          <a:noFill/>
          <a:ln w="9525">
            <a:noFill/>
            <a:miter lim="800000"/>
            <a:headEnd/>
            <a:tailEnd/>
          </a:ln>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4722" y="4843114"/>
            <a:ext cx="2510957" cy="4756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1"/>
          </p:nvPr>
        </p:nvSpPr>
        <p:spPr/>
        <p:txBody>
          <a:bodyPr/>
          <a:lstStyle/>
          <a:p>
            <a:fld id="{3A7D5340-7F4D-46FB-B4B5-A5222B0AC70A}" type="slidenum">
              <a:rPr lang="en-US" sz="1200" smtClean="0"/>
              <a:pPr/>
              <a:t>42</a:t>
            </a:fld>
            <a:endParaRPr lang="en-US" dirty="0"/>
          </a:p>
        </p:txBody>
      </p:sp>
      <p:sp>
        <p:nvSpPr>
          <p:cNvPr id="26" name="Oval 25"/>
          <p:cNvSpPr/>
          <p:nvPr/>
        </p:nvSpPr>
        <p:spPr>
          <a:xfrm>
            <a:off x="2176734" y="1783120"/>
            <a:ext cx="113829" cy="182656"/>
          </a:xfrm>
          <a:prstGeom prst="ellipse">
            <a:avLst/>
          </a:prstGeom>
          <a:solidFill>
            <a:srgbClr val="FFFF00"/>
          </a:solidFill>
          <a:ln w="3175">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5148064" y="3277005"/>
            <a:ext cx="1256904" cy="338554"/>
          </a:xfrm>
          <a:prstGeom prst="rect">
            <a:avLst/>
          </a:prstGeom>
          <a:solidFill>
            <a:schemeClr val="tx1">
              <a:lumMod val="60000"/>
              <a:lumOff val="40000"/>
            </a:schemeClr>
          </a:solidFill>
          <a:ln>
            <a:solidFill>
              <a:schemeClr val="tx1">
                <a:lumMod val="60000"/>
                <a:lumOff val="40000"/>
              </a:schemeClr>
            </a:solidFill>
          </a:ln>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GB" sz="1600" b="1" cap="none" spc="0" dirty="0">
                <a:ln/>
                <a:solidFill>
                  <a:schemeClr val="accent3"/>
                </a:solidFill>
                <a:effectLst/>
                <a:latin typeface="Smith&amp;NephewLF" panose="020F0500030000020004" pitchFamily="34" charset="0"/>
              </a:rPr>
              <a:t>solid yellow </a:t>
            </a:r>
            <a:endParaRPr lang="en-US" sz="1600" b="1" cap="none" spc="0" dirty="0">
              <a:ln/>
              <a:solidFill>
                <a:schemeClr val="accent3"/>
              </a:solidFill>
              <a:effectLst/>
              <a:latin typeface="Smith&amp;NephewLF" panose="020F0500030000020004" pitchFamily="34" charset="0"/>
            </a:endParaRPr>
          </a:p>
        </p:txBody>
      </p:sp>
      <p:cxnSp>
        <p:nvCxnSpPr>
          <p:cNvPr id="32" name="Straight Arrow Connector 31"/>
          <p:cNvCxnSpPr/>
          <p:nvPr/>
        </p:nvCxnSpPr>
        <p:spPr>
          <a:xfrm flipH="1" flipV="1">
            <a:off x="2417578" y="3140968"/>
            <a:ext cx="2174847" cy="189770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2"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627784" y="4273120"/>
            <a:ext cx="725577" cy="7152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a:xfrm>
            <a:off x="251520" y="660320"/>
            <a:ext cx="8496944"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Rectangle 13"/>
          <p:cNvSpPr/>
          <p:nvPr/>
        </p:nvSpPr>
        <p:spPr>
          <a:xfrm>
            <a:off x="1611976" y="6635737"/>
            <a:ext cx="6586582"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4747171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ChangeArrowheads="1"/>
          </p:cNvSpPr>
          <p:nvPr>
            <p:ph type="title"/>
          </p:nvPr>
        </p:nvSpPr>
        <p:spPr/>
        <p:txBody>
          <a:bodyPr/>
          <a:lstStyle/>
          <a:p>
            <a:r>
              <a:rPr lang="en-GB" dirty="0" smtClean="0">
                <a:solidFill>
                  <a:schemeClr val="tx1"/>
                </a:solidFill>
              </a:rPr>
              <a:t>Cause and remedy</a:t>
            </a:r>
          </a:p>
        </p:txBody>
      </p:sp>
      <p:sp>
        <p:nvSpPr>
          <p:cNvPr id="45058" name="Rectangle 3"/>
          <p:cNvSpPr>
            <a:spLocks noGrp="1" noChangeArrowheads="1"/>
          </p:cNvSpPr>
          <p:nvPr>
            <p:ph idx="1"/>
          </p:nvPr>
        </p:nvSpPr>
        <p:spPr>
          <a:xfrm>
            <a:off x="449587" y="1626229"/>
            <a:ext cx="8228013" cy="4377765"/>
          </a:xfrm>
        </p:spPr>
        <p:txBody>
          <a:bodyPr>
            <a:normAutofit/>
          </a:bodyPr>
          <a:lstStyle/>
          <a:p>
            <a:r>
              <a:rPr lang="en-GB" b="1" dirty="0" smtClean="0">
                <a:solidFill>
                  <a:schemeClr val="accent1"/>
                </a:solidFill>
              </a:rPr>
              <a:t>       Alarm:	</a:t>
            </a:r>
            <a:r>
              <a:rPr lang="en-GB" dirty="0" smtClean="0">
                <a:solidFill>
                  <a:schemeClr val="accent1"/>
                </a:solidFill>
              </a:rPr>
              <a:t>Over vacuum </a:t>
            </a:r>
            <a:r>
              <a:rPr lang="en-GB" dirty="0">
                <a:solidFill>
                  <a:schemeClr val="accent1"/>
                </a:solidFill>
              </a:rPr>
              <a:t>a</a:t>
            </a:r>
            <a:r>
              <a:rPr lang="en-GB" dirty="0" smtClean="0">
                <a:solidFill>
                  <a:schemeClr val="accent1"/>
                </a:solidFill>
              </a:rPr>
              <a:t>larm</a:t>
            </a:r>
          </a:p>
          <a:p>
            <a:pPr marL="0" indent="0"/>
            <a:r>
              <a:rPr lang="en-GB" b="1" dirty="0" smtClean="0">
                <a:solidFill>
                  <a:schemeClr val="accent1"/>
                </a:solidFill>
              </a:rPr>
              <a:t>       Cause: </a:t>
            </a:r>
            <a:r>
              <a:rPr lang="en-GB" dirty="0" smtClean="0">
                <a:solidFill>
                  <a:schemeClr val="accent1"/>
                </a:solidFill>
              </a:rPr>
              <a:t>	Device has reached high vacuum levels (&gt; 235mmHg)</a:t>
            </a:r>
            <a:r>
              <a:rPr lang="en-GB" dirty="0">
                <a:solidFill>
                  <a:schemeClr val="accent1"/>
                </a:solidFill>
              </a:rPr>
              <a:t> </a:t>
            </a:r>
          </a:p>
          <a:p>
            <a:endParaRPr lang="en-GB" sz="1600" b="1" dirty="0" smtClean="0">
              <a:solidFill>
                <a:schemeClr val="tx1"/>
              </a:solidFill>
            </a:endParaRPr>
          </a:p>
          <a:p>
            <a:r>
              <a:rPr lang="en-GB" sz="1600" b="1" dirty="0" smtClean="0">
                <a:solidFill>
                  <a:schemeClr val="tx1"/>
                </a:solidFill>
              </a:rPr>
              <a:t>       Remedy: </a:t>
            </a:r>
          </a:p>
          <a:p>
            <a:pPr marL="342900" indent="-342900">
              <a:buFont typeface="+mj-lt"/>
              <a:buAutoNum type="arabicPeriod"/>
            </a:pPr>
            <a:r>
              <a:rPr lang="en-GB" sz="1600" dirty="0" smtClean="0"/>
              <a:t>Press and  hold power button for 2 seconds to turn device off</a:t>
            </a:r>
          </a:p>
          <a:p>
            <a:pPr marL="342900" indent="-342900">
              <a:buFont typeface="+mj-lt"/>
              <a:buAutoNum type="arabicPeriod"/>
            </a:pPr>
            <a:r>
              <a:rPr lang="en-GB" sz="1600" dirty="0" smtClean="0"/>
              <a:t>Inspect connections and tubing to ensure they are free of obstructions. Ensure there are no kinks in canister tubing</a:t>
            </a:r>
          </a:p>
          <a:p>
            <a:pPr marL="342900" indent="-342900">
              <a:buFont typeface="+mj-lt"/>
              <a:buAutoNum type="arabicPeriod"/>
            </a:pPr>
            <a:r>
              <a:rPr lang="en-GB" sz="1600" dirty="0" smtClean="0"/>
              <a:t>Turn device ON by pressing and holding power button for 2 seconds</a:t>
            </a:r>
          </a:p>
          <a:p>
            <a:r>
              <a:rPr lang="en-GB" sz="1600" dirty="0" smtClean="0">
                <a:solidFill>
                  <a:schemeClr val="accent1"/>
                </a:solidFill>
              </a:rPr>
              <a:t>If alarm condition continues, device may have malfunctioned. Contact your Smith &amp; Nephew authorized representative</a:t>
            </a:r>
            <a:endParaRPr lang="en-GB" sz="1600" dirty="0">
              <a:solidFill>
                <a:schemeClr val="accent1"/>
              </a:solidFill>
            </a:endParaRPr>
          </a:p>
        </p:txBody>
      </p:sp>
      <p:sp>
        <p:nvSpPr>
          <p:cNvPr id="23" name="Slide Number Placeholder 1"/>
          <p:cNvSpPr txBox="1">
            <a:spLocks/>
          </p:cNvSpPr>
          <p:nvPr/>
        </p:nvSpPr>
        <p:spPr>
          <a:xfrm>
            <a:off x="6565392" y="6208775"/>
            <a:ext cx="2130552" cy="4754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A7D5340-7F4D-46FB-B4B5-A5222B0AC70A}" type="slidenum">
              <a:rPr lang="en-US" sz="1200" smtClean="0">
                <a:latin typeface="Smith&amp;NephewLF" panose="020F0500030000020004" pitchFamily="34" charset="0"/>
              </a:rPr>
              <a:pPr algn="r"/>
              <a:t>43</a:t>
            </a:fld>
            <a:endParaRPr lang="en-US" sz="1400" dirty="0">
              <a:latin typeface="Smith&amp;NephewLF" panose="020F0500030000020004" pitchFamily="34" charset="0"/>
            </a:endParaRPr>
          </a:p>
        </p:txBody>
      </p:sp>
      <p:sp>
        <p:nvSpPr>
          <p:cNvPr id="24" name="Rectangle 23"/>
          <p:cNvSpPr/>
          <p:nvPr/>
        </p:nvSpPr>
        <p:spPr>
          <a:xfrm>
            <a:off x="395536" y="5819328"/>
            <a:ext cx="7920880" cy="369332"/>
          </a:xfrm>
          <a:prstGeom prst="rect">
            <a:avLst/>
          </a:prstGeom>
        </p:spPr>
        <p:txBody>
          <a:bodyPr wrap="square">
            <a:spAutoFit/>
          </a:bodyPr>
          <a:lstStyle/>
          <a:p>
            <a:r>
              <a:rPr lang="en-US" b="1" dirty="0" smtClean="0">
                <a:solidFill>
                  <a:schemeClr val="accent1"/>
                </a:solidFill>
                <a:latin typeface="Smith&amp;NephewLF" panose="020F0500030000020004" pitchFamily="34" charset="0"/>
              </a:rPr>
              <a:t>Questions: Call 24/7 NPWT </a:t>
            </a:r>
            <a:r>
              <a:rPr lang="en-US" b="1" dirty="0">
                <a:solidFill>
                  <a:schemeClr val="accent1"/>
                </a:solidFill>
                <a:latin typeface="Smith&amp;NephewLF" panose="020F0500030000020004" pitchFamily="34" charset="0"/>
              </a:rPr>
              <a:t>Clinical and Product Support </a:t>
            </a:r>
            <a:r>
              <a:rPr lang="en-US" b="1" dirty="0" smtClean="0">
                <a:solidFill>
                  <a:schemeClr val="accent1"/>
                </a:solidFill>
                <a:latin typeface="Smith&amp;NephewLF" panose="020F0500030000020004" pitchFamily="34" charset="0"/>
              </a:rPr>
              <a:t>Line 1-800-876-1261</a:t>
            </a:r>
            <a:endParaRPr lang="en-US" b="1" dirty="0">
              <a:solidFill>
                <a:schemeClr val="accent1"/>
              </a:solidFill>
              <a:latin typeface="Smith&amp;NephewLF" panose="020F0500030000020004" pitchFamily="34" charset="0"/>
            </a:endParaRPr>
          </a:p>
        </p:txBody>
      </p:sp>
      <p:sp>
        <p:nvSpPr>
          <p:cNvPr id="6" name="Rectangle 5"/>
          <p:cNvSpPr/>
          <p:nvPr/>
        </p:nvSpPr>
        <p:spPr>
          <a:xfrm>
            <a:off x="251520" y="504982"/>
            <a:ext cx="8496944"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Rectangle 6"/>
          <p:cNvSpPr/>
          <p:nvPr/>
        </p:nvSpPr>
        <p:spPr>
          <a:xfrm>
            <a:off x="1611976" y="6635737"/>
            <a:ext cx="6586582"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6064428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9" name="Title 2"/>
          <p:cNvSpPr>
            <a:spLocks noGrp="1"/>
          </p:cNvSpPr>
          <p:nvPr>
            <p:ph type="title"/>
          </p:nvPr>
        </p:nvSpPr>
        <p:spPr/>
        <p:txBody>
          <a:bodyPr/>
          <a:lstStyle/>
          <a:p>
            <a:r>
              <a:rPr lang="en-GB" dirty="0">
                <a:solidFill>
                  <a:schemeClr val="tx1"/>
                </a:solidFill>
              </a:rPr>
              <a:t>L</a:t>
            </a:r>
            <a:r>
              <a:rPr lang="en-GB" dirty="0" smtClean="0">
                <a:solidFill>
                  <a:schemeClr val="tx1"/>
                </a:solidFill>
              </a:rPr>
              <a:t>eak alarm</a:t>
            </a:r>
          </a:p>
        </p:txBody>
      </p:sp>
      <p:sp>
        <p:nvSpPr>
          <p:cNvPr id="3" name="Content Placeholder 2"/>
          <p:cNvSpPr>
            <a:spLocks noGrp="1"/>
          </p:cNvSpPr>
          <p:nvPr>
            <p:ph type="body" sz="half" idx="4294967295"/>
          </p:nvPr>
        </p:nvSpPr>
        <p:spPr>
          <a:xfrm>
            <a:off x="0" y="1700213"/>
            <a:ext cx="4021138" cy="4452937"/>
          </a:xfrm>
        </p:spPr>
        <p:txBody>
          <a:bodyPr/>
          <a:lstStyle/>
          <a:p>
            <a:endParaRPr lang="en-GB" sz="1800" dirty="0" smtClean="0"/>
          </a:p>
          <a:p>
            <a:pPr marL="0" indent="0"/>
            <a:endParaRPr lang="en-GB" sz="1800" dirty="0" smtClean="0"/>
          </a:p>
          <a:p>
            <a:endParaRPr lang="en-GB" sz="1800" dirty="0" smtClean="0"/>
          </a:p>
          <a:p>
            <a:endParaRPr lang="en-GB" sz="1800" dirty="0"/>
          </a:p>
        </p:txBody>
      </p:sp>
      <p:sp>
        <p:nvSpPr>
          <p:cNvPr id="2" name="Text Placeholder 1"/>
          <p:cNvSpPr>
            <a:spLocks noGrp="1"/>
          </p:cNvSpPr>
          <p:nvPr>
            <p:ph type="body" sz="half" idx="4294967295"/>
          </p:nvPr>
        </p:nvSpPr>
        <p:spPr>
          <a:xfrm>
            <a:off x="4458172" y="2132856"/>
            <a:ext cx="4010025" cy="4248472"/>
          </a:xfrm>
        </p:spPr>
        <p:txBody>
          <a:bodyPr/>
          <a:lstStyle/>
          <a:p>
            <a:pPr>
              <a:spcBef>
                <a:spcPts val="600"/>
              </a:spcBef>
              <a:spcAft>
                <a:spcPts val="600"/>
              </a:spcAft>
            </a:pPr>
            <a:r>
              <a:rPr lang="en-GB" b="1" dirty="0">
                <a:solidFill>
                  <a:schemeClr val="tx1"/>
                </a:solidFill>
              </a:rPr>
              <a:t>Device detects a significant </a:t>
            </a:r>
            <a:r>
              <a:rPr lang="en-GB" b="1" dirty="0" smtClean="0">
                <a:solidFill>
                  <a:schemeClr val="tx1"/>
                </a:solidFill>
              </a:rPr>
              <a:t>leak</a:t>
            </a:r>
          </a:p>
          <a:p>
            <a:pPr>
              <a:lnSpc>
                <a:spcPct val="100000"/>
              </a:lnSpc>
              <a:spcBef>
                <a:spcPts val="600"/>
              </a:spcBef>
              <a:spcAft>
                <a:spcPts val="600"/>
              </a:spcAft>
            </a:pPr>
            <a:endParaRPr lang="en-GB" sz="1600" dirty="0" smtClean="0"/>
          </a:p>
          <a:p>
            <a:pPr>
              <a:lnSpc>
                <a:spcPct val="100000"/>
              </a:lnSpc>
              <a:spcBef>
                <a:spcPts val="600"/>
              </a:spcBef>
              <a:spcAft>
                <a:spcPts val="600"/>
              </a:spcAft>
            </a:pPr>
            <a:r>
              <a:rPr lang="en-GB" sz="1600" dirty="0" smtClean="0"/>
              <a:t>Audible </a:t>
            </a:r>
            <a:r>
              <a:rPr lang="en-GB" sz="1600" dirty="0"/>
              <a:t>alarm will sound and indicator will illuminate </a:t>
            </a:r>
            <a:endParaRPr lang="en-GB" sz="1600" dirty="0" smtClean="0">
              <a:solidFill>
                <a:schemeClr val="tx1"/>
              </a:solidFill>
            </a:endParaRPr>
          </a:p>
          <a:p>
            <a:pPr>
              <a:spcBef>
                <a:spcPts val="600"/>
              </a:spcBef>
              <a:spcAft>
                <a:spcPts val="600"/>
              </a:spcAft>
            </a:pPr>
            <a:r>
              <a:rPr lang="en-GB" sz="1600" dirty="0" smtClean="0">
                <a:solidFill>
                  <a:schemeClr val="tx1"/>
                </a:solidFill>
              </a:rPr>
              <a:t>Pressing </a:t>
            </a:r>
            <a:r>
              <a:rPr lang="en-GB" sz="1600" dirty="0">
                <a:solidFill>
                  <a:schemeClr val="tx1"/>
                </a:solidFill>
              </a:rPr>
              <a:t>audio pause button will pause alarm for approximately </a:t>
            </a:r>
            <a:r>
              <a:rPr lang="en-GB" sz="1600" dirty="0" smtClean="0">
                <a:solidFill>
                  <a:schemeClr val="tx1"/>
                </a:solidFill>
              </a:rPr>
              <a:t>2–3 minutes</a:t>
            </a:r>
          </a:p>
          <a:p>
            <a:pPr>
              <a:spcBef>
                <a:spcPts val="600"/>
              </a:spcBef>
              <a:spcAft>
                <a:spcPts val="600"/>
              </a:spcAft>
            </a:pPr>
            <a:r>
              <a:rPr lang="en-GB" sz="1600" dirty="0" smtClean="0">
                <a:solidFill>
                  <a:schemeClr val="tx1"/>
                </a:solidFill>
              </a:rPr>
              <a:t>Once </a:t>
            </a:r>
            <a:r>
              <a:rPr lang="en-GB" sz="1600" dirty="0">
                <a:solidFill>
                  <a:schemeClr val="tx1"/>
                </a:solidFill>
              </a:rPr>
              <a:t>system is sealed, alarm(s) will automatically </a:t>
            </a:r>
            <a:r>
              <a:rPr lang="en-GB" sz="1600" dirty="0" smtClean="0">
                <a:solidFill>
                  <a:schemeClr val="tx1"/>
                </a:solidFill>
              </a:rPr>
              <a:t>reset and status/alarm indicator will return to </a:t>
            </a:r>
            <a:r>
              <a:rPr lang="en-GB" sz="1600" b="1" dirty="0" smtClean="0">
                <a:solidFill>
                  <a:srgbClr val="00B050"/>
                </a:solidFill>
              </a:rPr>
              <a:t>solid green</a:t>
            </a:r>
            <a:endParaRPr lang="en-GB" sz="1600" b="1" dirty="0">
              <a:solidFill>
                <a:srgbClr val="00B050"/>
              </a:solidFill>
            </a:endParaRPr>
          </a:p>
        </p:txBody>
      </p:sp>
      <p:pic>
        <p:nvPicPr>
          <p:cNvPr id="8" name="Picture 16"/>
          <p:cNvPicPr>
            <a:picLocks noChangeAspect="1"/>
          </p:cNvPicPr>
          <p:nvPr/>
        </p:nvPicPr>
        <p:blipFill>
          <a:blip r:embed="rId3" cstate="print"/>
          <a:srcRect l="4381" t="10056" r="3365" b="12840"/>
          <a:stretch>
            <a:fillRect/>
          </a:stretch>
        </p:blipFill>
        <p:spPr bwMode="auto">
          <a:xfrm>
            <a:off x="482684" y="1556792"/>
            <a:ext cx="3490225" cy="4391818"/>
          </a:xfrm>
          <a:prstGeom prst="rect">
            <a:avLst/>
          </a:prstGeom>
          <a:noFill/>
          <a:ln w="9525">
            <a:noFill/>
            <a:miter lim="800000"/>
            <a:headEnd/>
            <a:tailEnd/>
          </a:ln>
        </p:spPr>
      </p:pic>
      <p:cxnSp>
        <p:nvCxnSpPr>
          <p:cNvPr id="26" name="Straight Arrow Connector 25"/>
          <p:cNvCxnSpPr/>
          <p:nvPr/>
        </p:nvCxnSpPr>
        <p:spPr>
          <a:xfrm flipH="1" flipV="1">
            <a:off x="2650073" y="3140968"/>
            <a:ext cx="1963920" cy="209669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7434" y="4941168"/>
            <a:ext cx="3162260" cy="575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1"/>
          </p:nvPr>
        </p:nvSpPr>
        <p:spPr/>
        <p:txBody>
          <a:bodyPr/>
          <a:lstStyle/>
          <a:p>
            <a:fld id="{3A7D5340-7F4D-46FB-B4B5-A5222B0AC70A}" type="slidenum">
              <a:rPr lang="en-US" sz="1200" smtClean="0"/>
              <a:pPr/>
              <a:t>44</a:t>
            </a:fld>
            <a:endParaRPr lang="en-US" dirty="0"/>
          </a:p>
        </p:txBody>
      </p:sp>
      <p:sp>
        <p:nvSpPr>
          <p:cNvPr id="28" name="Rectangle 27"/>
          <p:cNvSpPr/>
          <p:nvPr/>
        </p:nvSpPr>
        <p:spPr>
          <a:xfrm>
            <a:off x="5292080" y="3140968"/>
            <a:ext cx="1256904" cy="338554"/>
          </a:xfrm>
          <a:prstGeom prst="rect">
            <a:avLst/>
          </a:prstGeom>
          <a:solidFill>
            <a:schemeClr val="tx1">
              <a:lumMod val="60000"/>
              <a:lumOff val="40000"/>
            </a:schemeClr>
          </a:solidFill>
          <a:ln>
            <a:solidFill>
              <a:schemeClr val="tx1">
                <a:lumMod val="60000"/>
                <a:lumOff val="40000"/>
              </a:schemeClr>
            </a:solidFill>
          </a:ln>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GB" sz="1600" b="1" cap="none" spc="0" dirty="0">
                <a:ln/>
                <a:solidFill>
                  <a:schemeClr val="accent3"/>
                </a:solidFill>
                <a:effectLst/>
                <a:latin typeface="Smith&amp;NephewLF" panose="020F0500030000020004" pitchFamily="34" charset="0"/>
              </a:rPr>
              <a:t>solid yellow </a:t>
            </a:r>
            <a:endParaRPr lang="en-US" sz="1600" b="1" cap="none" spc="0" dirty="0">
              <a:ln/>
              <a:solidFill>
                <a:schemeClr val="accent3"/>
              </a:solidFill>
              <a:effectLst/>
              <a:latin typeface="Smith&amp;NephewLF" panose="020F0500030000020004" pitchFamily="34" charset="0"/>
            </a:endParaRPr>
          </a:p>
        </p:txBody>
      </p:sp>
      <p:sp>
        <p:nvSpPr>
          <p:cNvPr id="29" name="Oval 28"/>
          <p:cNvSpPr/>
          <p:nvPr/>
        </p:nvSpPr>
        <p:spPr>
          <a:xfrm>
            <a:off x="2167514" y="1859711"/>
            <a:ext cx="113829" cy="182656"/>
          </a:xfrm>
          <a:prstGeom prst="ellipse">
            <a:avLst/>
          </a:prstGeom>
          <a:solidFill>
            <a:srgbClr val="FFFF00"/>
          </a:solidFill>
          <a:ln w="3175">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609324" y="4274105"/>
            <a:ext cx="725577" cy="7152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a:xfrm>
            <a:off x="251520" y="597606"/>
            <a:ext cx="8496944"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Rectangle 13"/>
          <p:cNvSpPr/>
          <p:nvPr/>
        </p:nvSpPr>
        <p:spPr>
          <a:xfrm>
            <a:off x="1611976" y="6635737"/>
            <a:ext cx="6586582"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6524051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ChangeArrowheads="1"/>
          </p:cNvSpPr>
          <p:nvPr>
            <p:ph type="title"/>
          </p:nvPr>
        </p:nvSpPr>
        <p:spPr/>
        <p:txBody>
          <a:bodyPr/>
          <a:lstStyle/>
          <a:p>
            <a:r>
              <a:rPr lang="en-GB" dirty="0" smtClean="0">
                <a:solidFill>
                  <a:schemeClr val="tx1"/>
                </a:solidFill>
              </a:rPr>
              <a:t>Cause and remedy</a:t>
            </a:r>
          </a:p>
        </p:txBody>
      </p:sp>
      <p:sp>
        <p:nvSpPr>
          <p:cNvPr id="45058" name="Rectangle 3"/>
          <p:cNvSpPr>
            <a:spLocks noGrp="1" noChangeArrowheads="1"/>
          </p:cNvSpPr>
          <p:nvPr>
            <p:ph idx="1"/>
          </p:nvPr>
        </p:nvSpPr>
        <p:spPr>
          <a:xfrm>
            <a:off x="460375" y="1556792"/>
            <a:ext cx="6105017" cy="4377765"/>
          </a:xfrm>
        </p:spPr>
        <p:txBody>
          <a:bodyPr>
            <a:normAutofit lnSpcReduction="10000"/>
          </a:bodyPr>
          <a:lstStyle/>
          <a:p>
            <a:pPr>
              <a:lnSpc>
                <a:spcPct val="110000"/>
              </a:lnSpc>
              <a:spcBef>
                <a:spcPts val="600"/>
              </a:spcBef>
              <a:spcAft>
                <a:spcPts val="600"/>
              </a:spcAft>
            </a:pPr>
            <a:r>
              <a:rPr lang="en-GB" b="1" dirty="0" smtClean="0">
                <a:solidFill>
                  <a:schemeClr val="accent1"/>
                </a:solidFill>
              </a:rPr>
              <a:t>Alarm: </a:t>
            </a:r>
            <a:r>
              <a:rPr lang="en-GB" dirty="0" smtClean="0">
                <a:solidFill>
                  <a:schemeClr val="accent1"/>
                </a:solidFill>
              </a:rPr>
              <a:t>	</a:t>
            </a:r>
            <a:r>
              <a:rPr lang="en-GB" dirty="0">
                <a:solidFill>
                  <a:schemeClr val="accent1"/>
                </a:solidFill>
              </a:rPr>
              <a:t>Leak alarm</a:t>
            </a:r>
          </a:p>
          <a:p>
            <a:pPr marL="0" indent="0"/>
            <a:r>
              <a:rPr lang="en-GB" b="1" dirty="0" smtClean="0">
                <a:solidFill>
                  <a:schemeClr val="accent1"/>
                </a:solidFill>
              </a:rPr>
              <a:t>Cause</a:t>
            </a:r>
            <a:r>
              <a:rPr lang="en-GB" b="1" dirty="0">
                <a:solidFill>
                  <a:schemeClr val="accent1"/>
                </a:solidFill>
              </a:rPr>
              <a:t>: </a:t>
            </a:r>
            <a:r>
              <a:rPr lang="en-GB" dirty="0" smtClean="0">
                <a:solidFill>
                  <a:schemeClr val="accent1"/>
                </a:solidFill>
              </a:rPr>
              <a:t>	There </a:t>
            </a:r>
            <a:r>
              <a:rPr lang="en-GB" dirty="0">
                <a:solidFill>
                  <a:schemeClr val="accent1"/>
                </a:solidFill>
              </a:rPr>
              <a:t>is a significant leak in the system. This could include an air leak </a:t>
            </a:r>
            <a:r>
              <a:rPr lang="en-GB" dirty="0" smtClean="0">
                <a:solidFill>
                  <a:schemeClr val="accent1"/>
                </a:solidFill>
              </a:rPr>
              <a:t>around </a:t>
            </a:r>
            <a:r>
              <a:rPr lang="en-GB" dirty="0">
                <a:solidFill>
                  <a:schemeClr val="accent1"/>
                </a:solidFill>
              </a:rPr>
              <a:t>the dressing or a poor seal at one of the connectors between </a:t>
            </a:r>
            <a:r>
              <a:rPr lang="en-GB" dirty="0" smtClean="0">
                <a:solidFill>
                  <a:schemeClr val="accent1"/>
                </a:solidFill>
              </a:rPr>
              <a:t>the dressing</a:t>
            </a:r>
            <a:r>
              <a:rPr lang="en-GB" dirty="0">
                <a:solidFill>
                  <a:schemeClr val="accent1"/>
                </a:solidFill>
              </a:rPr>
              <a:t>, Soft Port, canister or device</a:t>
            </a:r>
          </a:p>
          <a:p>
            <a:pPr marL="0" indent="0"/>
            <a:endParaRPr lang="en-GB" sz="1600" b="1" dirty="0" smtClean="0">
              <a:solidFill>
                <a:schemeClr val="tx1"/>
              </a:solidFill>
            </a:endParaRPr>
          </a:p>
          <a:p>
            <a:pPr marL="0" indent="0"/>
            <a:r>
              <a:rPr lang="en-GB" sz="1600" b="1" dirty="0" smtClean="0">
                <a:solidFill>
                  <a:schemeClr val="tx1"/>
                </a:solidFill>
              </a:rPr>
              <a:t>       Remedy</a:t>
            </a:r>
            <a:r>
              <a:rPr lang="en-GB" sz="1600" b="1" dirty="0">
                <a:solidFill>
                  <a:schemeClr val="tx1"/>
                </a:solidFill>
              </a:rPr>
              <a:t>: </a:t>
            </a:r>
          </a:p>
          <a:p>
            <a:pPr marL="342900" indent="-342900">
              <a:buFont typeface="+mj-lt"/>
              <a:buAutoNum type="arabicPeriod"/>
            </a:pPr>
            <a:r>
              <a:rPr lang="en-GB" sz="1600" dirty="0"/>
              <a:t>With the device actively creating vacuum, check wound dressing for air leaks. </a:t>
            </a:r>
            <a:r>
              <a:rPr lang="en-GB" sz="1600" dirty="0" smtClean="0"/>
              <a:t>Look for </a:t>
            </a:r>
            <a:r>
              <a:rPr lang="en-GB" sz="1600" dirty="0"/>
              <a:t>loose or decompressed dressing appearance, listen for air movement around dressing and feel for areas less compressed or cooler in temperature. </a:t>
            </a:r>
          </a:p>
          <a:p>
            <a:pPr marL="514350" lvl="1" indent="-285750">
              <a:buFont typeface="Arial" panose="020B0604020202020204" pitchFamily="34" charset="0"/>
              <a:buChar char="•"/>
            </a:pPr>
            <a:r>
              <a:rPr lang="en-GB" sz="1600" dirty="0" smtClean="0"/>
              <a:t>Address </a:t>
            </a:r>
            <a:r>
              <a:rPr lang="en-GB" sz="1600" dirty="0"/>
              <a:t>identified leaks with transparent film or </a:t>
            </a:r>
            <a:r>
              <a:rPr lang="en-GB" sz="1600" dirty="0" smtClean="0"/>
              <a:t>RENASYS™ Adhesive Gel Patch</a:t>
            </a:r>
            <a:endParaRPr lang="en-GB" sz="1600" dirty="0"/>
          </a:p>
          <a:p>
            <a:pPr marL="342900" indent="-342900">
              <a:buFont typeface="+mj-lt"/>
              <a:buAutoNum type="arabicPeriod"/>
            </a:pPr>
            <a:r>
              <a:rPr lang="en-GB" sz="1600" dirty="0"/>
              <a:t>Ensure the following connections are secure: </a:t>
            </a:r>
          </a:p>
          <a:p>
            <a:pPr lvl="2">
              <a:buFont typeface="Arial" panose="020B0604020202020204" pitchFamily="34" charset="0"/>
              <a:buChar char="•"/>
            </a:pPr>
            <a:r>
              <a:rPr lang="en-GB" sz="1600" dirty="0"/>
              <a:t>Orange quick click connector between Soft Port and canister tubing</a:t>
            </a:r>
          </a:p>
          <a:p>
            <a:endParaRPr lang="en-GB" dirty="0" smtClean="0">
              <a:solidFill>
                <a:srgbClr val="FF9900"/>
              </a:solidFill>
            </a:endParaRPr>
          </a:p>
        </p:txBody>
      </p:sp>
      <p:sp>
        <p:nvSpPr>
          <p:cNvPr id="23" name="Slide Number Placeholder 3"/>
          <p:cNvSpPr txBox="1">
            <a:spLocks/>
          </p:cNvSpPr>
          <p:nvPr/>
        </p:nvSpPr>
        <p:spPr>
          <a:xfrm>
            <a:off x="6565392" y="6208775"/>
            <a:ext cx="2130552" cy="4754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A7D5340-7F4D-46FB-B4B5-A5222B0AC70A}" type="slidenum">
              <a:rPr lang="en-US" sz="1200" smtClean="0">
                <a:latin typeface="Smith&amp;NephewLF" panose="020F0500030000020004" pitchFamily="34" charset="0"/>
              </a:rPr>
              <a:pPr algn="r"/>
              <a:t>45</a:t>
            </a:fld>
            <a:endParaRPr lang="en-US" dirty="0">
              <a:latin typeface="Smith&amp;NephewLF" panose="020F0500030000020004" pitchFamily="34" charset="0"/>
            </a:endParaRPr>
          </a:p>
        </p:txBody>
      </p:sp>
      <p:pic>
        <p:nvPicPr>
          <p:cNvPr id="24"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3392" r="33217"/>
          <a:stretch/>
        </p:blipFill>
        <p:spPr bwMode="auto">
          <a:xfrm>
            <a:off x="6732240" y="4660142"/>
            <a:ext cx="1589517" cy="15307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251520" y="504982"/>
            <a:ext cx="8496944"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Rectangle 6"/>
          <p:cNvSpPr/>
          <p:nvPr/>
        </p:nvSpPr>
        <p:spPr>
          <a:xfrm>
            <a:off x="1611976" y="6635737"/>
            <a:ext cx="6586582"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6528475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ChangeArrowheads="1"/>
          </p:cNvSpPr>
          <p:nvPr>
            <p:ph type="title"/>
          </p:nvPr>
        </p:nvSpPr>
        <p:spPr>
          <a:xfrm>
            <a:off x="1115616" y="685002"/>
            <a:ext cx="8229600" cy="768096"/>
          </a:xfrm>
        </p:spPr>
        <p:txBody>
          <a:bodyPr/>
          <a:lstStyle/>
          <a:p>
            <a:r>
              <a:rPr lang="en-GB" dirty="0">
                <a:solidFill>
                  <a:schemeClr val="tx1"/>
                </a:solidFill>
              </a:rPr>
              <a:t>Cause and remedy</a:t>
            </a:r>
            <a:endParaRPr lang="en-GB" dirty="0" smtClean="0"/>
          </a:p>
        </p:txBody>
      </p:sp>
      <p:sp>
        <p:nvSpPr>
          <p:cNvPr id="45058" name="Rectangle 3"/>
          <p:cNvSpPr>
            <a:spLocks noGrp="1" noChangeArrowheads="1"/>
          </p:cNvSpPr>
          <p:nvPr>
            <p:ph type="body" idx="1"/>
          </p:nvPr>
        </p:nvSpPr>
        <p:spPr>
          <a:xfrm>
            <a:off x="539552" y="1484784"/>
            <a:ext cx="6624736" cy="4567384"/>
          </a:xfrm>
        </p:spPr>
        <p:txBody>
          <a:bodyPr>
            <a:normAutofit fontScale="62500" lnSpcReduction="20000"/>
          </a:bodyPr>
          <a:lstStyle/>
          <a:p>
            <a:pPr>
              <a:lnSpc>
                <a:spcPct val="120000"/>
              </a:lnSpc>
              <a:spcBef>
                <a:spcPts val="600"/>
              </a:spcBef>
            </a:pPr>
            <a:r>
              <a:rPr lang="en-GB" sz="2600" b="1" dirty="0" smtClean="0">
                <a:solidFill>
                  <a:schemeClr val="accent1"/>
                </a:solidFill>
              </a:rPr>
              <a:t>           Alarm: </a:t>
            </a:r>
            <a:r>
              <a:rPr lang="en-GB" sz="2600" dirty="0" smtClean="0">
                <a:solidFill>
                  <a:schemeClr val="accent1"/>
                </a:solidFill>
              </a:rPr>
              <a:t>	</a:t>
            </a:r>
            <a:r>
              <a:rPr lang="en-GB" sz="2800" dirty="0">
                <a:solidFill>
                  <a:schemeClr val="accent1"/>
                </a:solidFill>
              </a:rPr>
              <a:t>Leak </a:t>
            </a:r>
            <a:r>
              <a:rPr lang="en-GB" sz="2800" dirty="0" smtClean="0">
                <a:solidFill>
                  <a:schemeClr val="accent1"/>
                </a:solidFill>
              </a:rPr>
              <a:t>alarm </a:t>
            </a:r>
            <a:r>
              <a:rPr lang="en-GB" sz="2600" dirty="0" smtClean="0">
                <a:solidFill>
                  <a:schemeClr val="accent1"/>
                </a:solidFill>
              </a:rPr>
              <a:t>(continued)</a:t>
            </a:r>
          </a:p>
          <a:p>
            <a:pPr>
              <a:lnSpc>
                <a:spcPct val="120000"/>
              </a:lnSpc>
              <a:spcBef>
                <a:spcPts val="600"/>
              </a:spcBef>
            </a:pPr>
            <a:endParaRPr lang="en-GB" sz="2900" dirty="0" smtClean="0">
              <a:solidFill>
                <a:schemeClr val="accent1"/>
              </a:solidFill>
            </a:endParaRPr>
          </a:p>
          <a:p>
            <a:pPr>
              <a:lnSpc>
                <a:spcPct val="120000"/>
              </a:lnSpc>
              <a:spcBef>
                <a:spcPts val="600"/>
              </a:spcBef>
            </a:pPr>
            <a:r>
              <a:rPr lang="en-GB" sz="2300" b="1" dirty="0" smtClean="0">
                <a:solidFill>
                  <a:schemeClr val="tx1"/>
                </a:solidFill>
              </a:rPr>
              <a:t>           Remedy</a:t>
            </a:r>
            <a:r>
              <a:rPr lang="en-GB" sz="2300" b="1" dirty="0">
                <a:solidFill>
                  <a:schemeClr val="tx1"/>
                </a:solidFill>
              </a:rPr>
              <a:t>: </a:t>
            </a:r>
          </a:p>
          <a:p>
            <a:pPr marL="463550" indent="-352425">
              <a:lnSpc>
                <a:spcPct val="120000"/>
              </a:lnSpc>
              <a:spcBef>
                <a:spcPts val="600"/>
              </a:spcBef>
              <a:buFont typeface="+mj-lt"/>
              <a:buAutoNum type="arabicPeriod" startAt="3"/>
            </a:pPr>
            <a:r>
              <a:rPr lang="en-GB" sz="2300" dirty="0" smtClean="0">
                <a:solidFill>
                  <a:schemeClr val="tx1"/>
                </a:solidFill>
              </a:rPr>
              <a:t>Disconnect Soft Port from canister tubing at orange quick click connector and insert tethered cap into both connectors</a:t>
            </a:r>
          </a:p>
          <a:p>
            <a:pPr marL="627063" lvl="2" indent="-268288">
              <a:lnSpc>
                <a:spcPct val="120000"/>
              </a:lnSpc>
              <a:spcBef>
                <a:spcPts val="600"/>
              </a:spcBef>
              <a:buFont typeface="Arial" panose="020B0604020202020204" pitchFamily="34" charset="0"/>
              <a:buChar char="•"/>
            </a:pPr>
            <a:r>
              <a:rPr lang="en-GB" sz="2300" dirty="0">
                <a:solidFill>
                  <a:schemeClr val="tx1"/>
                </a:solidFill>
              </a:rPr>
              <a:t>If alarm condition resolves, an air leak is present within the wound dressing or Soft Port. Reassess and replace as </a:t>
            </a:r>
            <a:r>
              <a:rPr lang="en-GB" sz="2300" dirty="0" smtClean="0">
                <a:solidFill>
                  <a:schemeClr val="tx1"/>
                </a:solidFill>
              </a:rPr>
              <a:t>needed</a:t>
            </a:r>
            <a:endParaRPr lang="en-GB" sz="2300" dirty="0">
              <a:solidFill>
                <a:schemeClr val="tx1"/>
              </a:solidFill>
            </a:endParaRPr>
          </a:p>
          <a:p>
            <a:pPr marL="627063" lvl="2" indent="-268288">
              <a:lnSpc>
                <a:spcPct val="120000"/>
              </a:lnSpc>
              <a:spcBef>
                <a:spcPts val="600"/>
              </a:spcBef>
              <a:buFont typeface="Arial" panose="020B0604020202020204" pitchFamily="34" charset="0"/>
              <a:buChar char="•"/>
            </a:pPr>
            <a:r>
              <a:rPr lang="en-GB" sz="2300" dirty="0">
                <a:solidFill>
                  <a:schemeClr val="tx1"/>
                </a:solidFill>
              </a:rPr>
              <a:t>If alarm condition continues, there is a potential issue with the device or </a:t>
            </a:r>
            <a:r>
              <a:rPr lang="en-GB" sz="2300" dirty="0" smtClean="0">
                <a:solidFill>
                  <a:schemeClr val="tx1"/>
                </a:solidFill>
              </a:rPr>
              <a:t>canister</a:t>
            </a:r>
          </a:p>
          <a:p>
            <a:pPr marL="627063" lvl="2" indent="-268288">
              <a:lnSpc>
                <a:spcPct val="120000"/>
              </a:lnSpc>
              <a:spcBef>
                <a:spcPts val="600"/>
              </a:spcBef>
              <a:buFont typeface="Arial" panose="020B0604020202020204" pitchFamily="34" charset="0"/>
              <a:buChar char="•"/>
            </a:pPr>
            <a:r>
              <a:rPr lang="en-GB" sz="2300" dirty="0" smtClean="0">
                <a:solidFill>
                  <a:schemeClr val="tx1"/>
                </a:solidFill>
              </a:rPr>
              <a:t>Replace canister</a:t>
            </a:r>
          </a:p>
          <a:p>
            <a:pPr marL="627063" lvl="2" indent="-268288">
              <a:lnSpc>
                <a:spcPct val="120000"/>
              </a:lnSpc>
              <a:spcBef>
                <a:spcPts val="600"/>
              </a:spcBef>
              <a:buFont typeface="Arial" panose="020B0604020202020204" pitchFamily="34" charset="0"/>
              <a:buChar char="•"/>
            </a:pPr>
            <a:r>
              <a:rPr lang="en-GB" sz="2300" dirty="0" smtClean="0">
                <a:solidFill>
                  <a:schemeClr val="tx1"/>
                </a:solidFill>
              </a:rPr>
              <a:t>If </a:t>
            </a:r>
            <a:r>
              <a:rPr lang="en-GB" sz="2300" dirty="0">
                <a:solidFill>
                  <a:schemeClr val="tx1"/>
                </a:solidFill>
              </a:rPr>
              <a:t>alarm condition continues there is a potential issue with </a:t>
            </a:r>
            <a:r>
              <a:rPr lang="en-GB" sz="2300" dirty="0" smtClean="0">
                <a:solidFill>
                  <a:schemeClr val="tx1"/>
                </a:solidFill>
              </a:rPr>
              <a:t>device, contact </a:t>
            </a:r>
            <a:r>
              <a:rPr lang="en-GB" sz="2300" dirty="0">
                <a:solidFill>
                  <a:schemeClr val="tx1"/>
                </a:solidFill>
              </a:rPr>
              <a:t>your Smith &amp; Nephew </a:t>
            </a:r>
            <a:r>
              <a:rPr lang="en-GB" sz="2300" dirty="0" smtClean="0">
                <a:solidFill>
                  <a:schemeClr val="tx1"/>
                </a:solidFill>
              </a:rPr>
              <a:t>authorized representative</a:t>
            </a:r>
          </a:p>
          <a:p>
            <a:pPr marL="358775" lvl="2" indent="0">
              <a:lnSpc>
                <a:spcPct val="120000"/>
              </a:lnSpc>
              <a:spcBef>
                <a:spcPts val="600"/>
              </a:spcBef>
              <a:buNone/>
            </a:pPr>
            <a:endParaRPr lang="en-GB" sz="2900" dirty="0" smtClean="0">
              <a:solidFill>
                <a:schemeClr val="tx1"/>
              </a:solidFill>
            </a:endParaRPr>
          </a:p>
          <a:p>
            <a:pPr marL="14287" lvl="1" indent="0">
              <a:lnSpc>
                <a:spcPct val="120000"/>
              </a:lnSpc>
              <a:spcBef>
                <a:spcPts val="600"/>
              </a:spcBef>
              <a:buNone/>
            </a:pPr>
            <a:r>
              <a:rPr lang="en-GB" sz="2600" dirty="0" smtClean="0">
                <a:solidFill>
                  <a:schemeClr val="accent1"/>
                </a:solidFill>
              </a:rPr>
              <a:t>Note: An air leak may result in a pressure drop occurring in the system. As a result, the low vacuum alarm may also activate while the leak alarm is active</a:t>
            </a:r>
            <a:endParaRPr lang="en-GB" sz="2600" dirty="0">
              <a:solidFill>
                <a:schemeClr val="accent1"/>
              </a:solidFill>
            </a:endParaRPr>
          </a:p>
          <a:p>
            <a:pPr marL="14287" lvl="1" indent="0">
              <a:lnSpc>
                <a:spcPct val="120000"/>
              </a:lnSpc>
              <a:spcBef>
                <a:spcPts val="600"/>
              </a:spcBef>
              <a:buNone/>
            </a:pPr>
            <a:endParaRPr lang="en-GB" sz="3400" b="1" dirty="0" smtClean="0">
              <a:solidFill>
                <a:schemeClr val="tx1"/>
              </a:solidFill>
            </a:endParaRPr>
          </a:p>
        </p:txBody>
      </p:sp>
      <p:sp>
        <p:nvSpPr>
          <p:cNvPr id="2" name="Slide Number Placeholder 1"/>
          <p:cNvSpPr>
            <a:spLocks noGrp="1"/>
          </p:cNvSpPr>
          <p:nvPr>
            <p:ph type="sldNum" sz="quarter" idx="11"/>
          </p:nvPr>
        </p:nvSpPr>
        <p:spPr/>
        <p:txBody>
          <a:bodyPr/>
          <a:lstStyle/>
          <a:p>
            <a:fld id="{3A7D5340-7F4D-46FB-B4B5-A5222B0AC70A}" type="slidenum">
              <a:rPr lang="en-US" sz="1200" smtClean="0"/>
              <a:pPr/>
              <a:t>46</a:t>
            </a:fld>
            <a:endParaRPr lang="en-US" sz="1200" dirty="0"/>
          </a:p>
        </p:txBody>
      </p:sp>
      <p:sp>
        <p:nvSpPr>
          <p:cNvPr id="24" name="Rectangle 23"/>
          <p:cNvSpPr/>
          <p:nvPr/>
        </p:nvSpPr>
        <p:spPr>
          <a:xfrm>
            <a:off x="539552" y="5819328"/>
            <a:ext cx="7920880" cy="369332"/>
          </a:xfrm>
          <a:prstGeom prst="rect">
            <a:avLst/>
          </a:prstGeom>
        </p:spPr>
        <p:txBody>
          <a:bodyPr wrap="square">
            <a:spAutoFit/>
          </a:bodyPr>
          <a:lstStyle/>
          <a:p>
            <a:r>
              <a:rPr lang="en-US" b="1" dirty="0" smtClean="0">
                <a:solidFill>
                  <a:schemeClr val="accent1"/>
                </a:solidFill>
                <a:latin typeface="Smith&amp;NephewLF" panose="020F0500030000020004" pitchFamily="34" charset="0"/>
              </a:rPr>
              <a:t>Questions: Call 24/7 NPWT </a:t>
            </a:r>
            <a:r>
              <a:rPr lang="en-US" b="1" dirty="0">
                <a:solidFill>
                  <a:schemeClr val="accent1"/>
                </a:solidFill>
                <a:latin typeface="Smith&amp;NephewLF" panose="020F0500030000020004" pitchFamily="34" charset="0"/>
              </a:rPr>
              <a:t>Clinical and Product Support </a:t>
            </a:r>
            <a:r>
              <a:rPr lang="en-US" b="1" dirty="0" smtClean="0">
                <a:solidFill>
                  <a:schemeClr val="accent1"/>
                </a:solidFill>
                <a:latin typeface="Smith&amp;NephewLF" panose="020F0500030000020004" pitchFamily="34" charset="0"/>
              </a:rPr>
              <a:t>Line 1-800-876-1261</a:t>
            </a:r>
            <a:endParaRPr lang="en-US" b="1" dirty="0">
              <a:solidFill>
                <a:schemeClr val="accent1"/>
              </a:solidFill>
              <a:latin typeface="Smith&amp;NephewLF" panose="020F0500030000020004" pitchFamily="34" charset="0"/>
            </a:endParaRPr>
          </a:p>
        </p:txBody>
      </p:sp>
      <p:pic>
        <p:nvPicPr>
          <p:cNvPr id="2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66508"/>
          <a:stretch/>
        </p:blipFill>
        <p:spPr bwMode="auto">
          <a:xfrm>
            <a:off x="7236296" y="3284984"/>
            <a:ext cx="1499896" cy="1440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251520" y="504982"/>
            <a:ext cx="8496944"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Rectangle 7"/>
          <p:cNvSpPr/>
          <p:nvPr/>
        </p:nvSpPr>
        <p:spPr>
          <a:xfrm>
            <a:off x="1611976" y="6635737"/>
            <a:ext cx="6586582"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599133169"/>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ChangeArrowheads="1"/>
          </p:cNvSpPr>
          <p:nvPr>
            <p:ph type="title"/>
          </p:nvPr>
        </p:nvSpPr>
        <p:spPr>
          <a:xfrm>
            <a:off x="944542" y="683046"/>
            <a:ext cx="8229600" cy="768096"/>
          </a:xfrm>
        </p:spPr>
        <p:txBody>
          <a:bodyPr/>
          <a:lstStyle/>
          <a:p>
            <a:r>
              <a:rPr lang="en-GB" dirty="0">
                <a:solidFill>
                  <a:schemeClr val="tx1"/>
                </a:solidFill>
              </a:rPr>
              <a:t>Cause and remedy</a:t>
            </a:r>
            <a:endParaRPr lang="en-GB" dirty="0" smtClean="0"/>
          </a:p>
        </p:txBody>
      </p:sp>
      <p:sp>
        <p:nvSpPr>
          <p:cNvPr id="3" name="Text Placeholder 2"/>
          <p:cNvSpPr>
            <a:spLocks noGrp="1"/>
          </p:cNvSpPr>
          <p:nvPr>
            <p:ph type="body" idx="1"/>
          </p:nvPr>
        </p:nvSpPr>
        <p:spPr>
          <a:xfrm>
            <a:off x="443451" y="1484784"/>
            <a:ext cx="8229600" cy="4453128"/>
          </a:xfrm>
        </p:spPr>
        <p:txBody>
          <a:bodyPr/>
          <a:lstStyle/>
          <a:p>
            <a:pPr marL="0" lvl="1" indent="0">
              <a:lnSpc>
                <a:spcPct val="120000"/>
              </a:lnSpc>
              <a:spcBef>
                <a:spcPts val="600"/>
              </a:spcBef>
              <a:buNone/>
            </a:pPr>
            <a:r>
              <a:rPr lang="en-GB" b="1" dirty="0" smtClean="0">
                <a:solidFill>
                  <a:schemeClr val="accent1"/>
                </a:solidFill>
              </a:rPr>
              <a:t>         Alarm</a:t>
            </a:r>
            <a:r>
              <a:rPr lang="en-GB" b="1" dirty="0">
                <a:solidFill>
                  <a:schemeClr val="accent1"/>
                </a:solidFill>
              </a:rPr>
              <a:t>: </a:t>
            </a:r>
            <a:r>
              <a:rPr lang="en-GB" dirty="0">
                <a:solidFill>
                  <a:schemeClr val="accent1"/>
                </a:solidFill>
              </a:rPr>
              <a:t>	Leak </a:t>
            </a:r>
            <a:r>
              <a:rPr lang="en-GB" dirty="0" smtClean="0">
                <a:solidFill>
                  <a:schemeClr val="accent1"/>
                </a:solidFill>
              </a:rPr>
              <a:t>alarm (continued)</a:t>
            </a:r>
          </a:p>
          <a:p>
            <a:pPr marL="0" lvl="1" indent="0">
              <a:lnSpc>
                <a:spcPct val="120000"/>
              </a:lnSpc>
              <a:spcBef>
                <a:spcPts val="600"/>
              </a:spcBef>
              <a:buNone/>
            </a:pPr>
            <a:endParaRPr lang="en-GB" sz="2000" b="1" dirty="0" smtClean="0"/>
          </a:p>
          <a:p>
            <a:pPr marL="0" lvl="1" indent="0">
              <a:lnSpc>
                <a:spcPct val="120000"/>
              </a:lnSpc>
              <a:spcBef>
                <a:spcPts val="600"/>
              </a:spcBef>
              <a:buNone/>
            </a:pPr>
            <a:r>
              <a:rPr lang="en-GB" sz="1600" b="1" dirty="0" smtClean="0"/>
              <a:t>         Caution </a:t>
            </a:r>
            <a:r>
              <a:rPr lang="en-GB" sz="1600" b="1" dirty="0"/>
              <a:t>– Lack of alarms: </a:t>
            </a:r>
          </a:p>
          <a:p>
            <a:pPr marL="471487" lvl="1" indent="-457200">
              <a:lnSpc>
                <a:spcPct val="120000"/>
              </a:lnSpc>
              <a:spcBef>
                <a:spcPts val="600"/>
              </a:spcBef>
            </a:pPr>
            <a:r>
              <a:rPr lang="en-GB" sz="1600" dirty="0"/>
              <a:t>Under specific circumstances, a significant air leak may occur in system without device activating a </a:t>
            </a:r>
            <a:r>
              <a:rPr lang="en-GB" sz="1600" dirty="0" smtClean="0"/>
              <a:t>leak </a:t>
            </a:r>
            <a:r>
              <a:rPr lang="en-GB" sz="1600" dirty="0"/>
              <a:t>alarm </a:t>
            </a:r>
          </a:p>
          <a:p>
            <a:pPr marL="471487" lvl="1" indent="-457200">
              <a:lnSpc>
                <a:spcPct val="120000"/>
              </a:lnSpc>
              <a:spcBef>
                <a:spcPts val="600"/>
              </a:spcBef>
            </a:pPr>
            <a:r>
              <a:rPr lang="en-GB" sz="1600" dirty="0"/>
              <a:t>This may be due to </a:t>
            </a:r>
            <a:r>
              <a:rPr lang="en-GB" sz="1600" b="1" dirty="0"/>
              <a:t>partial blockage </a:t>
            </a:r>
            <a:r>
              <a:rPr lang="en-GB" sz="1600" dirty="0"/>
              <a:t>between source of air leak and device, prohibiting detection of the leak by device. As a result, alarm will not </a:t>
            </a:r>
            <a:r>
              <a:rPr lang="en-GB" sz="1600" dirty="0" smtClean="0"/>
              <a:t>activate</a:t>
            </a:r>
            <a:endParaRPr lang="en-GB" sz="1600" dirty="0"/>
          </a:p>
          <a:p>
            <a:pPr marL="471487" lvl="1" indent="-457200">
              <a:lnSpc>
                <a:spcPct val="120000"/>
              </a:lnSpc>
              <a:spcBef>
                <a:spcPts val="600"/>
              </a:spcBef>
            </a:pPr>
            <a:r>
              <a:rPr lang="en-GB" sz="1600" dirty="0"/>
              <a:t>Over time, if blockage reaches point of full occlusion, the complete blockage/canister over-capacity alarm will </a:t>
            </a:r>
            <a:r>
              <a:rPr lang="en-GB" sz="1600" dirty="0" smtClean="0"/>
              <a:t>activate</a:t>
            </a:r>
            <a:endParaRPr lang="en-GB" sz="1600" dirty="0"/>
          </a:p>
          <a:p>
            <a:pPr marL="471487" lvl="1" indent="-457200">
              <a:lnSpc>
                <a:spcPct val="120000"/>
              </a:lnSpc>
              <a:spcBef>
                <a:spcPts val="600"/>
              </a:spcBef>
            </a:pPr>
            <a:r>
              <a:rPr lang="en-GB" sz="1600" dirty="0"/>
              <a:t>Read complete blockage/canister over-capacity alarm troubleshooting for instruction on locating the system </a:t>
            </a:r>
            <a:r>
              <a:rPr lang="en-GB" sz="1600" dirty="0" smtClean="0"/>
              <a:t>blockage</a:t>
            </a:r>
            <a:endParaRPr lang="en-GB" sz="1600" dirty="0"/>
          </a:p>
          <a:p>
            <a:pPr marL="471487" lvl="1" indent="-457200">
              <a:lnSpc>
                <a:spcPct val="120000"/>
              </a:lnSpc>
              <a:spcBef>
                <a:spcPts val="600"/>
              </a:spcBef>
            </a:pPr>
            <a:r>
              <a:rPr lang="en-GB" sz="1600" dirty="0"/>
              <a:t>Check wound dressing regularly to ensure it is fully compressed and firm to the touch</a:t>
            </a:r>
          </a:p>
          <a:p>
            <a:endParaRPr lang="en-GB" dirty="0"/>
          </a:p>
        </p:txBody>
      </p:sp>
      <p:sp>
        <p:nvSpPr>
          <p:cNvPr id="2" name="Slide Number Placeholder 1"/>
          <p:cNvSpPr>
            <a:spLocks noGrp="1"/>
          </p:cNvSpPr>
          <p:nvPr>
            <p:ph type="sldNum" sz="quarter" idx="11"/>
          </p:nvPr>
        </p:nvSpPr>
        <p:spPr/>
        <p:txBody>
          <a:bodyPr/>
          <a:lstStyle/>
          <a:p>
            <a:fld id="{3A7D5340-7F4D-46FB-B4B5-A5222B0AC70A}" type="slidenum">
              <a:rPr lang="en-US" sz="1200" smtClean="0"/>
              <a:pPr/>
              <a:t>47</a:t>
            </a:fld>
            <a:endParaRPr lang="en-US" dirty="0"/>
          </a:p>
        </p:txBody>
      </p:sp>
      <p:sp>
        <p:nvSpPr>
          <p:cNvPr id="5" name="Rectangle 4"/>
          <p:cNvSpPr/>
          <p:nvPr/>
        </p:nvSpPr>
        <p:spPr>
          <a:xfrm>
            <a:off x="251520" y="504982"/>
            <a:ext cx="8496944"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Rectangle 5"/>
          <p:cNvSpPr/>
          <p:nvPr/>
        </p:nvSpPr>
        <p:spPr>
          <a:xfrm>
            <a:off x="1611976" y="6635737"/>
            <a:ext cx="6586582"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663737798"/>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7" name="Title 4"/>
          <p:cNvSpPr>
            <a:spLocks noGrp="1"/>
          </p:cNvSpPr>
          <p:nvPr>
            <p:ph type="title"/>
          </p:nvPr>
        </p:nvSpPr>
        <p:spPr/>
        <p:txBody>
          <a:bodyPr/>
          <a:lstStyle/>
          <a:p>
            <a:r>
              <a:rPr lang="en-GB" dirty="0" smtClean="0">
                <a:solidFill>
                  <a:schemeClr val="tx1"/>
                </a:solidFill>
              </a:rPr>
              <a:t>Low vacuum alarm</a:t>
            </a:r>
          </a:p>
        </p:txBody>
      </p:sp>
      <p:sp>
        <p:nvSpPr>
          <p:cNvPr id="8" name="Content Placeholder 7"/>
          <p:cNvSpPr>
            <a:spLocks noGrp="1"/>
          </p:cNvSpPr>
          <p:nvPr>
            <p:ph sz="half" idx="2"/>
          </p:nvPr>
        </p:nvSpPr>
        <p:spPr>
          <a:xfrm>
            <a:off x="4620189" y="2272638"/>
            <a:ext cx="4038600" cy="3028570"/>
          </a:xfrm>
        </p:spPr>
        <p:txBody>
          <a:bodyPr/>
          <a:lstStyle/>
          <a:p>
            <a:pPr>
              <a:lnSpc>
                <a:spcPct val="100000"/>
              </a:lnSpc>
              <a:spcBef>
                <a:spcPts val="600"/>
              </a:spcBef>
              <a:spcAft>
                <a:spcPts val="600"/>
              </a:spcAft>
            </a:pPr>
            <a:r>
              <a:rPr lang="en-GB" sz="1800" b="1" dirty="0" smtClean="0">
                <a:solidFill>
                  <a:schemeClr val="tx1"/>
                </a:solidFill>
              </a:rPr>
              <a:t>Vacuum </a:t>
            </a:r>
            <a:r>
              <a:rPr lang="en-GB" sz="1800" b="1" dirty="0">
                <a:solidFill>
                  <a:schemeClr val="tx1"/>
                </a:solidFill>
              </a:rPr>
              <a:t>level is lower than set point of NPWT </a:t>
            </a:r>
            <a:r>
              <a:rPr lang="en-GB" sz="1800" b="1" dirty="0" smtClean="0">
                <a:solidFill>
                  <a:schemeClr val="tx1"/>
                </a:solidFill>
              </a:rPr>
              <a:t>by &gt;15mmHg</a:t>
            </a:r>
            <a:endParaRPr lang="en-GB" dirty="0">
              <a:solidFill>
                <a:schemeClr val="tx1"/>
              </a:solidFill>
            </a:endParaRPr>
          </a:p>
          <a:p>
            <a:pPr lvl="0">
              <a:lnSpc>
                <a:spcPct val="100000"/>
              </a:lnSpc>
              <a:spcBef>
                <a:spcPts val="600"/>
              </a:spcBef>
              <a:spcAft>
                <a:spcPts val="600"/>
              </a:spcAft>
            </a:pPr>
            <a:r>
              <a:rPr lang="en-GB" dirty="0" smtClean="0">
                <a:solidFill>
                  <a:srgbClr val="4D4E53"/>
                </a:solidFill>
              </a:rPr>
              <a:t>Audible alarm will sound and indicator will illuminate </a:t>
            </a:r>
            <a:endParaRPr lang="en-GB" dirty="0" smtClean="0">
              <a:solidFill>
                <a:schemeClr val="tx1"/>
              </a:solidFill>
            </a:endParaRPr>
          </a:p>
          <a:p>
            <a:pPr>
              <a:lnSpc>
                <a:spcPct val="100000"/>
              </a:lnSpc>
              <a:spcBef>
                <a:spcPts val="600"/>
              </a:spcBef>
              <a:spcAft>
                <a:spcPts val="600"/>
              </a:spcAft>
            </a:pPr>
            <a:r>
              <a:rPr lang="en-GB" dirty="0" smtClean="0">
                <a:solidFill>
                  <a:schemeClr val="tx1"/>
                </a:solidFill>
              </a:rPr>
              <a:t>Pressing </a:t>
            </a:r>
            <a:r>
              <a:rPr lang="en-GB" dirty="0">
                <a:solidFill>
                  <a:schemeClr val="tx1"/>
                </a:solidFill>
              </a:rPr>
              <a:t>audio pause button will pause alarm for approximately </a:t>
            </a:r>
            <a:r>
              <a:rPr lang="en-GB" dirty="0" smtClean="0">
                <a:solidFill>
                  <a:schemeClr val="tx1"/>
                </a:solidFill>
              </a:rPr>
              <a:t>2–3 minutes</a:t>
            </a:r>
          </a:p>
          <a:p>
            <a:pPr>
              <a:lnSpc>
                <a:spcPct val="100000"/>
              </a:lnSpc>
              <a:spcBef>
                <a:spcPts val="600"/>
              </a:spcBef>
              <a:spcAft>
                <a:spcPts val="600"/>
              </a:spcAft>
            </a:pPr>
            <a:r>
              <a:rPr lang="en-GB" dirty="0" smtClean="0">
                <a:solidFill>
                  <a:schemeClr val="tx1"/>
                </a:solidFill>
              </a:rPr>
              <a:t>Once </a:t>
            </a:r>
            <a:r>
              <a:rPr lang="en-GB" dirty="0">
                <a:solidFill>
                  <a:schemeClr val="tx1"/>
                </a:solidFill>
              </a:rPr>
              <a:t>system is sealed, alarm(s) will automatically </a:t>
            </a:r>
            <a:r>
              <a:rPr lang="en-GB" dirty="0" smtClean="0">
                <a:solidFill>
                  <a:schemeClr val="tx1"/>
                </a:solidFill>
              </a:rPr>
              <a:t>reset</a:t>
            </a:r>
            <a:r>
              <a:rPr lang="en-GB" dirty="0">
                <a:solidFill>
                  <a:schemeClr val="tx1"/>
                </a:solidFill>
              </a:rPr>
              <a:t> </a:t>
            </a:r>
            <a:r>
              <a:rPr lang="en-GB" dirty="0" smtClean="0">
                <a:solidFill>
                  <a:schemeClr val="tx1"/>
                </a:solidFill>
              </a:rPr>
              <a:t>and status/alarm indicator will return to </a:t>
            </a:r>
            <a:r>
              <a:rPr lang="en-GB" b="1" dirty="0" smtClean="0">
                <a:solidFill>
                  <a:srgbClr val="00B050"/>
                </a:solidFill>
              </a:rPr>
              <a:t>solid green</a:t>
            </a:r>
            <a:endParaRPr lang="en-GB" b="1" dirty="0">
              <a:solidFill>
                <a:srgbClr val="00B050"/>
              </a:solidFill>
            </a:endParaRPr>
          </a:p>
          <a:p>
            <a:endParaRPr lang="en-GB" dirty="0">
              <a:solidFill>
                <a:schemeClr val="tx1"/>
              </a:solidFill>
            </a:endParaRPr>
          </a:p>
        </p:txBody>
      </p:sp>
      <p:pic>
        <p:nvPicPr>
          <p:cNvPr id="9" name="Picture 16"/>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588271" y="1628800"/>
            <a:ext cx="3490225" cy="4391818"/>
          </a:xfrm>
          <a:prstGeom prst="rect">
            <a:avLst/>
          </a:prstGeom>
          <a:noFill/>
          <a:ln w="9525">
            <a:noFill/>
            <a:miter lim="800000"/>
            <a:headEnd/>
            <a:tailEnd/>
          </a:ln>
        </p:spPr>
      </p:pic>
      <p:cxnSp>
        <p:nvCxnSpPr>
          <p:cNvPr id="27" name="Straight Arrow Connector 26"/>
          <p:cNvCxnSpPr>
            <a:stCxn id="2" idx="1"/>
          </p:cNvCxnSpPr>
          <p:nvPr/>
        </p:nvCxnSpPr>
        <p:spPr>
          <a:xfrm flipH="1" flipV="1">
            <a:off x="2663513" y="3284984"/>
            <a:ext cx="2086836" cy="224000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 name="Slide Number Placeholder 1"/>
          <p:cNvSpPr txBox="1">
            <a:spLocks/>
          </p:cNvSpPr>
          <p:nvPr/>
        </p:nvSpPr>
        <p:spPr>
          <a:xfrm>
            <a:off x="6565392" y="6208775"/>
            <a:ext cx="2130552" cy="4754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A7D5340-7F4D-46FB-B4B5-A5222B0AC70A}" type="slidenum">
              <a:rPr lang="en-US" sz="1200" smtClean="0">
                <a:latin typeface="Smith&amp;NephewLF" panose="020F0500030000020004" pitchFamily="34" charset="0"/>
              </a:rPr>
              <a:pPr algn="r"/>
              <a:t>48</a:t>
            </a:fld>
            <a:endParaRPr lang="en-US" sz="1200" dirty="0">
              <a:latin typeface="Smith&amp;NephewLF" panose="020F0500030000020004" pitchFamily="34" charset="0"/>
            </a:endParaRPr>
          </a:p>
        </p:txBody>
      </p:sp>
      <p:sp>
        <p:nvSpPr>
          <p:cNvPr id="2" name="TextBox 1"/>
          <p:cNvSpPr txBox="1"/>
          <p:nvPr/>
        </p:nvSpPr>
        <p:spPr>
          <a:xfrm>
            <a:off x="4750349" y="5263377"/>
            <a:ext cx="2880319" cy="523220"/>
          </a:xfrm>
          <a:prstGeom prst="rect">
            <a:avLst/>
          </a:prstGeom>
          <a:noFill/>
          <a:ln w="28575">
            <a:solidFill>
              <a:schemeClr val="tx1">
                <a:lumMod val="50000"/>
              </a:schemeClr>
            </a:solidFill>
          </a:ln>
        </p:spPr>
        <p:txBody>
          <a:bodyPr wrap="square" rtlCol="0">
            <a:spAutoFit/>
          </a:bodyPr>
          <a:lstStyle/>
          <a:p>
            <a:r>
              <a:rPr lang="en-GB" sz="1400" b="1" dirty="0" smtClean="0">
                <a:solidFill>
                  <a:schemeClr val="tx1">
                    <a:lumMod val="50000"/>
                  </a:schemeClr>
                </a:solidFill>
                <a:latin typeface="Smith&amp;NephewLF" panose="020F0500030000020004" pitchFamily="34" charset="0"/>
              </a:rPr>
              <a:t>!    WARNING </a:t>
            </a:r>
          </a:p>
          <a:p>
            <a:r>
              <a:rPr lang="en-GB" sz="1400" b="1" dirty="0" smtClean="0">
                <a:solidFill>
                  <a:schemeClr val="tx1">
                    <a:lumMod val="50000"/>
                  </a:schemeClr>
                </a:solidFill>
                <a:latin typeface="Smith&amp;NephewLF" panose="020F0500030000020004" pitchFamily="34" charset="0"/>
              </a:rPr>
              <a:t>!    LOW VACUUM</a:t>
            </a:r>
            <a:endParaRPr lang="en-GB" sz="1400" b="1" dirty="0">
              <a:solidFill>
                <a:schemeClr val="tx1">
                  <a:lumMod val="50000"/>
                </a:schemeClr>
              </a:solidFill>
              <a:latin typeface="Smith&amp;NephewLF" panose="020F0500030000020004" pitchFamily="34" charset="0"/>
            </a:endParaRPr>
          </a:p>
        </p:txBody>
      </p:sp>
      <p:sp>
        <p:nvSpPr>
          <p:cNvPr id="29" name="Rectangle 28"/>
          <p:cNvSpPr/>
          <p:nvPr/>
        </p:nvSpPr>
        <p:spPr>
          <a:xfrm>
            <a:off x="5508104" y="3191638"/>
            <a:ext cx="1256904" cy="338554"/>
          </a:xfrm>
          <a:prstGeom prst="rect">
            <a:avLst/>
          </a:prstGeom>
          <a:solidFill>
            <a:schemeClr val="tx1">
              <a:lumMod val="60000"/>
              <a:lumOff val="40000"/>
            </a:schemeClr>
          </a:solidFill>
          <a:ln>
            <a:solidFill>
              <a:schemeClr val="tx1">
                <a:lumMod val="60000"/>
                <a:lumOff val="40000"/>
              </a:schemeClr>
            </a:solidFill>
          </a:ln>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GB" sz="1600" b="1" cap="none" spc="0" dirty="0">
                <a:ln/>
                <a:solidFill>
                  <a:schemeClr val="accent3"/>
                </a:solidFill>
                <a:effectLst/>
                <a:latin typeface="Smith&amp;NephewLF" panose="020F0500030000020004" pitchFamily="34" charset="0"/>
              </a:rPr>
              <a:t>solid yellow </a:t>
            </a:r>
            <a:endParaRPr lang="en-US" sz="1600" b="1" cap="none" spc="0" dirty="0">
              <a:ln/>
              <a:solidFill>
                <a:schemeClr val="accent3"/>
              </a:solidFill>
              <a:effectLst/>
              <a:latin typeface="Smith&amp;NephewLF" panose="020F0500030000020004" pitchFamily="34" charset="0"/>
            </a:endParaRPr>
          </a:p>
        </p:txBody>
      </p:sp>
      <p:sp>
        <p:nvSpPr>
          <p:cNvPr id="31" name="Oval 30"/>
          <p:cNvSpPr/>
          <p:nvPr/>
        </p:nvSpPr>
        <p:spPr>
          <a:xfrm>
            <a:off x="2280156" y="1926629"/>
            <a:ext cx="113829" cy="182656"/>
          </a:xfrm>
          <a:prstGeom prst="ellipse">
            <a:avLst/>
          </a:prstGeom>
          <a:solidFill>
            <a:srgbClr val="FFFF00"/>
          </a:solidFill>
          <a:ln w="3175">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699792" y="4379753"/>
            <a:ext cx="725577" cy="7152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251520" y="504982"/>
            <a:ext cx="8496944"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Rectangle 12"/>
          <p:cNvSpPr/>
          <p:nvPr/>
        </p:nvSpPr>
        <p:spPr>
          <a:xfrm>
            <a:off x="1611976" y="6635737"/>
            <a:ext cx="6586582"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532959598"/>
      </p:ext>
    </p:extLst>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ChangeArrowheads="1"/>
          </p:cNvSpPr>
          <p:nvPr>
            <p:ph type="title"/>
          </p:nvPr>
        </p:nvSpPr>
        <p:spPr/>
        <p:txBody>
          <a:bodyPr/>
          <a:lstStyle/>
          <a:p>
            <a:r>
              <a:rPr lang="en-GB" dirty="0">
                <a:solidFill>
                  <a:schemeClr val="tx1"/>
                </a:solidFill>
              </a:rPr>
              <a:t>Cause and remedy</a:t>
            </a:r>
            <a:endParaRPr lang="en-GB" dirty="0" smtClean="0"/>
          </a:p>
        </p:txBody>
      </p:sp>
      <p:sp>
        <p:nvSpPr>
          <p:cNvPr id="45058" name="Rectangle 3"/>
          <p:cNvSpPr>
            <a:spLocks noGrp="1" noChangeArrowheads="1"/>
          </p:cNvSpPr>
          <p:nvPr>
            <p:ph idx="1"/>
          </p:nvPr>
        </p:nvSpPr>
        <p:spPr>
          <a:xfrm>
            <a:off x="467931" y="1700808"/>
            <a:ext cx="8228013" cy="4377765"/>
          </a:xfrm>
        </p:spPr>
        <p:txBody>
          <a:bodyPr>
            <a:normAutofit lnSpcReduction="10000"/>
          </a:bodyPr>
          <a:lstStyle/>
          <a:p>
            <a:r>
              <a:rPr lang="en-GB" b="1" dirty="0" smtClean="0">
                <a:solidFill>
                  <a:schemeClr val="accent1"/>
                </a:solidFill>
              </a:rPr>
              <a:t>Alarm: </a:t>
            </a:r>
            <a:r>
              <a:rPr lang="en-GB" dirty="0" smtClean="0">
                <a:solidFill>
                  <a:schemeClr val="accent1"/>
                </a:solidFill>
              </a:rPr>
              <a:t>	Low vacuum </a:t>
            </a:r>
            <a:r>
              <a:rPr lang="en-GB" dirty="0">
                <a:solidFill>
                  <a:schemeClr val="accent1"/>
                </a:solidFill>
              </a:rPr>
              <a:t>a</a:t>
            </a:r>
            <a:r>
              <a:rPr lang="en-GB" dirty="0" smtClean="0">
                <a:solidFill>
                  <a:schemeClr val="accent1"/>
                </a:solidFill>
              </a:rPr>
              <a:t>larm</a:t>
            </a:r>
          </a:p>
          <a:p>
            <a:pPr marL="0" indent="0"/>
            <a:r>
              <a:rPr lang="en-GB" b="1" dirty="0" smtClean="0">
                <a:solidFill>
                  <a:schemeClr val="accent1"/>
                </a:solidFill>
              </a:rPr>
              <a:t>Cause: </a:t>
            </a:r>
            <a:r>
              <a:rPr lang="en-GB" dirty="0" smtClean="0">
                <a:solidFill>
                  <a:schemeClr val="accent1"/>
                </a:solidFill>
              </a:rPr>
              <a:t>	Device is unable to achieve selected vacuum level due to an internal device 	malfunction or a significant leak in the system</a:t>
            </a:r>
            <a:endParaRPr lang="en-GB" dirty="0">
              <a:solidFill>
                <a:schemeClr val="accent1"/>
              </a:solidFill>
            </a:endParaRPr>
          </a:p>
          <a:p>
            <a:endParaRPr lang="en-GB" sz="1600" dirty="0" smtClean="0">
              <a:solidFill>
                <a:schemeClr val="tx1"/>
              </a:solidFill>
            </a:endParaRPr>
          </a:p>
          <a:p>
            <a:r>
              <a:rPr lang="en-GB" sz="1600" b="1" dirty="0" smtClean="0">
                <a:solidFill>
                  <a:schemeClr val="tx1"/>
                </a:solidFill>
              </a:rPr>
              <a:t>       Remedy: </a:t>
            </a:r>
          </a:p>
          <a:p>
            <a:pPr marL="342900" indent="-342900">
              <a:buFont typeface="+mj-lt"/>
              <a:buAutoNum type="arabicPeriod"/>
            </a:pPr>
            <a:r>
              <a:rPr lang="en-GB" sz="1600" dirty="0" smtClean="0"/>
              <a:t>With the device actively creating vacuum; </a:t>
            </a:r>
          </a:p>
          <a:p>
            <a:pPr lvl="2">
              <a:buFont typeface="Arial" panose="020B0604020202020204" pitchFamily="34" charset="0"/>
              <a:buChar char="•"/>
            </a:pPr>
            <a:r>
              <a:rPr lang="en-GB" sz="1600" dirty="0"/>
              <a:t>Check wound dressing for air leaks</a:t>
            </a:r>
          </a:p>
          <a:p>
            <a:pPr lvl="2">
              <a:buFont typeface="Arial" panose="020B0604020202020204" pitchFamily="34" charset="0"/>
              <a:buChar char="•"/>
            </a:pPr>
            <a:r>
              <a:rPr lang="en-GB" sz="1600" dirty="0"/>
              <a:t>Look for loose or decompressed dressing appearance, listen for air movement around dressing and feel for areas less compressed or cooler in temperature</a:t>
            </a:r>
          </a:p>
          <a:p>
            <a:pPr lvl="2">
              <a:buFont typeface="Arial" panose="020B0604020202020204" pitchFamily="34" charset="0"/>
              <a:buChar char="•"/>
            </a:pPr>
            <a:r>
              <a:rPr lang="en-GB" sz="1600" dirty="0"/>
              <a:t>Address identified leaks with transparent film or RENASYS™ Adhesive Gel Patch</a:t>
            </a:r>
          </a:p>
          <a:p>
            <a:pPr marL="342900" indent="-342900">
              <a:buFont typeface="+mj-lt"/>
              <a:buAutoNum type="arabicPeriod"/>
            </a:pPr>
            <a:r>
              <a:rPr lang="en-GB" sz="1600" dirty="0" smtClean="0"/>
              <a:t>Ensure the following connections are secure: </a:t>
            </a:r>
          </a:p>
          <a:p>
            <a:pPr lvl="2">
              <a:buFont typeface="Arial" panose="020B0604020202020204" pitchFamily="34" charset="0"/>
              <a:buChar char="•"/>
            </a:pPr>
            <a:r>
              <a:rPr lang="en-GB" sz="1600" dirty="0" smtClean="0"/>
              <a:t>Orange quick click connector between Soft Port and canister tubing</a:t>
            </a:r>
          </a:p>
          <a:p>
            <a:pPr lvl="2">
              <a:buFont typeface="Arial" panose="020B0604020202020204" pitchFamily="34" charset="0"/>
              <a:buChar char="•"/>
            </a:pPr>
            <a:r>
              <a:rPr lang="en-GB" sz="1600" dirty="0" smtClean="0"/>
              <a:t>Secure engagement of canister to device</a:t>
            </a:r>
            <a:endParaRPr lang="en-GB" sz="1600" dirty="0"/>
          </a:p>
          <a:p>
            <a:pPr marL="400050" lvl="2" indent="0">
              <a:buNone/>
            </a:pPr>
            <a:endParaRPr lang="en-GB" dirty="0" smtClean="0"/>
          </a:p>
        </p:txBody>
      </p:sp>
      <p:sp>
        <p:nvSpPr>
          <p:cNvPr id="23" name="Slide Number Placeholder 1"/>
          <p:cNvSpPr txBox="1">
            <a:spLocks/>
          </p:cNvSpPr>
          <p:nvPr/>
        </p:nvSpPr>
        <p:spPr>
          <a:xfrm>
            <a:off x="6565392" y="6208775"/>
            <a:ext cx="2130552" cy="4754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A7D5340-7F4D-46FB-B4B5-A5222B0AC70A}" type="slidenum">
              <a:rPr lang="en-US" sz="1200" smtClean="0">
                <a:latin typeface="Smith&amp;NephewLF" panose="020F0500030000020004" pitchFamily="34" charset="0"/>
              </a:rPr>
              <a:pPr algn="r"/>
              <a:t>49</a:t>
            </a:fld>
            <a:endParaRPr lang="en-US" sz="1400" dirty="0">
              <a:latin typeface="Smith&amp;NephewLF" panose="020F0500030000020004" pitchFamily="34" charset="0"/>
            </a:endParaRPr>
          </a:p>
        </p:txBody>
      </p:sp>
      <p:sp>
        <p:nvSpPr>
          <p:cNvPr id="5" name="Rectangle 4"/>
          <p:cNvSpPr/>
          <p:nvPr/>
        </p:nvSpPr>
        <p:spPr>
          <a:xfrm>
            <a:off x="251520" y="504982"/>
            <a:ext cx="8496944"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Rectangle 5"/>
          <p:cNvSpPr/>
          <p:nvPr/>
        </p:nvSpPr>
        <p:spPr>
          <a:xfrm>
            <a:off x="1611976" y="6635737"/>
            <a:ext cx="6586582"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8346892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1842" name="Rectangle 2"/>
          <p:cNvSpPr>
            <a:spLocks noGrp="1" noChangeArrowheads="1"/>
          </p:cNvSpPr>
          <p:nvPr>
            <p:ph type="title"/>
          </p:nvPr>
        </p:nvSpPr>
        <p:spPr>
          <a:xfrm>
            <a:off x="567325" y="260648"/>
            <a:ext cx="8229600" cy="768096"/>
          </a:xfrm>
        </p:spPr>
        <p:txBody>
          <a:bodyPr/>
          <a:lstStyle/>
          <a:p>
            <a:r>
              <a:rPr lang="en-US" sz="3600" dirty="0"/>
              <a:t>Precautions</a:t>
            </a:r>
          </a:p>
        </p:txBody>
      </p:sp>
      <p:sp>
        <p:nvSpPr>
          <p:cNvPr id="2" name="Text Placeholder 1"/>
          <p:cNvSpPr>
            <a:spLocks noGrp="1"/>
          </p:cNvSpPr>
          <p:nvPr>
            <p:ph type="body" idx="4294967295"/>
          </p:nvPr>
        </p:nvSpPr>
        <p:spPr>
          <a:xfrm>
            <a:off x="467544" y="980728"/>
            <a:ext cx="8568952" cy="3585604"/>
          </a:xfrm>
        </p:spPr>
        <p:txBody>
          <a:bodyPr/>
          <a:lstStyle/>
          <a:p>
            <a:endParaRPr lang="en-US" sz="1200" dirty="0"/>
          </a:p>
          <a:p>
            <a:r>
              <a:rPr lang="en-US" sz="1800" dirty="0" smtClean="0"/>
              <a:t>1. More </a:t>
            </a:r>
            <a:r>
              <a:rPr lang="en-US" sz="1800" dirty="0"/>
              <a:t>frequent device and wound dressing monitoring, should be taken for patients who are or may be:</a:t>
            </a:r>
          </a:p>
          <a:p>
            <a:pPr marL="285750" indent="-285750">
              <a:buFont typeface="Arial" panose="020B0604020202020204" pitchFamily="34" charset="0"/>
              <a:buChar char="•"/>
            </a:pPr>
            <a:r>
              <a:rPr lang="en-US" sz="1600" dirty="0" smtClean="0"/>
              <a:t>Suffering </a:t>
            </a:r>
            <a:r>
              <a:rPr lang="en-US" sz="1600" dirty="0"/>
              <a:t>from infected blood vessels</a:t>
            </a:r>
          </a:p>
          <a:p>
            <a:pPr marL="285750" indent="-285750">
              <a:buFont typeface="Arial" panose="020B0604020202020204" pitchFamily="34" charset="0"/>
              <a:buChar char="•"/>
            </a:pPr>
            <a:r>
              <a:rPr lang="en-US" sz="1600" dirty="0" smtClean="0"/>
              <a:t>Receiving </a:t>
            </a:r>
            <a:r>
              <a:rPr lang="en-US" sz="1600" dirty="0"/>
              <a:t>anticoagulant therapy or platelet aggregation inhibitors, in addition to patients with </a:t>
            </a:r>
            <a:r>
              <a:rPr lang="en-US" sz="1600" dirty="0" smtClean="0"/>
              <a:t>intrinsic coagulation </a:t>
            </a:r>
            <a:r>
              <a:rPr lang="en-US" sz="1600" dirty="0"/>
              <a:t>problems such as low platelet counts</a:t>
            </a:r>
          </a:p>
          <a:p>
            <a:pPr marL="285750" indent="-285750">
              <a:buFont typeface="Arial" panose="020B0604020202020204" pitchFamily="34" charset="0"/>
              <a:buChar char="•"/>
            </a:pPr>
            <a:r>
              <a:rPr lang="en-US" sz="1600" dirty="0" smtClean="0"/>
              <a:t>Actively </a:t>
            </a:r>
            <a:r>
              <a:rPr lang="en-US" sz="1600" dirty="0"/>
              <a:t>bleeding or have friable blood vessels or organs</a:t>
            </a:r>
          </a:p>
          <a:p>
            <a:pPr marL="285750" indent="-285750">
              <a:buFont typeface="Arial" panose="020B0604020202020204" pitchFamily="34" charset="0"/>
              <a:buChar char="•"/>
            </a:pPr>
            <a:r>
              <a:rPr lang="en-US" sz="1600" dirty="0" smtClean="0"/>
              <a:t>Suffering </a:t>
            </a:r>
            <a:r>
              <a:rPr lang="en-US" sz="1600" dirty="0"/>
              <a:t>from abnormal wound hemostasis</a:t>
            </a:r>
          </a:p>
          <a:p>
            <a:pPr marL="285750" indent="-285750">
              <a:buFont typeface="Arial" panose="020B0604020202020204" pitchFamily="34" charset="0"/>
              <a:buChar char="•"/>
            </a:pPr>
            <a:r>
              <a:rPr lang="en-US" sz="1600" dirty="0" smtClean="0"/>
              <a:t>Untreated </a:t>
            </a:r>
            <a:r>
              <a:rPr lang="en-US" sz="1600" dirty="0"/>
              <a:t>for malnutrition</a:t>
            </a:r>
          </a:p>
          <a:p>
            <a:pPr marL="285750" indent="-285750">
              <a:buFont typeface="Arial" panose="020B0604020202020204" pitchFamily="34" charset="0"/>
              <a:buChar char="•"/>
            </a:pPr>
            <a:r>
              <a:rPr lang="en-US" sz="1600" dirty="0" smtClean="0"/>
              <a:t>Noncompliant </a:t>
            </a:r>
            <a:r>
              <a:rPr lang="en-US" sz="1600" dirty="0"/>
              <a:t>or combative</a:t>
            </a:r>
          </a:p>
          <a:p>
            <a:pPr marL="285750" indent="-285750">
              <a:buFont typeface="Arial" panose="020B0604020202020204" pitchFamily="34" charset="0"/>
              <a:buChar char="•"/>
            </a:pPr>
            <a:r>
              <a:rPr lang="en-US" sz="1600" dirty="0" smtClean="0"/>
              <a:t>Suffering </a:t>
            </a:r>
            <a:r>
              <a:rPr lang="en-US" sz="1600" dirty="0"/>
              <a:t>from wounds in close proximity to blood vessels or friable fascia</a:t>
            </a:r>
            <a:endParaRPr lang="en-GB" sz="1600" dirty="0"/>
          </a:p>
        </p:txBody>
      </p:sp>
      <p:sp>
        <p:nvSpPr>
          <p:cNvPr id="27" name="Slide Number Placeholder 1"/>
          <p:cNvSpPr txBox="1">
            <a:spLocks/>
          </p:cNvSpPr>
          <p:nvPr/>
        </p:nvSpPr>
        <p:spPr>
          <a:xfrm>
            <a:off x="6565392" y="6208775"/>
            <a:ext cx="2130552" cy="4754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A7D5340-7F4D-46FB-B4B5-A5222B0AC70A}" type="slidenum">
              <a:rPr lang="en-US" sz="1200" smtClean="0">
                <a:latin typeface="Smith&amp;NephewLF" panose="020F0500030000020004" pitchFamily="34" charset="0"/>
              </a:rPr>
              <a:pPr algn="r"/>
              <a:t>5</a:t>
            </a:fld>
            <a:endParaRPr lang="en-US" sz="1400" dirty="0">
              <a:latin typeface="Smith&amp;NephewLF" panose="020F0500030000020004" pitchFamily="34" charset="0"/>
            </a:endParaRPr>
          </a:p>
        </p:txBody>
      </p:sp>
      <p:sp>
        <p:nvSpPr>
          <p:cNvPr id="5" name="Rectangle 4"/>
          <p:cNvSpPr/>
          <p:nvPr/>
        </p:nvSpPr>
        <p:spPr>
          <a:xfrm>
            <a:off x="388318" y="5839443"/>
            <a:ext cx="8208912" cy="369332"/>
          </a:xfrm>
          <a:prstGeom prst="rect">
            <a:avLst/>
          </a:prstGeom>
          <a:ln>
            <a:solidFill>
              <a:schemeClr val="accent1"/>
            </a:solidFill>
          </a:ln>
        </p:spPr>
        <p:txBody>
          <a:bodyPr wrap="square">
            <a:spAutoFit/>
          </a:bodyPr>
          <a:lstStyle/>
          <a:p>
            <a:r>
              <a:rPr lang="en-US" b="1" dirty="0">
                <a:solidFill>
                  <a:schemeClr val="accent1"/>
                </a:solidFill>
              </a:rPr>
              <a:t>NOTE: </a:t>
            </a:r>
            <a:r>
              <a:rPr lang="en-US" dirty="0">
                <a:solidFill>
                  <a:schemeClr val="accent1"/>
                </a:solidFill>
              </a:rPr>
              <a:t>Full device operation is found in the User Manual for the </a:t>
            </a:r>
            <a:r>
              <a:rPr lang="en-US" dirty="0" smtClean="0">
                <a:solidFill>
                  <a:schemeClr val="accent1"/>
                </a:solidFill>
              </a:rPr>
              <a:t>RENASYS</a:t>
            </a:r>
            <a:r>
              <a:rPr lang="en-US" baseline="30000" dirty="0" smtClean="0">
                <a:solidFill>
                  <a:schemeClr val="accent1"/>
                </a:solidFill>
                <a:latin typeface="Arial Narrow"/>
              </a:rPr>
              <a:t>◊</a:t>
            </a:r>
            <a:r>
              <a:rPr lang="en-US" dirty="0" smtClean="0">
                <a:solidFill>
                  <a:schemeClr val="accent1"/>
                </a:solidFill>
                <a:latin typeface="Arial Narrow"/>
              </a:rPr>
              <a:t> </a:t>
            </a:r>
            <a:r>
              <a:rPr lang="en-US" dirty="0" smtClean="0">
                <a:solidFill>
                  <a:schemeClr val="accent1"/>
                </a:solidFill>
              </a:rPr>
              <a:t> </a:t>
            </a:r>
            <a:r>
              <a:rPr lang="en-US" dirty="0">
                <a:solidFill>
                  <a:schemeClr val="accent1"/>
                </a:solidFill>
              </a:rPr>
              <a:t>GO </a:t>
            </a:r>
            <a:r>
              <a:rPr lang="en-US" dirty="0" smtClean="0">
                <a:solidFill>
                  <a:schemeClr val="accent1"/>
                </a:solidFill>
              </a:rPr>
              <a:t>Device</a:t>
            </a:r>
            <a:endParaRPr lang="en-US" dirty="0">
              <a:solidFill>
                <a:schemeClr val="accent1"/>
              </a:solidFill>
            </a:endParaRPr>
          </a:p>
        </p:txBody>
      </p:sp>
      <p:sp>
        <p:nvSpPr>
          <p:cNvPr id="3" name="Rectangle 2"/>
          <p:cNvSpPr/>
          <p:nvPr/>
        </p:nvSpPr>
        <p:spPr>
          <a:xfrm>
            <a:off x="539552" y="5013176"/>
            <a:ext cx="8057678" cy="646331"/>
          </a:xfrm>
          <a:prstGeom prst="rect">
            <a:avLst/>
          </a:prstGeom>
        </p:spPr>
        <p:txBody>
          <a:bodyPr wrap="square">
            <a:spAutoFit/>
          </a:bodyPr>
          <a:lstStyle/>
          <a:p>
            <a:r>
              <a:rPr lang="en-US" dirty="0">
                <a:latin typeface="Smith&amp;NephewLF" panose="020F0500030000020004" pitchFamily="34" charset="0"/>
              </a:rPr>
              <a:t>When monitoring patients for delivery of </a:t>
            </a:r>
            <a:r>
              <a:rPr lang="en-US" dirty="0" smtClean="0">
                <a:latin typeface="Smith&amp;NephewLF" panose="020F0500030000020004" pitchFamily="34" charset="0"/>
              </a:rPr>
              <a:t>therapy, ensure </a:t>
            </a:r>
            <a:r>
              <a:rPr lang="en-US" dirty="0">
                <a:latin typeface="Smith&amp;NephewLF" panose="020F0500030000020004" pitchFamily="34" charset="0"/>
              </a:rPr>
              <a:t>wound dressing is free of air </a:t>
            </a:r>
            <a:r>
              <a:rPr lang="en-US" dirty="0" smtClean="0">
                <a:latin typeface="Smith&amp;NephewLF" panose="020F0500030000020004" pitchFamily="34" charset="0"/>
              </a:rPr>
              <a:t>leaks, fully compressed </a:t>
            </a:r>
            <a:r>
              <a:rPr lang="en-US" dirty="0">
                <a:latin typeface="Smith&amp;NephewLF" panose="020F0500030000020004" pitchFamily="34" charset="0"/>
              </a:rPr>
              <a:t>and firm to the </a:t>
            </a:r>
            <a:r>
              <a:rPr lang="en-US" dirty="0" smtClean="0">
                <a:latin typeface="Smith&amp;NephewLF" panose="020F0500030000020004" pitchFamily="34" charset="0"/>
              </a:rPr>
              <a:t>touch</a:t>
            </a:r>
            <a:endParaRPr lang="en-US" dirty="0">
              <a:latin typeface="Smith&amp;NephewLF" panose="020F0500030000020004" pitchFamily="34" charset="0"/>
            </a:endParaRPr>
          </a:p>
        </p:txBody>
      </p:sp>
      <p:sp>
        <p:nvSpPr>
          <p:cNvPr id="7" name="Rectangle 6"/>
          <p:cNvSpPr/>
          <p:nvPr/>
        </p:nvSpPr>
        <p:spPr>
          <a:xfrm>
            <a:off x="1544413" y="6594610"/>
            <a:ext cx="6048672" cy="2606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1710591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ChangeArrowheads="1"/>
          </p:cNvSpPr>
          <p:nvPr>
            <p:ph type="title"/>
          </p:nvPr>
        </p:nvSpPr>
        <p:spPr>
          <a:xfrm>
            <a:off x="1043608" y="594992"/>
            <a:ext cx="8229600" cy="768096"/>
          </a:xfrm>
        </p:spPr>
        <p:txBody>
          <a:bodyPr/>
          <a:lstStyle/>
          <a:p>
            <a:r>
              <a:rPr lang="en-GB" dirty="0">
                <a:solidFill>
                  <a:schemeClr val="tx1"/>
                </a:solidFill>
              </a:rPr>
              <a:t>Cause and remedy</a:t>
            </a:r>
            <a:endParaRPr lang="en-GB" dirty="0" smtClean="0"/>
          </a:p>
        </p:txBody>
      </p:sp>
      <p:sp>
        <p:nvSpPr>
          <p:cNvPr id="45058" name="Rectangle 3"/>
          <p:cNvSpPr>
            <a:spLocks noGrp="1" noChangeArrowheads="1"/>
          </p:cNvSpPr>
          <p:nvPr>
            <p:ph idx="1"/>
          </p:nvPr>
        </p:nvSpPr>
        <p:spPr>
          <a:xfrm>
            <a:off x="463029" y="1412776"/>
            <a:ext cx="8228013" cy="4377765"/>
          </a:xfrm>
        </p:spPr>
        <p:txBody>
          <a:bodyPr>
            <a:normAutofit fontScale="92500" lnSpcReduction="10000"/>
          </a:bodyPr>
          <a:lstStyle/>
          <a:p>
            <a:r>
              <a:rPr lang="en-GB" b="1" dirty="0" smtClean="0">
                <a:solidFill>
                  <a:schemeClr val="accent1"/>
                </a:solidFill>
              </a:rPr>
              <a:t>           Alarm:   </a:t>
            </a:r>
            <a:r>
              <a:rPr lang="en-GB" dirty="0" smtClean="0">
                <a:solidFill>
                  <a:schemeClr val="accent1"/>
                </a:solidFill>
              </a:rPr>
              <a:t>Low vacuum </a:t>
            </a:r>
            <a:r>
              <a:rPr lang="en-GB" dirty="0">
                <a:solidFill>
                  <a:schemeClr val="accent1"/>
                </a:solidFill>
              </a:rPr>
              <a:t>a</a:t>
            </a:r>
            <a:r>
              <a:rPr lang="en-GB" dirty="0" smtClean="0">
                <a:solidFill>
                  <a:schemeClr val="accent1"/>
                </a:solidFill>
              </a:rPr>
              <a:t>larm (continued)</a:t>
            </a:r>
          </a:p>
          <a:p>
            <a:endParaRPr lang="en-GB" b="1" dirty="0" smtClean="0">
              <a:solidFill>
                <a:schemeClr val="tx1"/>
              </a:solidFill>
            </a:endParaRPr>
          </a:p>
          <a:p>
            <a:r>
              <a:rPr lang="en-GB" sz="1600" b="1" dirty="0" smtClean="0">
                <a:solidFill>
                  <a:schemeClr val="tx1"/>
                </a:solidFill>
              </a:rPr>
              <a:t>             Remedy</a:t>
            </a:r>
            <a:r>
              <a:rPr lang="en-GB" sz="1600" b="1" dirty="0">
                <a:solidFill>
                  <a:schemeClr val="tx1"/>
                </a:solidFill>
              </a:rPr>
              <a:t>: </a:t>
            </a:r>
            <a:endParaRPr lang="en-GB" sz="1600" dirty="0">
              <a:solidFill>
                <a:schemeClr val="accent1"/>
              </a:solidFill>
            </a:endParaRPr>
          </a:p>
          <a:p>
            <a:pPr marL="627062" indent="-514350">
              <a:buFont typeface="+mj-lt"/>
              <a:buAutoNum type="arabicPeriod" startAt="3"/>
            </a:pPr>
            <a:r>
              <a:rPr lang="en-GB" sz="1600" dirty="0" smtClean="0"/>
              <a:t>Disconnect Soft Port from canister tubing at orange quick click connector and insert tethered cap into both connectors</a:t>
            </a:r>
          </a:p>
          <a:p>
            <a:pPr marL="627063" lvl="2" indent="-268288">
              <a:buFont typeface="Arial" panose="020B0604020202020204" pitchFamily="34" charset="0"/>
              <a:buChar char="•"/>
            </a:pPr>
            <a:r>
              <a:rPr lang="en-GB" sz="1600" dirty="0" smtClean="0"/>
              <a:t>If alarm condition continues, there is a potential issue with the device or canister</a:t>
            </a:r>
          </a:p>
          <a:p>
            <a:pPr marL="627063" lvl="2" indent="-268288">
              <a:buFont typeface="Arial" panose="020B0604020202020204" pitchFamily="34" charset="0"/>
              <a:buChar char="•"/>
            </a:pPr>
            <a:r>
              <a:rPr lang="en-GB" sz="1600" dirty="0" smtClean="0"/>
              <a:t>Replace canister. </a:t>
            </a:r>
            <a:r>
              <a:rPr lang="en-GB" sz="1600" dirty="0">
                <a:solidFill>
                  <a:schemeClr val="tx1"/>
                </a:solidFill>
              </a:rPr>
              <a:t>If alarm condition </a:t>
            </a:r>
            <a:r>
              <a:rPr lang="en-GB" sz="1600" dirty="0" smtClean="0">
                <a:solidFill>
                  <a:schemeClr val="tx1"/>
                </a:solidFill>
              </a:rPr>
              <a:t>continues</a:t>
            </a:r>
            <a:r>
              <a:rPr lang="en-GB" sz="1600" dirty="0" smtClean="0"/>
              <a:t> contact your Smith &amp; Nephew authorized representative</a:t>
            </a:r>
          </a:p>
          <a:p>
            <a:pPr marL="627063" lvl="2" indent="-268288">
              <a:buFont typeface="Arial" panose="020B0604020202020204" pitchFamily="34" charset="0"/>
              <a:buChar char="•"/>
            </a:pPr>
            <a:r>
              <a:rPr lang="en-GB" sz="1600" dirty="0" smtClean="0"/>
              <a:t>If alarm condition resolves, an air leak is present within the wound dressing or Soft Port. Reassess and replace as needed</a:t>
            </a:r>
          </a:p>
          <a:p>
            <a:pPr marL="358775" lvl="2" indent="0">
              <a:buNone/>
            </a:pPr>
            <a:endParaRPr lang="en-GB" sz="2200" dirty="0" smtClean="0"/>
          </a:p>
          <a:p>
            <a:pPr marL="14287" lvl="1" indent="0">
              <a:buNone/>
            </a:pPr>
            <a:r>
              <a:rPr lang="en-GB" sz="1600" b="1" dirty="0" smtClean="0">
                <a:solidFill>
                  <a:schemeClr val="accent1"/>
                </a:solidFill>
              </a:rPr>
              <a:t>Note</a:t>
            </a:r>
            <a:r>
              <a:rPr lang="en-GB" sz="1600" dirty="0" smtClean="0">
                <a:solidFill>
                  <a:schemeClr val="accent1"/>
                </a:solidFill>
              </a:rPr>
              <a:t>: If low vacuum alarm is due to a leak in the system, the leak alarm may also activate while low vacuum is active</a:t>
            </a:r>
          </a:p>
          <a:p>
            <a:pPr marL="14287" lvl="1" indent="0">
              <a:buNone/>
            </a:pPr>
            <a:r>
              <a:rPr lang="en-GB" sz="1600" b="1" dirty="0" smtClean="0">
                <a:solidFill>
                  <a:schemeClr val="accent1"/>
                </a:solidFill>
              </a:rPr>
              <a:t>Note</a:t>
            </a:r>
            <a:r>
              <a:rPr lang="en-GB" sz="1600" dirty="0" smtClean="0">
                <a:solidFill>
                  <a:schemeClr val="accent1"/>
                </a:solidFill>
              </a:rPr>
              <a:t>: If over vacuum indictor is illuminated along with low vacuum indicator, follow troubleshooting steps for over vacuum alarm </a:t>
            </a:r>
          </a:p>
          <a:p>
            <a:pPr marL="14287" lvl="1" indent="0">
              <a:buNone/>
            </a:pPr>
            <a:endParaRPr lang="en-GB" dirty="0"/>
          </a:p>
          <a:p>
            <a:pPr marL="14287" lvl="1" indent="0">
              <a:buNone/>
            </a:pPr>
            <a:endParaRPr lang="en-GB" dirty="0" smtClean="0"/>
          </a:p>
        </p:txBody>
      </p:sp>
      <p:sp>
        <p:nvSpPr>
          <p:cNvPr id="23" name="Slide Number Placeholder 1"/>
          <p:cNvSpPr txBox="1">
            <a:spLocks/>
          </p:cNvSpPr>
          <p:nvPr/>
        </p:nvSpPr>
        <p:spPr>
          <a:xfrm>
            <a:off x="6565392" y="6208775"/>
            <a:ext cx="2130552" cy="4754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A7D5340-7F4D-46FB-B4B5-A5222B0AC70A}" type="slidenum">
              <a:rPr lang="en-US" sz="1200" smtClean="0">
                <a:latin typeface="Smith&amp;NephewLF" panose="020F0500030000020004" pitchFamily="34" charset="0"/>
              </a:rPr>
              <a:pPr algn="r"/>
              <a:t>50</a:t>
            </a:fld>
            <a:endParaRPr lang="en-US" sz="1200" dirty="0">
              <a:latin typeface="Smith&amp;NephewLF" panose="020F0500030000020004" pitchFamily="34" charset="0"/>
            </a:endParaRPr>
          </a:p>
        </p:txBody>
      </p:sp>
      <p:sp>
        <p:nvSpPr>
          <p:cNvPr id="24" name="Rectangle 23"/>
          <p:cNvSpPr/>
          <p:nvPr/>
        </p:nvSpPr>
        <p:spPr>
          <a:xfrm>
            <a:off x="323528" y="5828987"/>
            <a:ext cx="7920880" cy="369332"/>
          </a:xfrm>
          <a:prstGeom prst="rect">
            <a:avLst/>
          </a:prstGeom>
        </p:spPr>
        <p:txBody>
          <a:bodyPr wrap="square">
            <a:spAutoFit/>
          </a:bodyPr>
          <a:lstStyle/>
          <a:p>
            <a:r>
              <a:rPr lang="en-US" b="1" dirty="0" smtClean="0">
                <a:solidFill>
                  <a:schemeClr val="accent1"/>
                </a:solidFill>
                <a:latin typeface="Smith&amp;NephewLF" panose="020F0500030000020004" pitchFamily="34" charset="0"/>
              </a:rPr>
              <a:t>Questions: Call 24/7 NPWT </a:t>
            </a:r>
            <a:r>
              <a:rPr lang="en-US" b="1" dirty="0">
                <a:solidFill>
                  <a:schemeClr val="accent1"/>
                </a:solidFill>
                <a:latin typeface="Smith&amp;NephewLF" panose="020F0500030000020004" pitchFamily="34" charset="0"/>
              </a:rPr>
              <a:t>Clinical and Product Support </a:t>
            </a:r>
            <a:r>
              <a:rPr lang="en-US" b="1" dirty="0" smtClean="0">
                <a:solidFill>
                  <a:schemeClr val="accent1"/>
                </a:solidFill>
                <a:latin typeface="Smith&amp;NephewLF" panose="020F0500030000020004" pitchFamily="34" charset="0"/>
              </a:rPr>
              <a:t>Line 1-800-876-1261</a:t>
            </a:r>
            <a:endParaRPr lang="en-US" b="1" dirty="0">
              <a:solidFill>
                <a:schemeClr val="accent1"/>
              </a:solidFill>
              <a:latin typeface="Smith&amp;NephewLF" panose="020F0500030000020004" pitchFamily="34" charset="0"/>
            </a:endParaRPr>
          </a:p>
        </p:txBody>
      </p:sp>
      <p:sp>
        <p:nvSpPr>
          <p:cNvPr id="6" name="Rectangle 5"/>
          <p:cNvSpPr/>
          <p:nvPr/>
        </p:nvSpPr>
        <p:spPr>
          <a:xfrm>
            <a:off x="251520" y="504982"/>
            <a:ext cx="8496944"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Rectangle 6"/>
          <p:cNvSpPr/>
          <p:nvPr/>
        </p:nvSpPr>
        <p:spPr>
          <a:xfrm>
            <a:off x="1611976" y="6635737"/>
            <a:ext cx="6586582"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5038970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9" name="Title 2"/>
          <p:cNvSpPr>
            <a:spLocks noGrp="1"/>
          </p:cNvSpPr>
          <p:nvPr>
            <p:ph type="title"/>
          </p:nvPr>
        </p:nvSpPr>
        <p:spPr/>
        <p:txBody>
          <a:bodyPr/>
          <a:lstStyle/>
          <a:p>
            <a:r>
              <a:rPr lang="en-GB" dirty="0" smtClean="0">
                <a:solidFill>
                  <a:schemeClr val="tx1"/>
                </a:solidFill>
              </a:rPr>
              <a:t>High vacuum alarm</a:t>
            </a:r>
          </a:p>
        </p:txBody>
      </p:sp>
      <p:sp>
        <p:nvSpPr>
          <p:cNvPr id="3" name="Content Placeholder 2"/>
          <p:cNvSpPr>
            <a:spLocks noGrp="1"/>
          </p:cNvSpPr>
          <p:nvPr>
            <p:ph type="body" sz="half" idx="4294967295"/>
          </p:nvPr>
        </p:nvSpPr>
        <p:spPr>
          <a:xfrm>
            <a:off x="0" y="1700213"/>
            <a:ext cx="4021138" cy="4452937"/>
          </a:xfrm>
        </p:spPr>
        <p:txBody>
          <a:bodyPr/>
          <a:lstStyle/>
          <a:p>
            <a:endParaRPr lang="en-GB" sz="1800" dirty="0" smtClean="0"/>
          </a:p>
          <a:p>
            <a:pPr marL="0" indent="0"/>
            <a:endParaRPr lang="en-GB" sz="1800" dirty="0" smtClean="0"/>
          </a:p>
          <a:p>
            <a:endParaRPr lang="en-GB" sz="1800" dirty="0" smtClean="0"/>
          </a:p>
          <a:p>
            <a:endParaRPr lang="en-GB" sz="1800" dirty="0"/>
          </a:p>
        </p:txBody>
      </p:sp>
      <p:sp>
        <p:nvSpPr>
          <p:cNvPr id="2" name="Text Placeholder 1"/>
          <p:cNvSpPr>
            <a:spLocks noGrp="1"/>
          </p:cNvSpPr>
          <p:nvPr>
            <p:ph type="body" sz="half" idx="4294967295"/>
          </p:nvPr>
        </p:nvSpPr>
        <p:spPr>
          <a:xfrm>
            <a:off x="4131543" y="1955033"/>
            <a:ext cx="4010025" cy="3959770"/>
          </a:xfrm>
        </p:spPr>
        <p:txBody>
          <a:bodyPr/>
          <a:lstStyle/>
          <a:p>
            <a:r>
              <a:rPr lang="en-GB" b="1" dirty="0" smtClean="0">
                <a:solidFill>
                  <a:schemeClr val="tx1"/>
                </a:solidFill>
              </a:rPr>
              <a:t>Vacuum level is higher than set point of NPWT by &gt;15mmHg and device will stop delivering therapy</a:t>
            </a:r>
            <a:endParaRPr lang="en-GB" dirty="0" smtClean="0">
              <a:solidFill>
                <a:schemeClr val="tx1"/>
              </a:solidFill>
            </a:endParaRPr>
          </a:p>
          <a:p>
            <a:pPr marL="342900" indent="-342900">
              <a:buFont typeface="Arial" panose="020B0604020202020204" pitchFamily="34" charset="0"/>
              <a:buChar char="•"/>
            </a:pPr>
            <a:r>
              <a:rPr lang="en-GB" sz="1600" dirty="0" smtClean="0">
                <a:solidFill>
                  <a:schemeClr val="tx1"/>
                </a:solidFill>
              </a:rPr>
              <a:t>Must be investigated by healthcare provider immediately</a:t>
            </a:r>
          </a:p>
          <a:p>
            <a:pPr marL="342900" indent="-342900">
              <a:buFont typeface="Arial" panose="020B0604020202020204" pitchFamily="34" charset="0"/>
              <a:buChar char="•"/>
            </a:pPr>
            <a:r>
              <a:rPr lang="en-GB" sz="1600" dirty="0" smtClean="0">
                <a:solidFill>
                  <a:schemeClr val="tx1"/>
                </a:solidFill>
              </a:rPr>
              <a:t>Audible </a:t>
            </a:r>
            <a:r>
              <a:rPr lang="en-GB" sz="1600" dirty="0">
                <a:solidFill>
                  <a:schemeClr val="tx1"/>
                </a:solidFill>
              </a:rPr>
              <a:t>alarm will sound and indicator will </a:t>
            </a:r>
            <a:r>
              <a:rPr lang="en-GB" sz="1600" dirty="0" smtClean="0">
                <a:solidFill>
                  <a:schemeClr val="tx1"/>
                </a:solidFill>
              </a:rPr>
              <a:t>illuminate</a:t>
            </a:r>
            <a:endParaRPr lang="en-GB" dirty="0"/>
          </a:p>
        </p:txBody>
      </p:sp>
      <p:pic>
        <p:nvPicPr>
          <p:cNvPr id="8" name="Picture 16"/>
          <p:cNvPicPr>
            <a:picLocks noChangeAspect="1"/>
          </p:cNvPicPr>
          <p:nvPr/>
        </p:nvPicPr>
        <p:blipFill>
          <a:blip r:embed="rId3" cstate="print"/>
          <a:srcRect l="4381" t="10056" r="3365" b="12840"/>
          <a:stretch>
            <a:fillRect/>
          </a:stretch>
        </p:blipFill>
        <p:spPr bwMode="auto">
          <a:xfrm>
            <a:off x="323528" y="1484784"/>
            <a:ext cx="3490225" cy="4391818"/>
          </a:xfrm>
          <a:prstGeom prst="rect">
            <a:avLst/>
          </a:prstGeom>
          <a:noFill/>
          <a:ln w="9525">
            <a:noFill/>
            <a:miter lim="800000"/>
            <a:headEnd/>
            <a:tailEnd/>
          </a:ln>
        </p:spPr>
      </p:pic>
      <p:cxnSp>
        <p:nvCxnSpPr>
          <p:cNvPr id="26" name="Straight Arrow Connector 25"/>
          <p:cNvCxnSpPr/>
          <p:nvPr/>
        </p:nvCxnSpPr>
        <p:spPr>
          <a:xfrm flipH="1">
            <a:off x="2375754" y="1484783"/>
            <a:ext cx="2202610" cy="143169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5997" y="1179983"/>
            <a:ext cx="2844316" cy="5099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1"/>
          </p:nvPr>
        </p:nvSpPr>
        <p:spPr/>
        <p:txBody>
          <a:bodyPr/>
          <a:lstStyle/>
          <a:p>
            <a:fld id="{3A7D5340-7F4D-46FB-B4B5-A5222B0AC70A}" type="slidenum">
              <a:rPr lang="en-US" sz="1200" smtClean="0"/>
              <a:pPr/>
              <a:t>51</a:t>
            </a:fld>
            <a:endParaRPr lang="en-US" dirty="0"/>
          </a:p>
        </p:txBody>
      </p:sp>
      <p:sp>
        <p:nvSpPr>
          <p:cNvPr id="29" name="Rectangle 28"/>
          <p:cNvSpPr/>
          <p:nvPr/>
        </p:nvSpPr>
        <p:spPr>
          <a:xfrm>
            <a:off x="5329703" y="3708034"/>
            <a:ext cx="1256904" cy="338554"/>
          </a:xfrm>
          <a:prstGeom prst="rect">
            <a:avLst/>
          </a:prstGeom>
          <a:solidFill>
            <a:schemeClr val="tx1">
              <a:lumMod val="60000"/>
              <a:lumOff val="40000"/>
            </a:schemeClr>
          </a:solidFill>
          <a:ln>
            <a:solidFill>
              <a:schemeClr val="tx1">
                <a:lumMod val="60000"/>
                <a:lumOff val="40000"/>
              </a:schemeClr>
            </a:solidFill>
          </a:ln>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GB" sz="1600" b="1" cap="none" spc="0" dirty="0">
                <a:ln/>
                <a:solidFill>
                  <a:schemeClr val="accent3"/>
                </a:solidFill>
                <a:effectLst/>
                <a:latin typeface="Smith&amp;NephewLF" panose="020F0500030000020004" pitchFamily="34" charset="0"/>
              </a:rPr>
              <a:t>solid yellow </a:t>
            </a:r>
            <a:endParaRPr lang="en-US" sz="1600" b="1" cap="none" spc="0" dirty="0">
              <a:ln/>
              <a:solidFill>
                <a:schemeClr val="accent3"/>
              </a:solidFill>
              <a:effectLst/>
              <a:latin typeface="Smith&amp;NephewLF" panose="020F0500030000020004" pitchFamily="34" charset="0"/>
            </a:endParaRPr>
          </a:p>
        </p:txBody>
      </p:sp>
      <p:sp>
        <p:nvSpPr>
          <p:cNvPr id="30" name="Oval 29"/>
          <p:cNvSpPr/>
          <p:nvPr/>
        </p:nvSpPr>
        <p:spPr>
          <a:xfrm>
            <a:off x="2011725" y="1800171"/>
            <a:ext cx="113829" cy="182656"/>
          </a:xfrm>
          <a:prstGeom prst="ellipse">
            <a:avLst/>
          </a:prstGeom>
          <a:solidFill>
            <a:srgbClr val="FFFF00"/>
          </a:solidFill>
          <a:ln w="3175">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483768" y="4221088"/>
            <a:ext cx="725577" cy="7152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a:xfrm>
            <a:off x="251520" y="594992"/>
            <a:ext cx="8496944"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Rectangle 13"/>
          <p:cNvSpPr/>
          <p:nvPr/>
        </p:nvSpPr>
        <p:spPr>
          <a:xfrm>
            <a:off x="1611976" y="6635737"/>
            <a:ext cx="6586582"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4333733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ChangeArrowheads="1"/>
          </p:cNvSpPr>
          <p:nvPr>
            <p:ph type="title"/>
          </p:nvPr>
        </p:nvSpPr>
        <p:spPr>
          <a:xfrm>
            <a:off x="611560" y="630538"/>
            <a:ext cx="8229600" cy="768096"/>
          </a:xfrm>
        </p:spPr>
        <p:txBody>
          <a:bodyPr/>
          <a:lstStyle/>
          <a:p>
            <a:r>
              <a:rPr lang="en-GB" dirty="0">
                <a:solidFill>
                  <a:schemeClr val="tx1"/>
                </a:solidFill>
              </a:rPr>
              <a:t>Cause and remedy</a:t>
            </a:r>
            <a:endParaRPr lang="en-GB" dirty="0" smtClean="0"/>
          </a:p>
        </p:txBody>
      </p:sp>
      <p:sp>
        <p:nvSpPr>
          <p:cNvPr id="45058" name="Rectangle 3"/>
          <p:cNvSpPr>
            <a:spLocks noGrp="1" noChangeArrowheads="1"/>
          </p:cNvSpPr>
          <p:nvPr>
            <p:ph idx="1"/>
          </p:nvPr>
        </p:nvSpPr>
        <p:spPr>
          <a:xfrm>
            <a:off x="475015" y="1606147"/>
            <a:ext cx="8228013" cy="4377765"/>
          </a:xfrm>
        </p:spPr>
        <p:txBody>
          <a:bodyPr>
            <a:normAutofit/>
          </a:bodyPr>
          <a:lstStyle/>
          <a:p>
            <a:r>
              <a:rPr lang="en-GB" b="1" dirty="0" smtClean="0">
                <a:solidFill>
                  <a:schemeClr val="accent1"/>
                </a:solidFill>
              </a:rPr>
              <a:t>Alarm: 	</a:t>
            </a:r>
            <a:r>
              <a:rPr lang="en-GB" dirty="0" smtClean="0">
                <a:solidFill>
                  <a:schemeClr val="accent1"/>
                </a:solidFill>
              </a:rPr>
              <a:t>High vacuum </a:t>
            </a:r>
            <a:r>
              <a:rPr lang="en-GB" dirty="0">
                <a:solidFill>
                  <a:schemeClr val="accent1"/>
                </a:solidFill>
              </a:rPr>
              <a:t>a</a:t>
            </a:r>
            <a:r>
              <a:rPr lang="en-GB" dirty="0" smtClean="0">
                <a:solidFill>
                  <a:schemeClr val="accent1"/>
                </a:solidFill>
              </a:rPr>
              <a:t>larm</a:t>
            </a:r>
          </a:p>
          <a:p>
            <a:pPr marL="0" indent="0"/>
            <a:r>
              <a:rPr lang="en-GB" b="1" dirty="0" smtClean="0">
                <a:solidFill>
                  <a:schemeClr val="accent1"/>
                </a:solidFill>
              </a:rPr>
              <a:t>Cause: 	</a:t>
            </a:r>
            <a:r>
              <a:rPr lang="en-GB" dirty="0" smtClean="0">
                <a:solidFill>
                  <a:schemeClr val="accent1"/>
                </a:solidFill>
              </a:rPr>
              <a:t>Vacuum level is higher than NPWT set point by &gt; 15mmHg</a:t>
            </a:r>
          </a:p>
          <a:p>
            <a:pPr marL="0" indent="0"/>
            <a:endParaRPr lang="en-GB" dirty="0">
              <a:solidFill>
                <a:schemeClr val="accent1"/>
              </a:solidFill>
            </a:endParaRPr>
          </a:p>
          <a:p>
            <a:r>
              <a:rPr lang="en-GB" sz="1600" b="1" dirty="0" smtClean="0">
                <a:solidFill>
                  <a:schemeClr val="tx1"/>
                </a:solidFill>
              </a:rPr>
              <a:t>       Remedy: </a:t>
            </a:r>
            <a:endParaRPr lang="en-US" sz="1600" b="1" dirty="0">
              <a:solidFill>
                <a:schemeClr val="tx1"/>
              </a:solidFill>
            </a:endParaRPr>
          </a:p>
          <a:p>
            <a:pPr marL="342900" indent="-342900">
              <a:buFont typeface="+mj-lt"/>
              <a:buAutoNum type="arabicPeriod"/>
            </a:pPr>
            <a:r>
              <a:rPr lang="en-GB" sz="1600" dirty="0" smtClean="0"/>
              <a:t>Press </a:t>
            </a:r>
            <a:r>
              <a:rPr lang="en-GB" sz="1600" dirty="0"/>
              <a:t>and hold power button for 2 seconds to turn device </a:t>
            </a:r>
            <a:r>
              <a:rPr lang="en-GB" sz="1600" dirty="0" smtClean="0"/>
              <a:t>OFF</a:t>
            </a:r>
          </a:p>
          <a:p>
            <a:pPr marL="342900" indent="-342900">
              <a:buFont typeface="+mj-lt"/>
              <a:buAutoNum type="arabicPeriod"/>
            </a:pPr>
            <a:r>
              <a:rPr lang="en-GB" sz="1600" dirty="0" smtClean="0"/>
              <a:t>Inspect </a:t>
            </a:r>
            <a:r>
              <a:rPr lang="en-GB" sz="1600" dirty="0"/>
              <a:t>connections and tubing to ensure they are free of obstructions. Ensure there are no kinks in canister </a:t>
            </a:r>
            <a:r>
              <a:rPr lang="en-GB" sz="1600" dirty="0" smtClean="0"/>
              <a:t>tubing</a:t>
            </a:r>
          </a:p>
          <a:p>
            <a:pPr marL="342900" indent="-342900">
              <a:buFont typeface="+mj-lt"/>
              <a:buAutoNum type="arabicPeriod"/>
            </a:pPr>
            <a:r>
              <a:rPr lang="en-US" sz="1600" dirty="0" smtClean="0"/>
              <a:t>Replace canister</a:t>
            </a:r>
          </a:p>
          <a:p>
            <a:pPr marL="342900" indent="-342900">
              <a:buFont typeface="+mj-lt"/>
              <a:buAutoNum type="arabicPeriod"/>
            </a:pPr>
            <a:r>
              <a:rPr lang="en-GB" sz="1600" dirty="0" smtClean="0"/>
              <a:t>Turn </a:t>
            </a:r>
            <a:r>
              <a:rPr lang="en-GB" sz="1600" dirty="0"/>
              <a:t>device back ON by pressing and holding power button for 2 seconds. If alarm condition continues, device may have malfunctioned. </a:t>
            </a:r>
          </a:p>
          <a:p>
            <a:pPr marL="571500" lvl="1" indent="-342900">
              <a:buFont typeface="Arial" panose="020B0604020202020204" pitchFamily="34" charset="0"/>
              <a:buChar char="•"/>
            </a:pPr>
            <a:r>
              <a:rPr lang="en-GB" sz="1600" dirty="0" smtClean="0"/>
              <a:t>Contact </a:t>
            </a:r>
            <a:r>
              <a:rPr lang="en-GB" sz="1600" dirty="0"/>
              <a:t>your Smith &amp; Nephew </a:t>
            </a:r>
            <a:r>
              <a:rPr lang="en-GB" sz="1600" dirty="0" smtClean="0"/>
              <a:t>authorized representative</a:t>
            </a:r>
            <a:endParaRPr lang="en-GB" sz="1600" dirty="0"/>
          </a:p>
          <a:p>
            <a:r>
              <a:rPr lang="en-US" sz="1600" dirty="0"/>
              <a:t>	</a:t>
            </a:r>
          </a:p>
          <a:p>
            <a:endParaRPr lang="en-GB" dirty="0" smtClean="0">
              <a:solidFill>
                <a:srgbClr val="FF9900"/>
              </a:solidFill>
            </a:endParaRPr>
          </a:p>
        </p:txBody>
      </p:sp>
      <p:sp>
        <p:nvSpPr>
          <p:cNvPr id="23" name="Slide Number Placeholder 1"/>
          <p:cNvSpPr txBox="1">
            <a:spLocks/>
          </p:cNvSpPr>
          <p:nvPr/>
        </p:nvSpPr>
        <p:spPr>
          <a:xfrm>
            <a:off x="6565392" y="6208775"/>
            <a:ext cx="2130552" cy="4754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A7D5340-7F4D-46FB-B4B5-A5222B0AC70A}" type="slidenum">
              <a:rPr lang="en-US" sz="1200">
                <a:solidFill>
                  <a:srgbClr val="4D4E53"/>
                </a:solidFill>
                <a:latin typeface="Smith&amp;NephewLF" pitchFamily="34" charset="0"/>
              </a:rPr>
              <a:pPr algn="r"/>
              <a:t>52</a:t>
            </a:fld>
            <a:endParaRPr lang="en-US" sz="1200" dirty="0">
              <a:solidFill>
                <a:srgbClr val="4D4E53"/>
              </a:solidFill>
              <a:latin typeface="Smith&amp;NephewLF" pitchFamily="34" charset="0"/>
            </a:endParaRPr>
          </a:p>
        </p:txBody>
      </p:sp>
      <p:sp>
        <p:nvSpPr>
          <p:cNvPr id="24" name="Rectangle 23"/>
          <p:cNvSpPr/>
          <p:nvPr/>
        </p:nvSpPr>
        <p:spPr>
          <a:xfrm>
            <a:off x="323528" y="5828987"/>
            <a:ext cx="7920880" cy="369332"/>
          </a:xfrm>
          <a:prstGeom prst="rect">
            <a:avLst/>
          </a:prstGeom>
        </p:spPr>
        <p:txBody>
          <a:bodyPr wrap="square">
            <a:spAutoFit/>
          </a:bodyPr>
          <a:lstStyle/>
          <a:p>
            <a:r>
              <a:rPr lang="en-US" b="1" dirty="0" smtClean="0">
                <a:solidFill>
                  <a:schemeClr val="accent1"/>
                </a:solidFill>
                <a:latin typeface="Smith&amp;NephewLF" panose="020F0500030000020004" pitchFamily="34" charset="0"/>
              </a:rPr>
              <a:t>Questions: Call 24/7 NPWT </a:t>
            </a:r>
            <a:r>
              <a:rPr lang="en-US" b="1" dirty="0">
                <a:solidFill>
                  <a:schemeClr val="accent1"/>
                </a:solidFill>
                <a:latin typeface="Smith&amp;NephewLF" panose="020F0500030000020004" pitchFamily="34" charset="0"/>
              </a:rPr>
              <a:t>Clinical and Product Support </a:t>
            </a:r>
            <a:r>
              <a:rPr lang="en-US" b="1" dirty="0" smtClean="0">
                <a:solidFill>
                  <a:schemeClr val="accent1"/>
                </a:solidFill>
                <a:latin typeface="Smith&amp;NephewLF" panose="020F0500030000020004" pitchFamily="34" charset="0"/>
              </a:rPr>
              <a:t>Line 1-800-876-1261</a:t>
            </a:r>
            <a:endParaRPr lang="en-US" b="1" dirty="0">
              <a:solidFill>
                <a:schemeClr val="accent1"/>
              </a:solidFill>
              <a:latin typeface="Smith&amp;NephewLF" panose="020F0500030000020004" pitchFamily="34" charset="0"/>
            </a:endParaRPr>
          </a:p>
        </p:txBody>
      </p:sp>
      <p:sp>
        <p:nvSpPr>
          <p:cNvPr id="6" name="Rectangle 5"/>
          <p:cNvSpPr/>
          <p:nvPr/>
        </p:nvSpPr>
        <p:spPr>
          <a:xfrm>
            <a:off x="251520" y="504982"/>
            <a:ext cx="8496944"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Rectangle 6"/>
          <p:cNvSpPr/>
          <p:nvPr/>
        </p:nvSpPr>
        <p:spPr>
          <a:xfrm>
            <a:off x="1611976" y="6635737"/>
            <a:ext cx="6586582"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0232687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7" name="Title 4"/>
          <p:cNvSpPr>
            <a:spLocks noGrp="1"/>
          </p:cNvSpPr>
          <p:nvPr>
            <p:ph type="title"/>
          </p:nvPr>
        </p:nvSpPr>
        <p:spPr/>
        <p:txBody>
          <a:bodyPr/>
          <a:lstStyle/>
          <a:p>
            <a:r>
              <a:rPr lang="en-GB" dirty="0" smtClean="0"/>
              <a:t>Complete blockage/canister over-capacity alarm</a:t>
            </a:r>
          </a:p>
        </p:txBody>
      </p:sp>
      <p:sp>
        <p:nvSpPr>
          <p:cNvPr id="8" name="Content Placeholder 7"/>
          <p:cNvSpPr>
            <a:spLocks noGrp="1"/>
          </p:cNvSpPr>
          <p:nvPr>
            <p:ph sz="half" idx="2"/>
          </p:nvPr>
        </p:nvSpPr>
        <p:spPr>
          <a:xfrm>
            <a:off x="4128044" y="2204864"/>
            <a:ext cx="4764436" cy="4060626"/>
          </a:xfrm>
        </p:spPr>
        <p:txBody>
          <a:bodyPr/>
          <a:lstStyle/>
          <a:p>
            <a:pPr marL="0" indent="0"/>
            <a:r>
              <a:rPr lang="en-GB" sz="1800" b="1" dirty="0" smtClean="0">
                <a:solidFill>
                  <a:schemeClr val="tx1"/>
                </a:solidFill>
              </a:rPr>
              <a:t>The device detects </a:t>
            </a:r>
            <a:r>
              <a:rPr lang="en-GB" sz="1800" b="1" dirty="0">
                <a:solidFill>
                  <a:schemeClr val="tx1"/>
                </a:solidFill>
              </a:rPr>
              <a:t>a complete blockage in </a:t>
            </a:r>
            <a:r>
              <a:rPr lang="en-GB" sz="1800" b="1" dirty="0" smtClean="0">
                <a:solidFill>
                  <a:schemeClr val="tx1"/>
                </a:solidFill>
              </a:rPr>
              <a:t>the system</a:t>
            </a:r>
            <a:r>
              <a:rPr lang="en-GB" sz="1800" dirty="0">
                <a:solidFill>
                  <a:schemeClr val="tx1"/>
                </a:solidFill>
              </a:rPr>
              <a:t>, this includes a canister where contents have reached maximum volume </a:t>
            </a:r>
            <a:r>
              <a:rPr lang="en-GB" sz="1800" dirty="0" smtClean="0">
                <a:solidFill>
                  <a:schemeClr val="tx1"/>
                </a:solidFill>
              </a:rPr>
              <a:t>capacity</a:t>
            </a:r>
          </a:p>
          <a:p>
            <a:pPr marL="0" indent="0"/>
            <a:r>
              <a:rPr lang="en-GB" sz="1800" b="1" dirty="0" smtClean="0">
                <a:solidFill>
                  <a:schemeClr val="tx1"/>
                </a:solidFill>
              </a:rPr>
              <a:t>There </a:t>
            </a:r>
            <a:r>
              <a:rPr lang="en-GB" sz="1800" b="1" dirty="0">
                <a:solidFill>
                  <a:schemeClr val="tx1"/>
                </a:solidFill>
              </a:rPr>
              <a:t>will be no negative pressure at the wound </a:t>
            </a:r>
            <a:r>
              <a:rPr lang="en-GB" sz="1800" b="1" dirty="0" smtClean="0">
                <a:solidFill>
                  <a:schemeClr val="tx1"/>
                </a:solidFill>
              </a:rPr>
              <a:t>site</a:t>
            </a:r>
            <a:endParaRPr lang="en-GB" dirty="0">
              <a:solidFill>
                <a:schemeClr val="tx1"/>
              </a:solidFill>
            </a:endParaRPr>
          </a:p>
          <a:p>
            <a:pPr marL="342900" indent="-342900">
              <a:buFont typeface="Arial" panose="020B0604020202020204" pitchFamily="34" charset="0"/>
              <a:buChar char="•"/>
            </a:pPr>
            <a:r>
              <a:rPr lang="en-GB" dirty="0">
                <a:solidFill>
                  <a:schemeClr val="tx1"/>
                </a:solidFill>
              </a:rPr>
              <a:t>Audible alarm will sound and indicator will illuminate </a:t>
            </a:r>
            <a:endParaRPr lang="en-GB" b="1" dirty="0">
              <a:solidFill>
                <a:schemeClr val="accent3"/>
              </a:solidFill>
            </a:endParaRPr>
          </a:p>
          <a:p>
            <a:pPr marL="342900" indent="-342900">
              <a:buFont typeface="Arial" panose="020B0604020202020204" pitchFamily="34" charset="0"/>
              <a:buChar char="•"/>
            </a:pPr>
            <a:endParaRPr lang="en-GB" b="1" dirty="0" smtClean="0">
              <a:solidFill>
                <a:schemeClr val="accent3"/>
              </a:solidFill>
            </a:endParaRPr>
          </a:p>
          <a:p>
            <a:pPr marL="342900" indent="-342900">
              <a:buFont typeface="Arial" panose="020B0604020202020204" pitchFamily="34" charset="0"/>
              <a:buChar char="•"/>
            </a:pPr>
            <a:r>
              <a:rPr lang="en-GB" dirty="0" smtClean="0">
                <a:solidFill>
                  <a:schemeClr val="tx1"/>
                </a:solidFill>
              </a:rPr>
              <a:t>Pressing </a:t>
            </a:r>
            <a:r>
              <a:rPr lang="en-GB" dirty="0">
                <a:solidFill>
                  <a:schemeClr val="tx1"/>
                </a:solidFill>
              </a:rPr>
              <a:t>audio pause button will pause alarm for approximately </a:t>
            </a:r>
            <a:r>
              <a:rPr lang="en-GB" dirty="0" smtClean="0">
                <a:solidFill>
                  <a:schemeClr val="tx1"/>
                </a:solidFill>
              </a:rPr>
              <a:t>2–3 minutes</a:t>
            </a:r>
          </a:p>
          <a:p>
            <a:r>
              <a:rPr lang="en-GB" dirty="0" smtClean="0">
                <a:solidFill>
                  <a:schemeClr val="tx1"/>
                </a:solidFill>
              </a:rPr>
              <a:t>Once </a:t>
            </a:r>
            <a:r>
              <a:rPr lang="en-GB" dirty="0">
                <a:solidFill>
                  <a:schemeClr val="tx1"/>
                </a:solidFill>
              </a:rPr>
              <a:t>corrected, the audible alarm and </a:t>
            </a:r>
            <a:r>
              <a:rPr lang="en-GB" dirty="0" smtClean="0">
                <a:solidFill>
                  <a:schemeClr val="tx1"/>
                </a:solidFill>
              </a:rPr>
              <a:t>status/alarm indicator will return to </a:t>
            </a:r>
            <a:r>
              <a:rPr lang="en-GB" b="1" dirty="0" smtClean="0">
                <a:solidFill>
                  <a:srgbClr val="00B050"/>
                </a:solidFill>
              </a:rPr>
              <a:t>solid green</a:t>
            </a:r>
          </a:p>
          <a:p>
            <a:pPr marL="0" indent="0"/>
            <a:endParaRPr lang="en-GB" dirty="0">
              <a:solidFill>
                <a:schemeClr val="tx1"/>
              </a:solidFill>
            </a:endParaRPr>
          </a:p>
          <a:p>
            <a:pPr marL="0" indent="0"/>
            <a:endParaRPr lang="en-GB" dirty="0">
              <a:solidFill>
                <a:schemeClr val="tx1"/>
              </a:solidFill>
            </a:endParaRPr>
          </a:p>
          <a:p>
            <a:endParaRPr lang="en-GB" dirty="0">
              <a:solidFill>
                <a:schemeClr val="tx1"/>
              </a:solidFill>
            </a:endParaRPr>
          </a:p>
        </p:txBody>
      </p:sp>
      <p:pic>
        <p:nvPicPr>
          <p:cNvPr id="9" name="Picture 16"/>
          <p:cNvPicPr>
            <a:picLocks noChangeAspect="1"/>
          </p:cNvPicPr>
          <p:nvPr/>
        </p:nvPicPr>
        <p:blipFill>
          <a:blip r:embed="rId3" cstate="print"/>
          <a:srcRect l="4381" t="10056" r="3365" b="12840"/>
          <a:stretch>
            <a:fillRect/>
          </a:stretch>
        </p:blipFill>
        <p:spPr bwMode="auto">
          <a:xfrm>
            <a:off x="564453" y="1674143"/>
            <a:ext cx="3490225" cy="4391818"/>
          </a:xfrm>
          <a:prstGeom prst="rect">
            <a:avLst/>
          </a:prstGeom>
          <a:noFill/>
          <a:ln w="9525">
            <a:noFill/>
            <a:miter lim="800000"/>
            <a:headEnd/>
            <a:tailEnd/>
          </a:ln>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5996" y="1340768"/>
            <a:ext cx="2962615" cy="576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6" name="Straight Arrow Connector 25"/>
          <p:cNvCxnSpPr/>
          <p:nvPr/>
        </p:nvCxnSpPr>
        <p:spPr>
          <a:xfrm flipH="1">
            <a:off x="2417579" y="1674143"/>
            <a:ext cx="2202610" cy="153883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7" name="Slide Number Placeholder 1"/>
          <p:cNvSpPr txBox="1">
            <a:spLocks/>
          </p:cNvSpPr>
          <p:nvPr/>
        </p:nvSpPr>
        <p:spPr>
          <a:xfrm>
            <a:off x="6565392" y="6208775"/>
            <a:ext cx="2130552" cy="4754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A7D5340-7F4D-46FB-B4B5-A5222B0AC70A}" type="slidenum">
              <a:rPr lang="en-US" sz="1200">
                <a:solidFill>
                  <a:srgbClr val="4D4E53"/>
                </a:solidFill>
                <a:latin typeface="Smith&amp;NephewLF" pitchFamily="34" charset="0"/>
              </a:rPr>
              <a:pPr algn="r"/>
              <a:t>53</a:t>
            </a:fld>
            <a:endParaRPr lang="en-US" sz="1200" dirty="0">
              <a:solidFill>
                <a:srgbClr val="4D4E53"/>
              </a:solidFill>
              <a:latin typeface="Smith&amp;NephewLF" pitchFamily="34" charset="0"/>
            </a:endParaRPr>
          </a:p>
        </p:txBody>
      </p:sp>
      <p:sp>
        <p:nvSpPr>
          <p:cNvPr id="30" name="Rectangle 29"/>
          <p:cNvSpPr/>
          <p:nvPr/>
        </p:nvSpPr>
        <p:spPr>
          <a:xfrm>
            <a:off x="4501753" y="4005064"/>
            <a:ext cx="1256904" cy="338554"/>
          </a:xfrm>
          <a:prstGeom prst="rect">
            <a:avLst/>
          </a:prstGeom>
          <a:solidFill>
            <a:schemeClr val="tx1">
              <a:lumMod val="60000"/>
              <a:lumOff val="40000"/>
            </a:schemeClr>
          </a:solidFill>
          <a:ln>
            <a:solidFill>
              <a:schemeClr val="tx1">
                <a:lumMod val="60000"/>
                <a:lumOff val="40000"/>
              </a:schemeClr>
            </a:solidFill>
          </a:ln>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GB" sz="1600" b="1" cap="none" spc="0" dirty="0">
                <a:ln/>
                <a:solidFill>
                  <a:schemeClr val="accent3"/>
                </a:solidFill>
                <a:effectLst/>
                <a:latin typeface="Smith&amp;NephewLF" panose="020F0500030000020004" pitchFamily="34" charset="0"/>
              </a:rPr>
              <a:t>solid yellow </a:t>
            </a:r>
            <a:endParaRPr lang="en-US" sz="1600" b="1" cap="none" spc="0" dirty="0">
              <a:ln/>
              <a:solidFill>
                <a:schemeClr val="accent3"/>
              </a:solidFill>
              <a:effectLst/>
              <a:latin typeface="Smith&amp;NephewLF" panose="020F0500030000020004" pitchFamily="34" charset="0"/>
            </a:endParaRPr>
          </a:p>
        </p:txBody>
      </p:sp>
      <p:sp>
        <p:nvSpPr>
          <p:cNvPr id="31" name="Oval 30"/>
          <p:cNvSpPr/>
          <p:nvPr/>
        </p:nvSpPr>
        <p:spPr>
          <a:xfrm>
            <a:off x="2252650" y="1982827"/>
            <a:ext cx="113829" cy="182656"/>
          </a:xfrm>
          <a:prstGeom prst="ellipse">
            <a:avLst/>
          </a:prstGeom>
          <a:solidFill>
            <a:srgbClr val="FFFF00"/>
          </a:solidFill>
          <a:ln w="3175">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699792" y="4437112"/>
            <a:ext cx="725577" cy="7152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251520" y="504982"/>
            <a:ext cx="8496944"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Rectangle 12"/>
          <p:cNvSpPr/>
          <p:nvPr/>
        </p:nvSpPr>
        <p:spPr>
          <a:xfrm>
            <a:off x="1611976" y="6635737"/>
            <a:ext cx="6586582"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4231550016"/>
      </p:ext>
    </p:extLst>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ChangeArrowheads="1"/>
          </p:cNvSpPr>
          <p:nvPr>
            <p:ph type="title"/>
          </p:nvPr>
        </p:nvSpPr>
        <p:spPr>
          <a:xfrm>
            <a:off x="755576" y="594992"/>
            <a:ext cx="8229600" cy="768096"/>
          </a:xfrm>
        </p:spPr>
        <p:txBody>
          <a:bodyPr>
            <a:noAutofit/>
          </a:bodyPr>
          <a:lstStyle/>
          <a:p>
            <a:r>
              <a:rPr lang="en-GB" dirty="0">
                <a:solidFill>
                  <a:schemeClr val="tx1"/>
                </a:solidFill>
              </a:rPr>
              <a:t>Complete </a:t>
            </a:r>
            <a:r>
              <a:rPr lang="en-GB" dirty="0" smtClean="0">
                <a:solidFill>
                  <a:schemeClr val="tx1"/>
                </a:solidFill>
              </a:rPr>
              <a:t>blockage/canister over-capacity alarm</a:t>
            </a:r>
          </a:p>
        </p:txBody>
      </p:sp>
      <p:sp>
        <p:nvSpPr>
          <p:cNvPr id="45058" name="Rectangle 3"/>
          <p:cNvSpPr>
            <a:spLocks noGrp="1" noChangeArrowheads="1"/>
          </p:cNvSpPr>
          <p:nvPr>
            <p:ph idx="1"/>
          </p:nvPr>
        </p:nvSpPr>
        <p:spPr>
          <a:xfrm>
            <a:off x="454402" y="1484784"/>
            <a:ext cx="8228013" cy="4680521"/>
          </a:xfrm>
        </p:spPr>
        <p:txBody>
          <a:bodyPr>
            <a:normAutofit fontScale="70000" lnSpcReduction="20000"/>
          </a:bodyPr>
          <a:lstStyle/>
          <a:p>
            <a:pPr>
              <a:lnSpc>
                <a:spcPct val="120000"/>
              </a:lnSpc>
              <a:spcBef>
                <a:spcPts val="600"/>
              </a:spcBef>
              <a:spcAft>
                <a:spcPts val="600"/>
              </a:spcAft>
            </a:pPr>
            <a:r>
              <a:rPr lang="en-GB" sz="2300" b="1" dirty="0" smtClean="0">
                <a:solidFill>
                  <a:schemeClr val="accent1"/>
                </a:solidFill>
              </a:rPr>
              <a:t>      Alarm:	 </a:t>
            </a:r>
            <a:r>
              <a:rPr lang="en-GB" sz="2300" dirty="0" smtClean="0">
                <a:solidFill>
                  <a:schemeClr val="accent1"/>
                </a:solidFill>
              </a:rPr>
              <a:t>Complete </a:t>
            </a:r>
            <a:r>
              <a:rPr lang="en-GB" sz="2300" dirty="0">
                <a:solidFill>
                  <a:schemeClr val="accent1"/>
                </a:solidFill>
              </a:rPr>
              <a:t>blockage/canister over-capacity </a:t>
            </a:r>
            <a:r>
              <a:rPr lang="en-GB" sz="2300" dirty="0" smtClean="0">
                <a:solidFill>
                  <a:schemeClr val="accent1"/>
                </a:solidFill>
              </a:rPr>
              <a:t>alarm</a:t>
            </a:r>
          </a:p>
          <a:p>
            <a:pPr marL="914400" indent="-914400">
              <a:lnSpc>
                <a:spcPct val="120000"/>
              </a:lnSpc>
              <a:spcBef>
                <a:spcPts val="600"/>
              </a:spcBef>
              <a:spcAft>
                <a:spcPts val="600"/>
              </a:spcAft>
            </a:pPr>
            <a:r>
              <a:rPr lang="en-GB" sz="2300" b="1" dirty="0" smtClean="0">
                <a:solidFill>
                  <a:schemeClr val="accent1"/>
                </a:solidFill>
              </a:rPr>
              <a:t>      Cause:</a:t>
            </a:r>
            <a:r>
              <a:rPr lang="en-GB" sz="2300" dirty="0">
                <a:solidFill>
                  <a:schemeClr val="accent1"/>
                </a:solidFill>
              </a:rPr>
              <a:t>	</a:t>
            </a:r>
            <a:r>
              <a:rPr lang="en-GB" sz="2300" dirty="0" smtClean="0">
                <a:solidFill>
                  <a:schemeClr val="accent1"/>
                </a:solidFill>
              </a:rPr>
              <a:t> Complete </a:t>
            </a:r>
            <a:r>
              <a:rPr lang="en-GB" sz="2300" dirty="0">
                <a:solidFill>
                  <a:schemeClr val="accent1"/>
                </a:solidFill>
              </a:rPr>
              <a:t>blockage/canister over-capacity alarm activation is driven by occlusion of filter located at top of canister. As canister fills with fluid, the filter will begin to occlude as fluid makes continuous contact, creating a complete blockage in vacuum circuit. A completely occluded filter will result in canister over-capacity alarm </a:t>
            </a:r>
            <a:r>
              <a:rPr lang="en-GB" sz="2300" dirty="0" smtClean="0">
                <a:solidFill>
                  <a:schemeClr val="accent1"/>
                </a:solidFill>
              </a:rPr>
              <a:t>activation</a:t>
            </a:r>
            <a:endParaRPr lang="en-GB" sz="2300" dirty="0">
              <a:solidFill>
                <a:schemeClr val="accent1"/>
              </a:solidFill>
            </a:endParaRPr>
          </a:p>
          <a:p>
            <a:pPr marL="914400" indent="-914400">
              <a:lnSpc>
                <a:spcPct val="120000"/>
              </a:lnSpc>
              <a:spcBef>
                <a:spcPts val="600"/>
              </a:spcBef>
              <a:spcAft>
                <a:spcPts val="600"/>
              </a:spcAft>
            </a:pPr>
            <a:r>
              <a:rPr lang="en-GB" sz="2300" dirty="0">
                <a:solidFill>
                  <a:schemeClr val="accent1"/>
                </a:solidFill>
              </a:rPr>
              <a:t>	</a:t>
            </a:r>
            <a:r>
              <a:rPr lang="en-US" sz="2300" dirty="0" smtClean="0">
                <a:solidFill>
                  <a:schemeClr val="accent1"/>
                </a:solidFill>
              </a:rPr>
              <a:t>Complete </a:t>
            </a:r>
            <a:r>
              <a:rPr lang="en-US" sz="2300" dirty="0">
                <a:solidFill>
                  <a:schemeClr val="accent1"/>
                </a:solidFill>
              </a:rPr>
              <a:t>blockage/canister over-capacity alarm will not activate until filter is completely occluded. Canister orientation, rate at which fluid enters canister and how exudate solidifies can impact filter occlusion and canister over-capacity alarm </a:t>
            </a:r>
            <a:r>
              <a:rPr lang="en-US" sz="2300" dirty="0" smtClean="0">
                <a:solidFill>
                  <a:schemeClr val="accent1"/>
                </a:solidFill>
              </a:rPr>
              <a:t>functionality</a:t>
            </a:r>
          </a:p>
          <a:p>
            <a:pPr marL="914400" indent="-914400">
              <a:lnSpc>
                <a:spcPct val="120000"/>
              </a:lnSpc>
              <a:spcBef>
                <a:spcPts val="600"/>
              </a:spcBef>
              <a:spcAft>
                <a:spcPts val="600"/>
              </a:spcAft>
            </a:pPr>
            <a:r>
              <a:rPr lang="en-US" sz="2300" b="1" dirty="0" smtClean="0">
                <a:solidFill>
                  <a:schemeClr val="tx1"/>
                </a:solidFill>
              </a:rPr>
              <a:t>      Remedy:</a:t>
            </a:r>
            <a:endParaRPr lang="en-US" sz="2300" b="1" dirty="0">
              <a:solidFill>
                <a:schemeClr val="tx1"/>
              </a:solidFill>
            </a:endParaRPr>
          </a:p>
          <a:p>
            <a:pPr marL="285750" indent="-285750">
              <a:lnSpc>
                <a:spcPct val="120000"/>
              </a:lnSpc>
              <a:spcBef>
                <a:spcPts val="600"/>
              </a:spcBef>
              <a:spcAft>
                <a:spcPts val="600"/>
              </a:spcAft>
              <a:buFont typeface="Arial" panose="020B0604020202020204" pitchFamily="34" charset="0"/>
              <a:buChar char="•"/>
            </a:pPr>
            <a:r>
              <a:rPr lang="en-GB" sz="2300" dirty="0"/>
              <a:t>Canisters should be kept in an upright orientation to </a:t>
            </a:r>
            <a:r>
              <a:rPr lang="en-GB" sz="2300" dirty="0" smtClean="0"/>
              <a:t>optimize </a:t>
            </a:r>
            <a:r>
              <a:rPr lang="en-GB" sz="2300" dirty="0"/>
              <a:t>canister over-capacity alarm functionality while </a:t>
            </a:r>
            <a:r>
              <a:rPr lang="en-GB" sz="2300" dirty="0" smtClean="0"/>
              <a:t>maximizing </a:t>
            </a:r>
            <a:r>
              <a:rPr lang="en-GB" sz="2300" dirty="0"/>
              <a:t>canister volume. When canister is operating in horizontal orientation, facing upward, alarm functionality may be </a:t>
            </a:r>
            <a:r>
              <a:rPr lang="en-GB" sz="2300" dirty="0" smtClean="0"/>
              <a:t>compromised</a:t>
            </a:r>
            <a:endParaRPr lang="en-GB" sz="2300" dirty="0"/>
          </a:p>
          <a:p>
            <a:pPr marL="285750" indent="-285750">
              <a:lnSpc>
                <a:spcPct val="120000"/>
              </a:lnSpc>
              <a:spcBef>
                <a:spcPts val="600"/>
              </a:spcBef>
              <a:spcAft>
                <a:spcPts val="600"/>
              </a:spcAft>
              <a:buFont typeface="Arial" panose="020B0604020202020204" pitchFamily="34" charset="0"/>
              <a:buChar char="•"/>
            </a:pPr>
            <a:r>
              <a:rPr lang="en-GB" sz="2300" dirty="0"/>
              <a:t>To </a:t>
            </a:r>
            <a:r>
              <a:rPr lang="en-GB" sz="2300" dirty="0" smtClean="0"/>
              <a:t>optimize </a:t>
            </a:r>
            <a:r>
              <a:rPr lang="en-GB" sz="2300" dirty="0"/>
              <a:t>canister over-capacity alarm functionality, canister must be changed in the event the canister contents reach </a:t>
            </a:r>
            <a:r>
              <a:rPr lang="en-GB" sz="2300" dirty="0" smtClean="0"/>
              <a:t>2/3 full. </a:t>
            </a:r>
          </a:p>
          <a:p>
            <a:pPr>
              <a:lnSpc>
                <a:spcPct val="120000"/>
              </a:lnSpc>
              <a:spcBef>
                <a:spcPts val="600"/>
              </a:spcBef>
              <a:spcAft>
                <a:spcPts val="600"/>
              </a:spcAft>
            </a:pPr>
            <a:r>
              <a:rPr lang="en-GB" sz="2900" b="1" dirty="0" smtClean="0">
                <a:solidFill>
                  <a:srgbClr val="FF0000"/>
                </a:solidFill>
              </a:rPr>
              <a:t>    Do </a:t>
            </a:r>
            <a:r>
              <a:rPr lang="en-GB" sz="2900" b="1" dirty="0">
                <a:solidFill>
                  <a:srgbClr val="FF0000"/>
                </a:solidFill>
              </a:rPr>
              <a:t>not wait for alarm activation to change the </a:t>
            </a:r>
            <a:r>
              <a:rPr lang="en-GB" sz="2900" b="1" dirty="0" smtClean="0">
                <a:solidFill>
                  <a:srgbClr val="FF0000"/>
                </a:solidFill>
              </a:rPr>
              <a:t>canister</a:t>
            </a:r>
            <a:endParaRPr lang="en-GB" sz="2900" dirty="0" smtClean="0">
              <a:solidFill>
                <a:srgbClr val="FF0000"/>
              </a:solidFill>
            </a:endParaRPr>
          </a:p>
        </p:txBody>
      </p:sp>
      <p:sp>
        <p:nvSpPr>
          <p:cNvPr id="23" name="Slide Number Placeholder 1"/>
          <p:cNvSpPr txBox="1">
            <a:spLocks/>
          </p:cNvSpPr>
          <p:nvPr/>
        </p:nvSpPr>
        <p:spPr>
          <a:xfrm>
            <a:off x="6565392" y="6208775"/>
            <a:ext cx="2130552" cy="4754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A7D5340-7F4D-46FB-B4B5-A5222B0AC70A}" type="slidenum">
              <a:rPr lang="en-US" sz="1200" smtClean="0">
                <a:latin typeface="Smith&amp;NephewLF" panose="020F0500030000020004" pitchFamily="34" charset="0"/>
              </a:rPr>
              <a:pPr algn="r"/>
              <a:t>54</a:t>
            </a:fld>
            <a:endParaRPr lang="en-US" sz="1400" dirty="0">
              <a:latin typeface="Smith&amp;NephewLF" panose="020F0500030000020004" pitchFamily="34" charset="0"/>
            </a:endParaRPr>
          </a:p>
        </p:txBody>
      </p:sp>
      <p:sp>
        <p:nvSpPr>
          <p:cNvPr id="5" name="Rectangle 4"/>
          <p:cNvSpPr/>
          <p:nvPr/>
        </p:nvSpPr>
        <p:spPr>
          <a:xfrm>
            <a:off x="251520" y="504982"/>
            <a:ext cx="8496944"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Rectangle 5"/>
          <p:cNvSpPr/>
          <p:nvPr/>
        </p:nvSpPr>
        <p:spPr>
          <a:xfrm>
            <a:off x="1611976" y="6635737"/>
            <a:ext cx="6586582"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6469873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ChangeArrowheads="1"/>
          </p:cNvSpPr>
          <p:nvPr>
            <p:ph type="title"/>
          </p:nvPr>
        </p:nvSpPr>
        <p:spPr>
          <a:xfrm>
            <a:off x="932555" y="594992"/>
            <a:ext cx="8229600" cy="768096"/>
          </a:xfrm>
        </p:spPr>
        <p:txBody>
          <a:bodyPr>
            <a:normAutofit/>
          </a:bodyPr>
          <a:lstStyle/>
          <a:p>
            <a:r>
              <a:rPr lang="en-GB" dirty="0">
                <a:solidFill>
                  <a:schemeClr val="tx1"/>
                </a:solidFill>
              </a:rPr>
              <a:t>Complete blockage/canister over-capacity alarm</a:t>
            </a:r>
            <a:endParaRPr lang="en-GB" dirty="0" smtClean="0">
              <a:solidFill>
                <a:schemeClr val="tx1"/>
              </a:solidFill>
            </a:endParaRPr>
          </a:p>
        </p:txBody>
      </p:sp>
      <p:sp>
        <p:nvSpPr>
          <p:cNvPr id="45058" name="Rectangle 3"/>
          <p:cNvSpPr>
            <a:spLocks noGrp="1" noChangeArrowheads="1"/>
          </p:cNvSpPr>
          <p:nvPr>
            <p:ph idx="1"/>
          </p:nvPr>
        </p:nvSpPr>
        <p:spPr>
          <a:xfrm>
            <a:off x="467544" y="1340768"/>
            <a:ext cx="8288089" cy="4824536"/>
          </a:xfrm>
        </p:spPr>
        <p:txBody>
          <a:bodyPr>
            <a:normAutofit fontScale="47500" lnSpcReduction="20000"/>
          </a:bodyPr>
          <a:lstStyle/>
          <a:p>
            <a:pPr>
              <a:lnSpc>
                <a:spcPct val="120000"/>
              </a:lnSpc>
              <a:spcBef>
                <a:spcPts val="600"/>
              </a:spcBef>
              <a:spcAft>
                <a:spcPts val="600"/>
              </a:spcAft>
            </a:pPr>
            <a:r>
              <a:rPr lang="en-GB" sz="3800" b="1" dirty="0">
                <a:solidFill>
                  <a:schemeClr val="accent1"/>
                </a:solidFill>
              </a:rPr>
              <a:t>Alarm:	</a:t>
            </a:r>
            <a:r>
              <a:rPr lang="en-GB" sz="3800" dirty="0">
                <a:solidFill>
                  <a:schemeClr val="accent1"/>
                </a:solidFill>
              </a:rPr>
              <a:t>Complete blockage/canister over-capacity alarm</a:t>
            </a:r>
          </a:p>
          <a:p>
            <a:pPr>
              <a:lnSpc>
                <a:spcPct val="120000"/>
              </a:lnSpc>
              <a:spcBef>
                <a:spcPts val="600"/>
              </a:spcBef>
              <a:spcAft>
                <a:spcPts val="600"/>
              </a:spcAft>
            </a:pPr>
            <a:r>
              <a:rPr lang="en-GB" sz="3800" b="1" dirty="0">
                <a:solidFill>
                  <a:schemeClr val="accent1"/>
                </a:solidFill>
              </a:rPr>
              <a:t>Cause: </a:t>
            </a:r>
            <a:r>
              <a:rPr lang="en-GB" sz="3800" b="1" dirty="0" smtClean="0">
                <a:solidFill>
                  <a:schemeClr val="accent1"/>
                </a:solidFill>
              </a:rPr>
              <a:t>	</a:t>
            </a:r>
            <a:r>
              <a:rPr lang="en-GB" sz="3800" dirty="0" smtClean="0">
                <a:solidFill>
                  <a:schemeClr val="accent1"/>
                </a:solidFill>
              </a:rPr>
              <a:t>There </a:t>
            </a:r>
            <a:r>
              <a:rPr lang="en-GB" sz="3800" dirty="0">
                <a:solidFill>
                  <a:schemeClr val="accent1"/>
                </a:solidFill>
              </a:rPr>
              <a:t>is a complete blockage in the system; this includes a canister where </a:t>
            </a:r>
            <a:r>
              <a:rPr lang="en-GB" sz="3800" dirty="0" smtClean="0">
                <a:solidFill>
                  <a:schemeClr val="accent1"/>
                </a:solidFill>
              </a:rPr>
              <a:t>	contents have </a:t>
            </a:r>
            <a:r>
              <a:rPr lang="en-GB" sz="3800" dirty="0">
                <a:solidFill>
                  <a:schemeClr val="accent1"/>
                </a:solidFill>
              </a:rPr>
              <a:t>exceeded maximum volume </a:t>
            </a:r>
            <a:r>
              <a:rPr lang="en-GB" sz="3800" dirty="0" smtClean="0">
                <a:solidFill>
                  <a:schemeClr val="accent1"/>
                </a:solidFill>
              </a:rPr>
              <a:t>capacity</a:t>
            </a:r>
          </a:p>
          <a:p>
            <a:pPr marL="0" indent="0">
              <a:lnSpc>
                <a:spcPct val="120000"/>
              </a:lnSpc>
              <a:spcBef>
                <a:spcPts val="600"/>
              </a:spcBef>
              <a:spcAft>
                <a:spcPts val="600"/>
              </a:spcAft>
            </a:pPr>
            <a:r>
              <a:rPr lang="en-GB" sz="3400" b="1" dirty="0" smtClean="0"/>
              <a:t>        Remedy: </a:t>
            </a:r>
          </a:p>
          <a:p>
            <a:pPr marL="342900" indent="-342900">
              <a:lnSpc>
                <a:spcPct val="120000"/>
              </a:lnSpc>
              <a:spcBef>
                <a:spcPts val="600"/>
              </a:spcBef>
              <a:spcAft>
                <a:spcPts val="600"/>
              </a:spcAft>
              <a:buFont typeface="+mj-lt"/>
              <a:buAutoNum type="arabicPeriod"/>
            </a:pPr>
            <a:r>
              <a:rPr lang="en-GB" sz="3400" dirty="0" smtClean="0"/>
              <a:t>Check canister. If contents have reached maximum volume indication (300ml or 750ml fill line) replace canister</a:t>
            </a:r>
          </a:p>
          <a:p>
            <a:pPr marL="342900" indent="-342900">
              <a:lnSpc>
                <a:spcPct val="120000"/>
              </a:lnSpc>
              <a:spcBef>
                <a:spcPts val="600"/>
              </a:spcBef>
              <a:spcAft>
                <a:spcPts val="600"/>
              </a:spcAft>
              <a:buFont typeface="+mj-lt"/>
              <a:buAutoNum type="arabicPeriod"/>
            </a:pPr>
            <a:r>
              <a:rPr lang="en-GB" sz="3400" dirty="0" smtClean="0"/>
              <a:t>Inspect connections, tubing and Soft Port aeration disc (located on Soft Port near the orange quick click connector) to ensure they are free of obstructions. Ensure there are no kinks in canister tubing</a:t>
            </a:r>
            <a:endParaRPr lang="en-GB" sz="3400" dirty="0"/>
          </a:p>
          <a:p>
            <a:pPr marL="342900" indent="-342900">
              <a:lnSpc>
                <a:spcPct val="120000"/>
              </a:lnSpc>
              <a:spcBef>
                <a:spcPts val="600"/>
              </a:spcBef>
              <a:spcAft>
                <a:spcPts val="600"/>
              </a:spcAft>
              <a:buFont typeface="+mj-lt"/>
              <a:buAutoNum type="arabicPeriod"/>
            </a:pPr>
            <a:r>
              <a:rPr lang="en-GB" sz="3400" dirty="0" smtClean="0"/>
              <a:t>Disconnect Soft Port from canister tubing at orange quick click connector. Insert tethered cap into Soft Port connector. Allow air to flow freely into canister tubing</a:t>
            </a:r>
          </a:p>
          <a:p>
            <a:pPr lvl="2">
              <a:lnSpc>
                <a:spcPct val="120000"/>
              </a:lnSpc>
              <a:spcBef>
                <a:spcPts val="600"/>
              </a:spcBef>
              <a:spcAft>
                <a:spcPts val="600"/>
              </a:spcAft>
              <a:buFont typeface="Arial" panose="020B0604020202020204" pitchFamily="34" charset="0"/>
              <a:buChar char="•"/>
            </a:pPr>
            <a:r>
              <a:rPr lang="en-GB" sz="2900" dirty="0" smtClean="0"/>
              <a:t>If alarm condition continues, there is a potential issue with the device or canister. Replace canister and contact your Smith &amp; Nephew authorized representative</a:t>
            </a:r>
          </a:p>
          <a:p>
            <a:pPr lvl="2">
              <a:lnSpc>
                <a:spcPct val="120000"/>
              </a:lnSpc>
              <a:spcBef>
                <a:spcPts val="600"/>
              </a:spcBef>
              <a:spcAft>
                <a:spcPts val="600"/>
              </a:spcAft>
              <a:buFont typeface="Arial" panose="020B0604020202020204" pitchFamily="34" charset="0"/>
              <a:buChar char="•"/>
            </a:pPr>
            <a:r>
              <a:rPr lang="en-GB" sz="2900" dirty="0" smtClean="0"/>
              <a:t>If alarm condition resolves, a blockage is present within the Soft Port. Reassess and replace as necessary</a:t>
            </a:r>
          </a:p>
        </p:txBody>
      </p:sp>
      <p:sp>
        <p:nvSpPr>
          <p:cNvPr id="23" name="Slide Number Placeholder 1"/>
          <p:cNvSpPr txBox="1">
            <a:spLocks/>
          </p:cNvSpPr>
          <p:nvPr/>
        </p:nvSpPr>
        <p:spPr>
          <a:xfrm>
            <a:off x="6565392" y="6409896"/>
            <a:ext cx="2130552" cy="4754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A7D5340-7F4D-46FB-B4B5-A5222B0AC70A}" type="slidenum">
              <a:rPr lang="en-US" sz="1200" smtClean="0">
                <a:latin typeface="Smith&amp;NephewLF" panose="020F0500030000020004" pitchFamily="34" charset="0"/>
              </a:rPr>
              <a:pPr algn="r"/>
              <a:t>55</a:t>
            </a:fld>
            <a:endParaRPr lang="en-US" sz="1400" dirty="0">
              <a:latin typeface="Smith&amp;NephewLF" panose="020F0500030000020004" pitchFamily="34" charset="0"/>
            </a:endParaRPr>
          </a:p>
        </p:txBody>
      </p:sp>
      <p:sp>
        <p:nvSpPr>
          <p:cNvPr id="24" name="Rectangle 23"/>
          <p:cNvSpPr/>
          <p:nvPr/>
        </p:nvSpPr>
        <p:spPr>
          <a:xfrm>
            <a:off x="683568" y="6006548"/>
            <a:ext cx="7920880" cy="369332"/>
          </a:xfrm>
          <a:prstGeom prst="rect">
            <a:avLst/>
          </a:prstGeom>
        </p:spPr>
        <p:txBody>
          <a:bodyPr wrap="square">
            <a:spAutoFit/>
          </a:bodyPr>
          <a:lstStyle/>
          <a:p>
            <a:r>
              <a:rPr lang="en-US" b="1" dirty="0" smtClean="0">
                <a:solidFill>
                  <a:schemeClr val="accent1"/>
                </a:solidFill>
                <a:latin typeface="Smith&amp;NephewLF" panose="020F0500030000020004" pitchFamily="34" charset="0"/>
              </a:rPr>
              <a:t>Questions: Call 24/7 NPWT </a:t>
            </a:r>
            <a:r>
              <a:rPr lang="en-US" b="1" dirty="0">
                <a:solidFill>
                  <a:schemeClr val="accent1"/>
                </a:solidFill>
                <a:latin typeface="Smith&amp;NephewLF" panose="020F0500030000020004" pitchFamily="34" charset="0"/>
              </a:rPr>
              <a:t>Clinical and Product Support </a:t>
            </a:r>
            <a:r>
              <a:rPr lang="en-US" b="1" dirty="0" smtClean="0">
                <a:solidFill>
                  <a:schemeClr val="accent1"/>
                </a:solidFill>
                <a:latin typeface="Smith&amp;NephewLF" panose="020F0500030000020004" pitchFamily="34" charset="0"/>
              </a:rPr>
              <a:t>Line 1-800-876-1261</a:t>
            </a:r>
            <a:endParaRPr lang="en-US" b="1" dirty="0">
              <a:solidFill>
                <a:schemeClr val="accent1"/>
              </a:solidFill>
              <a:latin typeface="Smith&amp;NephewLF" panose="020F0500030000020004" pitchFamily="34" charset="0"/>
            </a:endParaRPr>
          </a:p>
        </p:txBody>
      </p:sp>
      <p:sp>
        <p:nvSpPr>
          <p:cNvPr id="6" name="Rectangle 5"/>
          <p:cNvSpPr/>
          <p:nvPr/>
        </p:nvSpPr>
        <p:spPr>
          <a:xfrm>
            <a:off x="251520" y="504982"/>
            <a:ext cx="8496944"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Rectangle 6"/>
          <p:cNvSpPr/>
          <p:nvPr/>
        </p:nvSpPr>
        <p:spPr>
          <a:xfrm>
            <a:off x="1611976" y="6635737"/>
            <a:ext cx="6586582"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7548227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ChangeArrowheads="1"/>
          </p:cNvSpPr>
          <p:nvPr>
            <p:ph type="title"/>
          </p:nvPr>
        </p:nvSpPr>
        <p:spPr>
          <a:xfrm>
            <a:off x="683568" y="627542"/>
            <a:ext cx="8229600" cy="768096"/>
          </a:xfrm>
        </p:spPr>
        <p:txBody>
          <a:bodyPr>
            <a:normAutofit/>
          </a:bodyPr>
          <a:lstStyle/>
          <a:p>
            <a:r>
              <a:rPr lang="en-GB" dirty="0">
                <a:solidFill>
                  <a:schemeClr val="tx1"/>
                </a:solidFill>
              </a:rPr>
              <a:t>Complete blockage/canister over-capacity alarm</a:t>
            </a:r>
            <a:endParaRPr lang="en-GB" dirty="0" smtClean="0"/>
          </a:p>
        </p:txBody>
      </p:sp>
      <p:sp>
        <p:nvSpPr>
          <p:cNvPr id="45058" name="Rectangle 3"/>
          <p:cNvSpPr>
            <a:spLocks noGrp="1" noChangeArrowheads="1"/>
          </p:cNvSpPr>
          <p:nvPr>
            <p:ph type="body" idx="1"/>
          </p:nvPr>
        </p:nvSpPr>
        <p:spPr>
          <a:xfrm>
            <a:off x="395536" y="1628800"/>
            <a:ext cx="8229600" cy="4752528"/>
          </a:xfrm>
        </p:spPr>
        <p:txBody>
          <a:bodyPr>
            <a:noAutofit/>
          </a:bodyPr>
          <a:lstStyle/>
          <a:p>
            <a:pPr marL="0" indent="0">
              <a:lnSpc>
                <a:spcPct val="120000"/>
              </a:lnSpc>
              <a:spcBef>
                <a:spcPts val="600"/>
              </a:spcBef>
            </a:pPr>
            <a:r>
              <a:rPr lang="en-GB" b="1" dirty="0" smtClean="0"/>
              <a:t>     Caution </a:t>
            </a:r>
            <a:r>
              <a:rPr lang="en-GB" b="1" dirty="0"/>
              <a:t>– Lack of Alarms: </a:t>
            </a:r>
          </a:p>
          <a:p>
            <a:pPr marL="285750" indent="-285750">
              <a:lnSpc>
                <a:spcPct val="120000"/>
              </a:lnSpc>
              <a:spcBef>
                <a:spcPts val="600"/>
              </a:spcBef>
              <a:buFont typeface="Arial" panose="020B0604020202020204" pitchFamily="34" charset="0"/>
              <a:buChar char="•"/>
            </a:pPr>
            <a:r>
              <a:rPr lang="en-GB" dirty="0"/>
              <a:t>If partial blockage occurs, the change in pressure status detected by the device may not be significant enough to activate complete blockage/canister over-capacity alarm. Over time, if blockage reaches point of full occlusion, the complete blockage/canister over-capacity alarm will </a:t>
            </a:r>
            <a:r>
              <a:rPr lang="en-GB" dirty="0" smtClean="0"/>
              <a:t>activate</a:t>
            </a:r>
          </a:p>
          <a:p>
            <a:pPr marL="285750" indent="-285750">
              <a:lnSpc>
                <a:spcPct val="120000"/>
              </a:lnSpc>
              <a:spcBef>
                <a:spcPts val="600"/>
              </a:spcBef>
              <a:buFont typeface="Arial" panose="020B0604020202020204" pitchFamily="34" charset="0"/>
              <a:buChar char="•"/>
            </a:pPr>
            <a:r>
              <a:rPr lang="en-GB" dirty="0" smtClean="0"/>
              <a:t>Blockage formation within wound dressing will not be detected by the system as occlusion has formed outside the monitored vacuum circuit. However, it can impact pressure status at the wound site. Frequent monitoring of wound dressing is recommended to confirm adequate delivery of therapy</a:t>
            </a:r>
          </a:p>
          <a:p>
            <a:pPr marL="285750" indent="-285750">
              <a:lnSpc>
                <a:spcPct val="120000"/>
              </a:lnSpc>
              <a:spcBef>
                <a:spcPts val="600"/>
              </a:spcBef>
              <a:buFont typeface="Arial" panose="020B0604020202020204" pitchFamily="34" charset="0"/>
              <a:buChar char="•"/>
            </a:pPr>
            <a:r>
              <a:rPr lang="en-GB" dirty="0" smtClean="0"/>
              <a:t>In the event of heavy or viscous drainage, drainage with sediment or when blood is present, regular monitoring and more frequent dressing changes may be required</a:t>
            </a:r>
          </a:p>
        </p:txBody>
      </p:sp>
      <p:sp>
        <p:nvSpPr>
          <p:cNvPr id="2" name="Slide Number Placeholder 1"/>
          <p:cNvSpPr>
            <a:spLocks noGrp="1"/>
          </p:cNvSpPr>
          <p:nvPr>
            <p:ph type="sldNum" sz="quarter" idx="11"/>
          </p:nvPr>
        </p:nvSpPr>
        <p:spPr/>
        <p:txBody>
          <a:bodyPr/>
          <a:lstStyle/>
          <a:p>
            <a:fld id="{3A7D5340-7F4D-46FB-B4B5-A5222B0AC70A}" type="slidenum">
              <a:rPr lang="en-US" sz="1200" smtClean="0"/>
              <a:pPr/>
              <a:t>56</a:t>
            </a:fld>
            <a:endParaRPr lang="en-US" sz="1200" dirty="0"/>
          </a:p>
        </p:txBody>
      </p:sp>
      <p:sp>
        <p:nvSpPr>
          <p:cNvPr id="5" name="Rectangle 4"/>
          <p:cNvSpPr/>
          <p:nvPr/>
        </p:nvSpPr>
        <p:spPr>
          <a:xfrm>
            <a:off x="251520" y="504982"/>
            <a:ext cx="8496944"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Rectangle 5"/>
          <p:cNvSpPr/>
          <p:nvPr/>
        </p:nvSpPr>
        <p:spPr>
          <a:xfrm>
            <a:off x="1611976" y="6635737"/>
            <a:ext cx="6586582"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924105627"/>
      </p:ext>
    </p:extLst>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ChangeArrowheads="1"/>
          </p:cNvSpPr>
          <p:nvPr>
            <p:ph type="title"/>
          </p:nvPr>
        </p:nvSpPr>
        <p:spPr>
          <a:xfrm>
            <a:off x="790467" y="594992"/>
            <a:ext cx="8229600" cy="768096"/>
          </a:xfrm>
        </p:spPr>
        <p:txBody>
          <a:bodyPr>
            <a:normAutofit/>
          </a:bodyPr>
          <a:lstStyle/>
          <a:p>
            <a:r>
              <a:rPr lang="en-GB" dirty="0">
                <a:solidFill>
                  <a:schemeClr val="tx1"/>
                </a:solidFill>
              </a:rPr>
              <a:t>Complete blockage/canister over-capacity alarm</a:t>
            </a:r>
            <a:endParaRPr lang="en-GB" dirty="0" smtClean="0"/>
          </a:p>
        </p:txBody>
      </p:sp>
      <p:sp>
        <p:nvSpPr>
          <p:cNvPr id="45058" name="Rectangle 3"/>
          <p:cNvSpPr>
            <a:spLocks noGrp="1" noChangeArrowheads="1"/>
          </p:cNvSpPr>
          <p:nvPr>
            <p:ph type="body" idx="1"/>
          </p:nvPr>
        </p:nvSpPr>
        <p:spPr>
          <a:xfrm>
            <a:off x="467544" y="1412776"/>
            <a:ext cx="8229600" cy="4638272"/>
          </a:xfrm>
        </p:spPr>
        <p:txBody>
          <a:bodyPr>
            <a:normAutofit fontScale="25000" lnSpcReduction="20000"/>
          </a:bodyPr>
          <a:lstStyle/>
          <a:p>
            <a:pPr marL="0" indent="0">
              <a:lnSpc>
                <a:spcPct val="120000"/>
              </a:lnSpc>
              <a:spcBef>
                <a:spcPts val="600"/>
              </a:spcBef>
              <a:spcAft>
                <a:spcPts val="600"/>
              </a:spcAft>
            </a:pPr>
            <a:r>
              <a:rPr lang="en-GB" sz="7200" b="1" dirty="0" smtClean="0"/>
              <a:t>     Caution </a:t>
            </a:r>
            <a:r>
              <a:rPr lang="en-GB" sz="7200" b="1" dirty="0"/>
              <a:t>– Lack of </a:t>
            </a:r>
            <a:r>
              <a:rPr lang="en-GB" sz="7200" b="1" dirty="0" smtClean="0"/>
              <a:t>Alarms (continued): </a:t>
            </a:r>
            <a:endParaRPr lang="en-GB" sz="7200" b="1" dirty="0"/>
          </a:p>
          <a:p>
            <a:pPr marL="285750" indent="-285750">
              <a:lnSpc>
                <a:spcPct val="120000"/>
              </a:lnSpc>
              <a:spcBef>
                <a:spcPts val="600"/>
              </a:spcBef>
              <a:spcAft>
                <a:spcPts val="600"/>
              </a:spcAft>
              <a:buFont typeface="Arial" panose="020B0604020202020204" pitchFamily="34" charset="0"/>
              <a:buChar char="•"/>
            </a:pPr>
            <a:r>
              <a:rPr lang="en-GB" sz="7200" dirty="0" smtClean="0"/>
              <a:t>If a complete blockage is present in the system but an air leak occurs between the blockage and device, the complete blockage/canister over-capacity alarm may not activate </a:t>
            </a:r>
          </a:p>
          <a:p>
            <a:pPr marL="285750" indent="-285750">
              <a:lnSpc>
                <a:spcPct val="120000"/>
              </a:lnSpc>
              <a:spcBef>
                <a:spcPts val="600"/>
              </a:spcBef>
              <a:spcAft>
                <a:spcPts val="600"/>
              </a:spcAft>
              <a:buFont typeface="Arial" panose="020B0604020202020204" pitchFamily="34" charset="0"/>
              <a:buChar char="•"/>
            </a:pPr>
            <a:r>
              <a:rPr lang="en-GB" sz="7200" dirty="0" smtClean="0"/>
              <a:t>Ensure all connections are secure and no leaks are present in system. Potential sources of air leaks include:</a:t>
            </a:r>
          </a:p>
          <a:p>
            <a:pPr marL="326200" lvl="1" indent="-285750">
              <a:lnSpc>
                <a:spcPct val="120000"/>
              </a:lnSpc>
              <a:spcBef>
                <a:spcPts val="600"/>
              </a:spcBef>
              <a:spcAft>
                <a:spcPts val="600"/>
              </a:spcAft>
              <a:buFont typeface="Arial" panose="020B0604020202020204" pitchFamily="34" charset="0"/>
              <a:buChar char="•"/>
            </a:pPr>
            <a:r>
              <a:rPr lang="en-GB" sz="7200" dirty="0">
                <a:solidFill>
                  <a:schemeClr val="accent1"/>
                </a:solidFill>
              </a:rPr>
              <a:t>Misplaced or worn O-ring on the </a:t>
            </a:r>
            <a:r>
              <a:rPr lang="en-GB" sz="7200" dirty="0" smtClean="0">
                <a:solidFill>
                  <a:schemeClr val="accent1"/>
                </a:solidFill>
              </a:rPr>
              <a:t>device inlet </a:t>
            </a:r>
            <a:r>
              <a:rPr lang="en-GB" sz="7200" dirty="0">
                <a:solidFill>
                  <a:schemeClr val="accent1"/>
                </a:solidFill>
              </a:rPr>
              <a:t>port, located between the device </a:t>
            </a:r>
            <a:r>
              <a:rPr lang="en-GB" sz="7200" dirty="0" smtClean="0">
                <a:solidFill>
                  <a:schemeClr val="accent1"/>
                </a:solidFill>
              </a:rPr>
              <a:t>and canister</a:t>
            </a:r>
            <a:endParaRPr lang="en-GB" sz="7200" dirty="0">
              <a:solidFill>
                <a:schemeClr val="accent1"/>
              </a:solidFill>
            </a:endParaRPr>
          </a:p>
          <a:p>
            <a:pPr marL="326200" lvl="1" indent="-285750">
              <a:lnSpc>
                <a:spcPct val="120000"/>
              </a:lnSpc>
              <a:spcBef>
                <a:spcPts val="600"/>
              </a:spcBef>
              <a:spcAft>
                <a:spcPts val="600"/>
              </a:spcAft>
              <a:buFont typeface="Arial" panose="020B0604020202020204" pitchFamily="34" charset="0"/>
              <a:buChar char="•"/>
            </a:pPr>
            <a:r>
              <a:rPr lang="en-GB" sz="7200" dirty="0" smtClean="0">
                <a:solidFill>
                  <a:schemeClr val="accent1"/>
                </a:solidFill>
              </a:rPr>
              <a:t>Tear in Soft Port</a:t>
            </a:r>
          </a:p>
          <a:p>
            <a:pPr marL="326200" lvl="1" indent="-285750">
              <a:lnSpc>
                <a:spcPct val="120000"/>
              </a:lnSpc>
              <a:spcBef>
                <a:spcPts val="600"/>
              </a:spcBef>
              <a:spcAft>
                <a:spcPts val="600"/>
              </a:spcAft>
              <a:buFont typeface="Arial" panose="020B0604020202020204" pitchFamily="34" charset="0"/>
              <a:buChar char="•"/>
            </a:pPr>
            <a:r>
              <a:rPr lang="en-GB" sz="7200" dirty="0">
                <a:solidFill>
                  <a:schemeClr val="accent1"/>
                </a:solidFill>
              </a:rPr>
              <a:t>Misplaced or worn O-ring within the orange quick click connector (between the Soft Port and canister tubing</a:t>
            </a:r>
            <a:r>
              <a:rPr lang="en-GB" sz="7200" dirty="0" smtClean="0">
                <a:solidFill>
                  <a:schemeClr val="accent1"/>
                </a:solidFill>
              </a:rPr>
              <a:t>)</a:t>
            </a:r>
          </a:p>
          <a:p>
            <a:pPr marL="326200" lvl="1" indent="-285750">
              <a:lnSpc>
                <a:spcPct val="120000"/>
              </a:lnSpc>
              <a:spcBef>
                <a:spcPts val="600"/>
              </a:spcBef>
              <a:spcAft>
                <a:spcPts val="600"/>
              </a:spcAft>
              <a:buFont typeface="Arial" panose="020B0604020202020204" pitchFamily="34" charset="0"/>
              <a:buChar char="•"/>
            </a:pPr>
            <a:r>
              <a:rPr lang="en-GB" sz="7200" dirty="0" smtClean="0">
                <a:solidFill>
                  <a:schemeClr val="accent1"/>
                </a:solidFill>
              </a:rPr>
              <a:t>Cracked or damaged canister </a:t>
            </a:r>
          </a:p>
          <a:p>
            <a:pPr marL="0" indent="0">
              <a:lnSpc>
                <a:spcPct val="120000"/>
              </a:lnSpc>
              <a:spcBef>
                <a:spcPts val="600"/>
              </a:spcBef>
              <a:spcAft>
                <a:spcPts val="600"/>
              </a:spcAft>
            </a:pPr>
            <a:r>
              <a:rPr lang="en-GB" sz="7200" dirty="0" smtClean="0">
                <a:solidFill>
                  <a:schemeClr val="tx1"/>
                </a:solidFill>
              </a:rPr>
              <a:t>Ensure </a:t>
            </a:r>
            <a:r>
              <a:rPr lang="en-GB" sz="7200" dirty="0">
                <a:solidFill>
                  <a:schemeClr val="tx1"/>
                </a:solidFill>
              </a:rPr>
              <a:t>that all </a:t>
            </a:r>
            <a:r>
              <a:rPr lang="en-GB" sz="7200" dirty="0" smtClean="0">
                <a:solidFill>
                  <a:schemeClr val="tx1"/>
                </a:solidFill>
              </a:rPr>
              <a:t>dressing is </a:t>
            </a:r>
            <a:r>
              <a:rPr lang="en-GB" sz="7200" dirty="0">
                <a:solidFill>
                  <a:schemeClr val="tx1"/>
                </a:solidFill>
              </a:rPr>
              <a:t>fully compressed and firm to the </a:t>
            </a:r>
            <a:r>
              <a:rPr lang="en-GB" sz="7200" dirty="0" smtClean="0">
                <a:solidFill>
                  <a:schemeClr val="tx1"/>
                </a:solidFill>
              </a:rPr>
              <a:t>touch</a:t>
            </a:r>
            <a:endParaRPr lang="en-GB" sz="7200" dirty="0">
              <a:solidFill>
                <a:schemeClr val="tx1"/>
              </a:solidFill>
            </a:endParaRPr>
          </a:p>
          <a:p>
            <a:pPr marL="0" indent="0">
              <a:lnSpc>
                <a:spcPct val="120000"/>
              </a:lnSpc>
              <a:spcBef>
                <a:spcPts val="600"/>
              </a:spcBef>
            </a:pPr>
            <a:endParaRPr lang="en-GB" sz="5600" dirty="0" smtClean="0"/>
          </a:p>
          <a:p>
            <a:pPr marL="285750" indent="-285750">
              <a:lnSpc>
                <a:spcPct val="120000"/>
              </a:lnSpc>
              <a:spcBef>
                <a:spcPts val="600"/>
              </a:spcBef>
              <a:buFont typeface="Arial" panose="020B0604020202020204" pitchFamily="34" charset="0"/>
              <a:buChar char="•"/>
            </a:pPr>
            <a:endParaRPr lang="en-GB" dirty="0" smtClean="0"/>
          </a:p>
          <a:p>
            <a:pPr marL="0" indent="0">
              <a:lnSpc>
                <a:spcPct val="120000"/>
              </a:lnSpc>
              <a:spcBef>
                <a:spcPts val="600"/>
              </a:spcBef>
            </a:pPr>
            <a:endParaRPr lang="en-GB" dirty="0" smtClean="0"/>
          </a:p>
          <a:p>
            <a:pPr marL="14287" lvl="1" indent="0">
              <a:lnSpc>
                <a:spcPct val="120000"/>
              </a:lnSpc>
              <a:spcBef>
                <a:spcPts val="600"/>
              </a:spcBef>
              <a:buNone/>
            </a:pPr>
            <a:endParaRPr lang="en-GB" dirty="0" smtClean="0"/>
          </a:p>
          <a:p>
            <a:pPr marL="14287" lvl="1" indent="0">
              <a:lnSpc>
                <a:spcPct val="120000"/>
              </a:lnSpc>
              <a:spcBef>
                <a:spcPts val="600"/>
              </a:spcBef>
              <a:buNone/>
            </a:pPr>
            <a:endParaRPr lang="en-GB" dirty="0" smtClean="0"/>
          </a:p>
        </p:txBody>
      </p:sp>
      <p:sp>
        <p:nvSpPr>
          <p:cNvPr id="2" name="Slide Number Placeholder 1"/>
          <p:cNvSpPr>
            <a:spLocks noGrp="1"/>
          </p:cNvSpPr>
          <p:nvPr>
            <p:ph type="sldNum" sz="quarter" idx="11"/>
          </p:nvPr>
        </p:nvSpPr>
        <p:spPr/>
        <p:txBody>
          <a:bodyPr/>
          <a:lstStyle/>
          <a:p>
            <a:fld id="{3A7D5340-7F4D-46FB-B4B5-A5222B0AC70A}" type="slidenum">
              <a:rPr lang="en-US" sz="1200" smtClean="0"/>
              <a:pPr/>
              <a:t>57</a:t>
            </a:fld>
            <a:endParaRPr lang="en-US" sz="1200" dirty="0"/>
          </a:p>
        </p:txBody>
      </p:sp>
      <p:sp>
        <p:nvSpPr>
          <p:cNvPr id="5" name="Rectangle 4"/>
          <p:cNvSpPr/>
          <p:nvPr/>
        </p:nvSpPr>
        <p:spPr>
          <a:xfrm>
            <a:off x="251520" y="504982"/>
            <a:ext cx="8496944"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Rectangle 5"/>
          <p:cNvSpPr/>
          <p:nvPr/>
        </p:nvSpPr>
        <p:spPr>
          <a:xfrm>
            <a:off x="1611976" y="6635737"/>
            <a:ext cx="6586582"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747789925"/>
      </p:ext>
    </p:extLst>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7" name="Title 4"/>
          <p:cNvSpPr>
            <a:spLocks noGrp="1"/>
          </p:cNvSpPr>
          <p:nvPr>
            <p:ph type="title"/>
          </p:nvPr>
        </p:nvSpPr>
        <p:spPr>
          <a:xfrm>
            <a:off x="505389" y="562444"/>
            <a:ext cx="8229600" cy="768096"/>
          </a:xfrm>
        </p:spPr>
        <p:txBody>
          <a:bodyPr/>
          <a:lstStyle/>
          <a:p>
            <a:r>
              <a:rPr lang="en-GB" dirty="0" smtClean="0"/>
              <a:t>Inactive alarm</a:t>
            </a:r>
          </a:p>
        </p:txBody>
      </p:sp>
      <p:sp>
        <p:nvSpPr>
          <p:cNvPr id="8" name="Content Placeholder 7"/>
          <p:cNvSpPr>
            <a:spLocks noGrp="1"/>
          </p:cNvSpPr>
          <p:nvPr>
            <p:ph sz="half" idx="2"/>
          </p:nvPr>
        </p:nvSpPr>
        <p:spPr>
          <a:xfrm>
            <a:off x="4649788" y="2389988"/>
            <a:ext cx="4038600" cy="3702638"/>
          </a:xfrm>
        </p:spPr>
        <p:txBody>
          <a:bodyPr/>
          <a:lstStyle/>
          <a:p>
            <a:pPr marL="0" indent="0" eaLnBrk="1" hangingPunct="1"/>
            <a:r>
              <a:rPr lang="en-GB" altLang="en-US" sz="1800" b="1" dirty="0" smtClean="0">
                <a:solidFill>
                  <a:schemeClr val="tx1"/>
                </a:solidFill>
              </a:rPr>
              <a:t>The </a:t>
            </a:r>
            <a:r>
              <a:rPr lang="en-GB" altLang="en-US" sz="1800" b="1" dirty="0">
                <a:solidFill>
                  <a:schemeClr val="tx1"/>
                </a:solidFill>
              </a:rPr>
              <a:t>system has been left in standby mode for more than 15 </a:t>
            </a:r>
            <a:r>
              <a:rPr lang="en-GB" altLang="en-US" sz="1800" b="1" dirty="0" smtClean="0">
                <a:solidFill>
                  <a:schemeClr val="tx1"/>
                </a:solidFill>
              </a:rPr>
              <a:t>minutes</a:t>
            </a:r>
          </a:p>
          <a:p>
            <a:endParaRPr lang="en-GB" altLang="en-US" sz="1200" dirty="0">
              <a:solidFill>
                <a:schemeClr val="tx1"/>
              </a:solidFill>
            </a:endParaRPr>
          </a:p>
          <a:p>
            <a:pPr marL="285750" indent="-285750">
              <a:buFont typeface="Arial" panose="020B0604020202020204" pitchFamily="34" charset="0"/>
              <a:buChar char="•"/>
            </a:pPr>
            <a:r>
              <a:rPr lang="en-GB" altLang="en-US" dirty="0" smtClean="0">
                <a:solidFill>
                  <a:schemeClr val="tx1"/>
                </a:solidFill>
              </a:rPr>
              <a:t>Audible alarm will sound </a:t>
            </a:r>
            <a:r>
              <a:rPr lang="en-GB" altLang="en-US" b="1" dirty="0" smtClean="0">
                <a:solidFill>
                  <a:schemeClr val="tx1"/>
                </a:solidFill>
              </a:rPr>
              <a:t>every 20 seconds </a:t>
            </a:r>
            <a:r>
              <a:rPr lang="en-GB" dirty="0" smtClean="0">
                <a:solidFill>
                  <a:schemeClr val="tx1"/>
                </a:solidFill>
              </a:rPr>
              <a:t>and indicator will illuminate </a:t>
            </a:r>
            <a:endParaRPr lang="en-GB" b="1" dirty="0" smtClean="0">
              <a:solidFill>
                <a:schemeClr val="accent3"/>
              </a:solidFill>
            </a:endParaRPr>
          </a:p>
          <a:p>
            <a:endParaRPr lang="en-GB" altLang="en-US" sz="1200" dirty="0" smtClean="0">
              <a:solidFill>
                <a:schemeClr val="tx1"/>
              </a:solidFill>
            </a:endParaRPr>
          </a:p>
          <a:p>
            <a:r>
              <a:rPr lang="en-GB" altLang="en-US" b="1" dirty="0" smtClean="0">
                <a:solidFill>
                  <a:schemeClr val="accent1"/>
                </a:solidFill>
              </a:rPr>
              <a:t>Note: The </a:t>
            </a:r>
            <a:r>
              <a:rPr lang="en-GB" altLang="en-US" b="1" dirty="0">
                <a:solidFill>
                  <a:schemeClr val="accent1"/>
                </a:solidFill>
              </a:rPr>
              <a:t>inactive alarm may only be </a:t>
            </a:r>
            <a:r>
              <a:rPr lang="en-GB" altLang="en-US" b="1" dirty="0" smtClean="0">
                <a:solidFill>
                  <a:schemeClr val="accent1"/>
                </a:solidFill>
              </a:rPr>
              <a:t>audio </a:t>
            </a:r>
            <a:r>
              <a:rPr lang="en-GB" altLang="en-US" b="1" dirty="0">
                <a:solidFill>
                  <a:schemeClr val="accent1"/>
                </a:solidFill>
              </a:rPr>
              <a:t>paused </a:t>
            </a:r>
            <a:r>
              <a:rPr lang="en-GB" altLang="en-US" b="1" dirty="0" smtClean="0">
                <a:solidFill>
                  <a:schemeClr val="accent1"/>
                </a:solidFill>
              </a:rPr>
              <a:t>once</a:t>
            </a:r>
            <a:endParaRPr lang="en-GB" altLang="en-US" b="1" dirty="0">
              <a:solidFill>
                <a:schemeClr val="accent1"/>
              </a:solidFill>
            </a:endParaRPr>
          </a:p>
        </p:txBody>
      </p:sp>
      <p:pic>
        <p:nvPicPr>
          <p:cNvPr id="9" name="Picture 16"/>
          <p:cNvPicPr>
            <a:picLocks noChangeAspect="1"/>
          </p:cNvPicPr>
          <p:nvPr/>
        </p:nvPicPr>
        <p:blipFill>
          <a:blip r:embed="rId3" cstate="print"/>
          <a:srcRect l="4381" t="10056" r="3365" b="12840"/>
          <a:stretch>
            <a:fillRect/>
          </a:stretch>
        </p:blipFill>
        <p:spPr bwMode="auto">
          <a:xfrm>
            <a:off x="323528" y="1700808"/>
            <a:ext cx="3490225" cy="4391818"/>
          </a:xfrm>
          <a:prstGeom prst="rect">
            <a:avLst/>
          </a:prstGeom>
          <a:noFill/>
          <a:ln w="9525">
            <a:noFill/>
            <a:miter lim="800000"/>
            <a:headEnd/>
            <a:tailEnd/>
          </a:ln>
        </p:spPr>
      </p:pic>
      <p:cxnSp>
        <p:nvCxnSpPr>
          <p:cNvPr id="26" name="Straight Arrow Connector 25"/>
          <p:cNvCxnSpPr/>
          <p:nvPr/>
        </p:nvCxnSpPr>
        <p:spPr>
          <a:xfrm flipH="1">
            <a:off x="2417579" y="1674143"/>
            <a:ext cx="2202610" cy="143169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7" name="Slide Number Placeholder 1"/>
          <p:cNvSpPr txBox="1">
            <a:spLocks/>
          </p:cNvSpPr>
          <p:nvPr/>
        </p:nvSpPr>
        <p:spPr>
          <a:xfrm>
            <a:off x="6565392" y="6208775"/>
            <a:ext cx="2130552" cy="4754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A7D5340-7F4D-46FB-B4B5-A5222B0AC70A}" type="slidenum">
              <a:rPr lang="en-US" sz="1200" smtClean="0">
                <a:latin typeface="Smith&amp;NephewLF" panose="020F0500030000020004" pitchFamily="34" charset="0"/>
              </a:rPr>
              <a:pPr algn="r"/>
              <a:t>58</a:t>
            </a:fld>
            <a:endParaRPr lang="en-US" sz="1200" dirty="0">
              <a:latin typeface="Smith&amp;NephewLF" panose="020F0500030000020004" pitchFamily="34" charset="0"/>
            </a:endParaRPr>
          </a:p>
        </p:txBody>
      </p:sp>
      <p:pic>
        <p:nvPicPr>
          <p:cNvPr id="2150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5034" y="1390810"/>
            <a:ext cx="3377778" cy="574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Rectangle 29"/>
          <p:cNvSpPr/>
          <p:nvPr/>
        </p:nvSpPr>
        <p:spPr>
          <a:xfrm>
            <a:off x="7164288" y="3645024"/>
            <a:ext cx="1256904" cy="338554"/>
          </a:xfrm>
          <a:prstGeom prst="rect">
            <a:avLst/>
          </a:prstGeom>
          <a:solidFill>
            <a:schemeClr val="tx1">
              <a:lumMod val="60000"/>
              <a:lumOff val="40000"/>
            </a:schemeClr>
          </a:solidFill>
          <a:ln>
            <a:solidFill>
              <a:schemeClr val="tx1">
                <a:lumMod val="60000"/>
                <a:lumOff val="40000"/>
              </a:schemeClr>
            </a:solidFill>
          </a:ln>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GB" sz="1600" b="1" cap="none" spc="0" dirty="0">
                <a:ln/>
                <a:solidFill>
                  <a:schemeClr val="accent3"/>
                </a:solidFill>
                <a:effectLst/>
                <a:latin typeface="Smith&amp;NephewLF" panose="020F0500030000020004" pitchFamily="34" charset="0"/>
              </a:rPr>
              <a:t>solid yellow </a:t>
            </a:r>
            <a:endParaRPr lang="en-US" sz="1600" b="1" cap="none" spc="0" dirty="0">
              <a:ln/>
              <a:solidFill>
                <a:schemeClr val="accent3"/>
              </a:solidFill>
              <a:effectLst/>
              <a:latin typeface="Smith&amp;NephewLF" panose="020F0500030000020004" pitchFamily="34" charset="0"/>
            </a:endParaRPr>
          </a:p>
        </p:txBody>
      </p:sp>
      <p:sp>
        <p:nvSpPr>
          <p:cNvPr id="31" name="Oval 30"/>
          <p:cNvSpPr/>
          <p:nvPr/>
        </p:nvSpPr>
        <p:spPr>
          <a:xfrm>
            <a:off x="2011725" y="1986642"/>
            <a:ext cx="113829" cy="182656"/>
          </a:xfrm>
          <a:prstGeom prst="ellipse">
            <a:avLst/>
          </a:prstGeom>
          <a:solidFill>
            <a:srgbClr val="FFFF00"/>
          </a:solidFill>
          <a:ln w="3175">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445728" y="4437112"/>
            <a:ext cx="725577" cy="7152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251520" y="504982"/>
            <a:ext cx="8496944"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Rectangle 12"/>
          <p:cNvSpPr/>
          <p:nvPr/>
        </p:nvSpPr>
        <p:spPr>
          <a:xfrm>
            <a:off x="1611976" y="6635737"/>
            <a:ext cx="6586582"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641998492"/>
      </p:ext>
    </p:extLst>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ChangeArrowheads="1"/>
          </p:cNvSpPr>
          <p:nvPr>
            <p:ph type="title"/>
          </p:nvPr>
        </p:nvSpPr>
        <p:spPr/>
        <p:txBody>
          <a:bodyPr/>
          <a:lstStyle/>
          <a:p>
            <a:r>
              <a:rPr lang="en-GB" dirty="0">
                <a:solidFill>
                  <a:schemeClr val="tx1"/>
                </a:solidFill>
              </a:rPr>
              <a:t>Inactive alarm</a:t>
            </a:r>
            <a:endParaRPr lang="en-GB" dirty="0" smtClean="0">
              <a:solidFill>
                <a:schemeClr val="tx1"/>
              </a:solidFill>
            </a:endParaRPr>
          </a:p>
        </p:txBody>
      </p:sp>
      <p:sp>
        <p:nvSpPr>
          <p:cNvPr id="45058" name="Rectangle 3"/>
          <p:cNvSpPr>
            <a:spLocks noGrp="1" noChangeArrowheads="1"/>
          </p:cNvSpPr>
          <p:nvPr>
            <p:ph idx="1"/>
          </p:nvPr>
        </p:nvSpPr>
        <p:spPr>
          <a:xfrm>
            <a:off x="460375" y="2031999"/>
            <a:ext cx="8228013" cy="4377765"/>
          </a:xfrm>
        </p:spPr>
        <p:txBody>
          <a:bodyPr>
            <a:normAutofit/>
          </a:bodyPr>
          <a:lstStyle/>
          <a:p>
            <a:r>
              <a:rPr lang="en-GB" b="1" dirty="0" smtClean="0">
                <a:solidFill>
                  <a:schemeClr val="accent1"/>
                </a:solidFill>
              </a:rPr>
              <a:t>Alarm:</a:t>
            </a:r>
            <a:r>
              <a:rPr lang="en-GB" dirty="0" smtClean="0">
                <a:solidFill>
                  <a:schemeClr val="accent1"/>
                </a:solidFill>
              </a:rPr>
              <a:t>	Inactive alarm</a:t>
            </a:r>
          </a:p>
          <a:p>
            <a:pPr marL="0" indent="0"/>
            <a:r>
              <a:rPr lang="en-GB" b="1" dirty="0" smtClean="0">
                <a:solidFill>
                  <a:schemeClr val="accent1"/>
                </a:solidFill>
              </a:rPr>
              <a:t>Cause: </a:t>
            </a:r>
            <a:r>
              <a:rPr lang="en-GB" dirty="0" smtClean="0">
                <a:solidFill>
                  <a:schemeClr val="accent1"/>
                </a:solidFill>
              </a:rPr>
              <a:t>	Device has been left in stand-by mode without any keys being pressed for 	longer than 15 minutes</a:t>
            </a:r>
          </a:p>
          <a:p>
            <a:pPr marL="0" indent="0"/>
            <a:endParaRPr lang="en-GB" dirty="0" smtClean="0">
              <a:solidFill>
                <a:schemeClr val="accent1"/>
              </a:solidFill>
            </a:endParaRPr>
          </a:p>
          <a:p>
            <a:pPr marL="0" indent="0"/>
            <a:r>
              <a:rPr lang="en-GB" sz="1600" b="1" dirty="0" smtClean="0">
                <a:solidFill>
                  <a:schemeClr val="tx1"/>
                </a:solidFill>
              </a:rPr>
              <a:t>Remedy: </a:t>
            </a:r>
          </a:p>
          <a:p>
            <a:r>
              <a:rPr lang="en-GB" sz="1600" dirty="0">
                <a:solidFill>
                  <a:schemeClr val="tx1"/>
                </a:solidFill>
              </a:rPr>
              <a:t>Either select pressure setting and start therapy </a:t>
            </a:r>
          </a:p>
          <a:p>
            <a:r>
              <a:rPr lang="en-GB" sz="1600" dirty="0">
                <a:solidFill>
                  <a:schemeClr val="tx1"/>
                </a:solidFill>
              </a:rPr>
              <a:t>or </a:t>
            </a:r>
          </a:p>
          <a:p>
            <a:r>
              <a:rPr lang="en-GB" sz="1600" dirty="0">
                <a:solidFill>
                  <a:schemeClr val="tx1"/>
                </a:solidFill>
              </a:rPr>
              <a:t>Turn device OFF until therapy is required	</a:t>
            </a:r>
          </a:p>
          <a:p>
            <a:pPr marL="0" indent="0"/>
            <a:endParaRPr lang="en-GB" dirty="0" smtClean="0"/>
          </a:p>
        </p:txBody>
      </p:sp>
      <p:sp>
        <p:nvSpPr>
          <p:cNvPr id="23" name="Slide Number Placeholder 1"/>
          <p:cNvSpPr txBox="1">
            <a:spLocks/>
          </p:cNvSpPr>
          <p:nvPr/>
        </p:nvSpPr>
        <p:spPr>
          <a:xfrm>
            <a:off x="6565392" y="6208775"/>
            <a:ext cx="2130552" cy="4754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A7D5340-7F4D-46FB-B4B5-A5222B0AC70A}" type="slidenum">
              <a:rPr lang="en-US" sz="1200" smtClean="0">
                <a:latin typeface="Smith&amp;NephewLF" panose="020F0500030000020004" pitchFamily="34" charset="0"/>
              </a:rPr>
              <a:pPr algn="r"/>
              <a:t>59</a:t>
            </a:fld>
            <a:endParaRPr lang="en-US" sz="1400" dirty="0">
              <a:latin typeface="Smith&amp;NephewLF" panose="020F0500030000020004" pitchFamily="34" charset="0"/>
            </a:endParaRPr>
          </a:p>
        </p:txBody>
      </p:sp>
      <p:sp>
        <p:nvSpPr>
          <p:cNvPr id="5" name="Rectangle 4"/>
          <p:cNvSpPr/>
          <p:nvPr/>
        </p:nvSpPr>
        <p:spPr>
          <a:xfrm>
            <a:off x="251520" y="504982"/>
            <a:ext cx="8496944"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Rectangle 5"/>
          <p:cNvSpPr/>
          <p:nvPr/>
        </p:nvSpPr>
        <p:spPr>
          <a:xfrm>
            <a:off x="1611976" y="6635737"/>
            <a:ext cx="6586582"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0444132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31842" name="Rectangle 2"/>
          <p:cNvSpPr>
            <a:spLocks noGrp="1" noChangeArrowheads="1"/>
          </p:cNvSpPr>
          <p:nvPr>
            <p:ph type="title"/>
          </p:nvPr>
        </p:nvSpPr>
        <p:spPr>
          <a:xfrm>
            <a:off x="466344" y="260648"/>
            <a:ext cx="8229600" cy="768096"/>
          </a:xfrm>
        </p:spPr>
        <p:txBody>
          <a:bodyPr>
            <a:normAutofit/>
          </a:bodyPr>
          <a:lstStyle/>
          <a:p>
            <a:r>
              <a:rPr lang="en-US" sz="3200" dirty="0"/>
              <a:t>Precautions </a:t>
            </a:r>
            <a:r>
              <a:rPr lang="en-US" sz="3200" dirty="0" smtClean="0"/>
              <a:t>continued</a:t>
            </a:r>
            <a:endParaRPr lang="en-US" sz="3200" dirty="0"/>
          </a:p>
        </p:txBody>
      </p:sp>
      <p:sp>
        <p:nvSpPr>
          <p:cNvPr id="2" name="Text Placeholder 1"/>
          <p:cNvSpPr>
            <a:spLocks noGrp="1"/>
          </p:cNvSpPr>
          <p:nvPr>
            <p:ph type="body" idx="4294967295"/>
          </p:nvPr>
        </p:nvSpPr>
        <p:spPr>
          <a:xfrm>
            <a:off x="475831" y="1124744"/>
            <a:ext cx="8280920" cy="3585604"/>
          </a:xfrm>
        </p:spPr>
        <p:txBody>
          <a:bodyPr/>
          <a:lstStyle/>
          <a:p>
            <a:r>
              <a:rPr lang="en-US" sz="1400" b="1" dirty="0"/>
              <a:t>2</a:t>
            </a:r>
            <a:r>
              <a:rPr lang="en-US" sz="1400" dirty="0" smtClean="0"/>
              <a:t>. </a:t>
            </a:r>
            <a:r>
              <a:rPr lang="en-US" sz="1400" dirty="0"/>
              <a:t>As a condition of use, device should only be </a:t>
            </a:r>
            <a:r>
              <a:rPr lang="en-US" sz="1400" dirty="0" smtClean="0"/>
              <a:t>used by </a:t>
            </a:r>
            <a:r>
              <a:rPr lang="en-US" sz="1400" dirty="0"/>
              <a:t>qualified and authorized personnel. User </a:t>
            </a:r>
            <a:r>
              <a:rPr lang="en-US" sz="1400" dirty="0" smtClean="0"/>
              <a:t>must have </a:t>
            </a:r>
            <a:r>
              <a:rPr lang="en-US" sz="1400" dirty="0"/>
              <a:t>necessary knowledge of the specific </a:t>
            </a:r>
            <a:r>
              <a:rPr lang="en-US" sz="1400" dirty="0" smtClean="0"/>
              <a:t>medical application </a:t>
            </a:r>
            <a:r>
              <a:rPr lang="en-US" sz="1400" dirty="0"/>
              <a:t>for which NPWT is being </a:t>
            </a:r>
            <a:r>
              <a:rPr lang="en-US" sz="1400" dirty="0" smtClean="0"/>
              <a:t>used</a:t>
            </a:r>
            <a:endParaRPr lang="en-US" sz="1400" dirty="0"/>
          </a:p>
          <a:p>
            <a:r>
              <a:rPr lang="en-US" sz="1400" b="1" dirty="0"/>
              <a:t>3. </a:t>
            </a:r>
            <a:r>
              <a:rPr lang="en-US" sz="1400" dirty="0"/>
              <a:t>For patients with high risk of bleeding, use </a:t>
            </a:r>
            <a:r>
              <a:rPr lang="en-US" sz="1400" dirty="0" smtClean="0"/>
              <a:t>300mL canister</a:t>
            </a:r>
            <a:r>
              <a:rPr lang="en-US" sz="1400" dirty="0"/>
              <a:t>. Ensure the </a:t>
            </a:r>
            <a:r>
              <a:rPr lang="en-US" sz="1400" dirty="0" smtClean="0"/>
              <a:t>300mL canister </a:t>
            </a:r>
            <a:r>
              <a:rPr lang="en-US" sz="1400" dirty="0"/>
              <a:t>viewing </a:t>
            </a:r>
            <a:r>
              <a:rPr lang="en-US" sz="1400" dirty="0" smtClean="0"/>
              <a:t>is checked </a:t>
            </a:r>
            <a:r>
              <a:rPr lang="en-US" sz="1400" dirty="0"/>
              <a:t>frequently for signs of </a:t>
            </a:r>
            <a:r>
              <a:rPr lang="en-US" sz="1400" dirty="0" smtClean="0"/>
              <a:t>bleeding</a:t>
            </a:r>
            <a:endParaRPr lang="en-US" sz="1400" dirty="0"/>
          </a:p>
          <a:p>
            <a:r>
              <a:rPr lang="en-US" sz="1400" b="1" dirty="0"/>
              <a:t>4. </a:t>
            </a:r>
            <a:r>
              <a:rPr lang="en-US" sz="1400" dirty="0"/>
              <a:t>The dressing seal may be lost or pooling </a:t>
            </a:r>
            <a:r>
              <a:rPr lang="en-US" sz="1400" dirty="0" smtClean="0"/>
              <a:t>may occur</a:t>
            </a:r>
            <a:r>
              <a:rPr lang="en-US" sz="1400" dirty="0"/>
              <a:t>, without alarm activation, when an </a:t>
            </a:r>
            <a:r>
              <a:rPr lang="en-US" sz="1400" dirty="0" smtClean="0"/>
              <a:t>occlusion forms </a:t>
            </a:r>
            <a:r>
              <a:rPr lang="en-US" sz="1400" dirty="0"/>
              <a:t>on the wound side of the dressing. Viscous</a:t>
            </a:r>
            <a:r>
              <a:rPr lang="en-US" sz="1400" dirty="0" smtClean="0"/>
              <a:t>, purulent </a:t>
            </a:r>
            <a:r>
              <a:rPr lang="en-US" sz="1400" dirty="0"/>
              <a:t>or </a:t>
            </a:r>
            <a:r>
              <a:rPr lang="en-US" sz="1400" dirty="0" err="1"/>
              <a:t>serosanguineous</a:t>
            </a:r>
            <a:r>
              <a:rPr lang="en-US" sz="1400" dirty="0"/>
              <a:t> drainage </a:t>
            </a:r>
            <a:r>
              <a:rPr lang="en-US" sz="1400" dirty="0" smtClean="0"/>
              <a:t>may contribute </a:t>
            </a:r>
            <a:r>
              <a:rPr lang="en-US" sz="1400" dirty="0"/>
              <a:t>to occlusion of the dressing. </a:t>
            </a:r>
            <a:r>
              <a:rPr lang="en-US" sz="1400" dirty="0" smtClean="0"/>
              <a:t>Regular monitoring </a:t>
            </a:r>
            <a:r>
              <a:rPr lang="en-US" sz="1400" dirty="0"/>
              <a:t>of device and dressing is </a:t>
            </a:r>
            <a:r>
              <a:rPr lang="en-US" sz="1400" dirty="0" smtClean="0"/>
              <a:t>required to </a:t>
            </a:r>
            <a:r>
              <a:rPr lang="en-US" sz="1400" dirty="0"/>
              <a:t>ensure full delivery of therapy and </a:t>
            </a:r>
            <a:r>
              <a:rPr lang="en-US" sz="1400" dirty="0" smtClean="0"/>
              <a:t>exudate removal</a:t>
            </a:r>
            <a:r>
              <a:rPr lang="en-US" sz="1400" dirty="0"/>
              <a:t>. Ensure the wound dressing is free </a:t>
            </a:r>
            <a:r>
              <a:rPr lang="en-US" sz="1400" dirty="0" smtClean="0"/>
              <a:t>of air </a:t>
            </a:r>
            <a:r>
              <a:rPr lang="en-US" sz="1400" dirty="0"/>
              <a:t>leaks, fully compressed and firm to the </a:t>
            </a:r>
            <a:r>
              <a:rPr lang="en-US" sz="1400" dirty="0" smtClean="0"/>
              <a:t>touch whenever </a:t>
            </a:r>
            <a:r>
              <a:rPr lang="en-US" sz="1400" dirty="0"/>
              <a:t>therapy is </a:t>
            </a:r>
            <a:r>
              <a:rPr lang="en-US" sz="1400" dirty="0" smtClean="0"/>
              <a:t>active</a:t>
            </a:r>
            <a:endParaRPr lang="en-US" sz="1400" dirty="0"/>
          </a:p>
          <a:p>
            <a:r>
              <a:rPr lang="en-US" sz="1400" b="1" dirty="0"/>
              <a:t>5. </a:t>
            </a:r>
            <a:r>
              <a:rPr lang="en-US" sz="1400" dirty="0"/>
              <a:t>Underlying structures, such as bone, tendons</a:t>
            </a:r>
            <a:r>
              <a:rPr lang="en-US" sz="1400" dirty="0" smtClean="0"/>
              <a:t>, ligaments </a:t>
            </a:r>
            <a:r>
              <a:rPr lang="en-US" sz="1400" dirty="0"/>
              <a:t>and nerves should be covered </a:t>
            </a:r>
            <a:r>
              <a:rPr lang="en-US" sz="1400" dirty="0" smtClean="0"/>
              <a:t>with natural </a:t>
            </a:r>
            <a:r>
              <a:rPr lang="en-US" sz="1400" dirty="0"/>
              <a:t>tissue or a non-adherent dressing </a:t>
            </a:r>
            <a:r>
              <a:rPr lang="en-US" sz="1400" dirty="0" smtClean="0"/>
              <a:t>layer prior </a:t>
            </a:r>
            <a:r>
              <a:rPr lang="en-US" sz="1400" dirty="0"/>
              <a:t>to applying the NPWT dressing to </a:t>
            </a:r>
            <a:r>
              <a:rPr lang="en-US" sz="1400" dirty="0" smtClean="0"/>
              <a:t>ensure protection </a:t>
            </a:r>
            <a:r>
              <a:rPr lang="en-US" sz="1400" dirty="0"/>
              <a:t>and minimize the risk of damage </a:t>
            </a:r>
            <a:r>
              <a:rPr lang="en-US" sz="1400" dirty="0" smtClean="0"/>
              <a:t>from direct </a:t>
            </a:r>
            <a:r>
              <a:rPr lang="en-US" sz="1400" dirty="0"/>
              <a:t>contact with the </a:t>
            </a:r>
            <a:r>
              <a:rPr lang="en-US" sz="1400" dirty="0" smtClean="0"/>
              <a:t>dressing</a:t>
            </a:r>
          </a:p>
          <a:p>
            <a:r>
              <a:rPr lang="en-US" sz="1400" b="1" dirty="0"/>
              <a:t>6. </a:t>
            </a:r>
            <a:r>
              <a:rPr lang="en-US" sz="1400" dirty="0" smtClean="0"/>
              <a:t>To </a:t>
            </a:r>
            <a:r>
              <a:rPr lang="en-US" sz="1400" dirty="0"/>
              <a:t>minimize the risk of bradycardia, do not </a:t>
            </a:r>
            <a:r>
              <a:rPr lang="en-US" sz="1400" dirty="0" smtClean="0"/>
              <a:t>place NPWT </a:t>
            </a:r>
            <a:r>
              <a:rPr lang="en-US" sz="1400" dirty="0"/>
              <a:t>in proximity to the </a:t>
            </a:r>
            <a:r>
              <a:rPr lang="en-US" sz="1400" dirty="0" err="1"/>
              <a:t>vagus</a:t>
            </a:r>
            <a:r>
              <a:rPr lang="en-US" sz="1400" dirty="0"/>
              <a:t> </a:t>
            </a:r>
            <a:r>
              <a:rPr lang="en-US" sz="1400" dirty="0" smtClean="0"/>
              <a:t>nerve</a:t>
            </a:r>
          </a:p>
          <a:p>
            <a:r>
              <a:rPr lang="en-US" sz="1400" b="1" dirty="0" smtClean="0"/>
              <a:t>7</a:t>
            </a:r>
            <a:r>
              <a:rPr lang="en-US" sz="1400" b="1" dirty="0"/>
              <a:t>. </a:t>
            </a:r>
            <a:r>
              <a:rPr lang="en-US" sz="1400" dirty="0"/>
              <a:t>In the event a patient with spinal cord </a:t>
            </a:r>
            <a:r>
              <a:rPr lang="en-US" sz="1400" dirty="0" smtClean="0"/>
              <a:t>injury experiences </a:t>
            </a:r>
            <a:r>
              <a:rPr lang="en-US" sz="1400" dirty="0"/>
              <a:t>autonomic </a:t>
            </a:r>
            <a:r>
              <a:rPr lang="en-US" sz="1400" dirty="0" err="1"/>
              <a:t>dysreflexia</a:t>
            </a:r>
            <a:r>
              <a:rPr lang="en-US" sz="1400" dirty="0"/>
              <a:t>, </a:t>
            </a:r>
            <a:r>
              <a:rPr lang="en-US" sz="1400" dirty="0" smtClean="0"/>
              <a:t>discontinue use </a:t>
            </a:r>
            <a:r>
              <a:rPr lang="en-US" sz="1400" dirty="0"/>
              <a:t>of NPWT and immediately seek </a:t>
            </a:r>
            <a:r>
              <a:rPr lang="en-US" sz="1400" dirty="0" smtClean="0"/>
              <a:t>medical assistance</a:t>
            </a:r>
            <a:endParaRPr lang="en-US" sz="1400" dirty="0"/>
          </a:p>
          <a:p>
            <a:r>
              <a:rPr lang="en-US" sz="1400" b="1" dirty="0"/>
              <a:t>8. </a:t>
            </a:r>
            <a:r>
              <a:rPr lang="en-US" sz="1400" dirty="0"/>
              <a:t>When treating enteric fistulas, do not place </a:t>
            </a:r>
            <a:r>
              <a:rPr lang="en-US" sz="1400" dirty="0" smtClean="0"/>
              <a:t>NPWT dressing </a:t>
            </a:r>
            <a:r>
              <a:rPr lang="en-US" sz="1400" dirty="0"/>
              <a:t>in direct contact with exposed bowel</a:t>
            </a:r>
            <a:r>
              <a:rPr lang="en-US" sz="1400" dirty="0" smtClean="0"/>
              <a:t>. Cover </a:t>
            </a:r>
            <a:r>
              <a:rPr lang="en-US" sz="1400" dirty="0"/>
              <a:t>the wound bed, including fistula opening</a:t>
            </a:r>
            <a:r>
              <a:rPr lang="en-US" sz="1400" dirty="0" smtClean="0"/>
              <a:t>, with </a:t>
            </a:r>
            <a:r>
              <a:rPr lang="en-US" sz="1400" dirty="0"/>
              <a:t>non-adherent gauze or with one layer of </a:t>
            </a:r>
            <a:r>
              <a:rPr lang="en-US" sz="1400" dirty="0" smtClean="0"/>
              <a:t>saline moistened </a:t>
            </a:r>
            <a:r>
              <a:rPr lang="en-US" sz="1400" dirty="0"/>
              <a:t>gauze. During the course of </a:t>
            </a:r>
            <a:r>
              <a:rPr lang="en-US" sz="1400" dirty="0" smtClean="0"/>
              <a:t>treatment patient’s </a:t>
            </a:r>
            <a:r>
              <a:rPr lang="en-US" sz="1400" dirty="0"/>
              <a:t>fluid levels must be closely </a:t>
            </a:r>
            <a:r>
              <a:rPr lang="en-US" sz="1400" dirty="0" smtClean="0"/>
              <a:t>monitored</a:t>
            </a:r>
            <a:endParaRPr lang="en-GB" sz="1400" dirty="0"/>
          </a:p>
        </p:txBody>
      </p:sp>
      <p:sp>
        <p:nvSpPr>
          <p:cNvPr id="27" name="Slide Number Placeholder 1"/>
          <p:cNvSpPr txBox="1">
            <a:spLocks/>
          </p:cNvSpPr>
          <p:nvPr/>
        </p:nvSpPr>
        <p:spPr>
          <a:xfrm>
            <a:off x="6565392" y="6208775"/>
            <a:ext cx="2130552" cy="4754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A7D5340-7F4D-46FB-B4B5-A5222B0AC70A}" type="slidenum">
              <a:rPr lang="en-US" sz="1200" smtClean="0">
                <a:latin typeface="Smith&amp;NephewLF" panose="020F0500030000020004" pitchFamily="34" charset="0"/>
              </a:rPr>
              <a:pPr algn="r"/>
              <a:t>6</a:t>
            </a:fld>
            <a:endParaRPr lang="en-US" sz="1400" dirty="0">
              <a:latin typeface="Smith&amp;NephewLF" panose="020F0500030000020004" pitchFamily="34" charset="0"/>
            </a:endParaRPr>
          </a:p>
        </p:txBody>
      </p:sp>
      <p:sp>
        <p:nvSpPr>
          <p:cNvPr id="5" name="Rectangle 4"/>
          <p:cNvSpPr/>
          <p:nvPr/>
        </p:nvSpPr>
        <p:spPr>
          <a:xfrm>
            <a:off x="418117" y="6024109"/>
            <a:ext cx="8208912" cy="369332"/>
          </a:xfrm>
          <a:prstGeom prst="rect">
            <a:avLst/>
          </a:prstGeom>
          <a:ln>
            <a:solidFill>
              <a:schemeClr val="accent1"/>
            </a:solidFill>
          </a:ln>
        </p:spPr>
        <p:txBody>
          <a:bodyPr wrap="square">
            <a:spAutoFit/>
          </a:bodyPr>
          <a:lstStyle/>
          <a:p>
            <a:r>
              <a:rPr lang="en-US" b="1" dirty="0">
                <a:solidFill>
                  <a:schemeClr val="accent1"/>
                </a:solidFill>
                <a:latin typeface="Smith&amp;NephewLF" panose="020F0500030000020004" pitchFamily="34" charset="0"/>
              </a:rPr>
              <a:t>NOTE: </a:t>
            </a:r>
            <a:r>
              <a:rPr lang="en-US" dirty="0">
                <a:solidFill>
                  <a:schemeClr val="accent1"/>
                </a:solidFill>
                <a:latin typeface="Smith&amp;NephewLF" panose="020F0500030000020004" pitchFamily="34" charset="0"/>
              </a:rPr>
              <a:t>Full device operation is found in the User Manual for the </a:t>
            </a:r>
            <a:r>
              <a:rPr lang="en-US" dirty="0" smtClean="0">
                <a:solidFill>
                  <a:schemeClr val="accent1"/>
                </a:solidFill>
                <a:latin typeface="Smith&amp;NephewLF" panose="020F0500030000020004" pitchFamily="34" charset="0"/>
              </a:rPr>
              <a:t>RENASYS</a:t>
            </a:r>
            <a:r>
              <a:rPr lang="en-US" baseline="30000" dirty="0" smtClean="0">
                <a:solidFill>
                  <a:schemeClr val="accent1"/>
                </a:solidFill>
                <a:latin typeface="Smith&amp;NephewLF" panose="020F0500030000020004" pitchFamily="34" charset="0"/>
              </a:rPr>
              <a:t>◊</a:t>
            </a:r>
            <a:r>
              <a:rPr lang="en-US" dirty="0" smtClean="0">
                <a:solidFill>
                  <a:schemeClr val="accent1"/>
                </a:solidFill>
                <a:latin typeface="Smith&amp;NephewLF" panose="020F0500030000020004" pitchFamily="34" charset="0"/>
              </a:rPr>
              <a:t> </a:t>
            </a:r>
            <a:r>
              <a:rPr lang="en-US" dirty="0">
                <a:solidFill>
                  <a:schemeClr val="accent1"/>
                </a:solidFill>
                <a:latin typeface="Smith&amp;NephewLF" panose="020F0500030000020004" pitchFamily="34" charset="0"/>
              </a:rPr>
              <a:t>GO </a:t>
            </a:r>
            <a:r>
              <a:rPr lang="en-US" dirty="0" smtClean="0">
                <a:solidFill>
                  <a:schemeClr val="accent1"/>
                </a:solidFill>
                <a:latin typeface="Smith&amp;NephewLF" panose="020F0500030000020004" pitchFamily="34" charset="0"/>
              </a:rPr>
              <a:t>Device</a:t>
            </a:r>
            <a:endParaRPr lang="en-US" dirty="0">
              <a:solidFill>
                <a:schemeClr val="accent1"/>
              </a:solidFill>
              <a:latin typeface="Smith&amp;NephewLF" panose="020F0500030000020004" pitchFamily="34" charset="0"/>
            </a:endParaRPr>
          </a:p>
        </p:txBody>
      </p:sp>
      <p:sp>
        <p:nvSpPr>
          <p:cNvPr id="6" name="Rectangle 5"/>
          <p:cNvSpPr/>
          <p:nvPr/>
        </p:nvSpPr>
        <p:spPr>
          <a:xfrm>
            <a:off x="1544413" y="6594610"/>
            <a:ext cx="6048672" cy="2606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542958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17"/>
          <p:cNvPicPr>
            <a:picLocks noChangeAspect="1"/>
          </p:cNvPicPr>
          <p:nvPr/>
        </p:nvPicPr>
        <p:blipFill>
          <a:blip r:embed="rId3" cstate="print"/>
          <a:srcRect l="4381" t="10056" r="3365" b="12840"/>
          <a:stretch>
            <a:fillRect/>
          </a:stretch>
        </p:blipFill>
        <p:spPr bwMode="auto">
          <a:xfrm>
            <a:off x="5275364" y="1484784"/>
            <a:ext cx="3881438" cy="4883150"/>
          </a:xfrm>
          <a:prstGeom prst="rect">
            <a:avLst/>
          </a:prstGeom>
          <a:noFill/>
          <a:ln w="9525">
            <a:noFill/>
            <a:miter lim="800000"/>
            <a:headEnd/>
            <a:tailEnd/>
          </a:ln>
        </p:spPr>
      </p:pic>
      <p:sp>
        <p:nvSpPr>
          <p:cNvPr id="37890" name="Text Box 14"/>
          <p:cNvSpPr txBox="1">
            <a:spLocks noChangeArrowheads="1"/>
          </p:cNvSpPr>
          <p:nvPr/>
        </p:nvSpPr>
        <p:spPr bwMode="auto">
          <a:xfrm>
            <a:off x="177330" y="2736612"/>
            <a:ext cx="4826718" cy="2400657"/>
          </a:xfrm>
          <a:prstGeom prst="rect">
            <a:avLst/>
          </a:prstGeom>
          <a:noFill/>
          <a:ln w="9525">
            <a:noFill/>
            <a:miter lim="800000"/>
            <a:headEnd/>
            <a:tailEnd/>
          </a:ln>
        </p:spPr>
        <p:txBody>
          <a:bodyPr wrap="square">
            <a:spAutoFit/>
          </a:bodyPr>
          <a:lstStyle/>
          <a:p>
            <a:pPr eaLnBrk="1" hangingPunct="1">
              <a:spcBef>
                <a:spcPts val="600"/>
              </a:spcBef>
              <a:spcAft>
                <a:spcPts val="600"/>
              </a:spcAft>
            </a:pPr>
            <a:r>
              <a:rPr lang="en-GB" altLang="en-US" sz="1600" dirty="0" smtClean="0">
                <a:latin typeface="Smith&amp;NephewLF" panose="020F0500030000020004" pitchFamily="34" charset="0"/>
              </a:rPr>
              <a:t>      Alarm states that can be audio paused include:</a:t>
            </a:r>
          </a:p>
          <a:p>
            <a:pPr marL="285750" indent="-285750">
              <a:buFont typeface="Arial" panose="020B0604020202020204" pitchFamily="34" charset="0"/>
              <a:buChar char="•"/>
            </a:pPr>
            <a:r>
              <a:rPr lang="en-GB" sz="1600" dirty="0" smtClean="0">
                <a:latin typeface="Smith&amp;NephewLF" panose="020F0500030000020004" pitchFamily="34" charset="0"/>
              </a:rPr>
              <a:t>Inactive (can only be paused once)</a:t>
            </a:r>
            <a:endParaRPr lang="en-GB" sz="1600" dirty="0">
              <a:latin typeface="Smith&amp;NephewLF" panose="020F0500030000020004" pitchFamily="34" charset="0"/>
            </a:endParaRPr>
          </a:p>
          <a:p>
            <a:pPr marL="285750" indent="-285750">
              <a:buFont typeface="Arial" panose="020B0604020202020204" pitchFamily="34" charset="0"/>
              <a:buChar char="•"/>
            </a:pPr>
            <a:r>
              <a:rPr lang="en-GB" sz="1600" dirty="0" smtClean="0">
                <a:latin typeface="Smith&amp;NephewLF" panose="020F0500030000020004" pitchFamily="34" charset="0"/>
              </a:rPr>
              <a:t>Low vacuum</a:t>
            </a:r>
          </a:p>
          <a:p>
            <a:pPr marL="285750" indent="-285750">
              <a:buFont typeface="Arial" panose="020B0604020202020204" pitchFamily="34" charset="0"/>
              <a:buChar char="•"/>
            </a:pPr>
            <a:r>
              <a:rPr lang="en-GB" sz="1600" dirty="0" smtClean="0">
                <a:latin typeface="Smith&amp;NephewLF" panose="020F0500030000020004" pitchFamily="34" charset="0"/>
              </a:rPr>
              <a:t>Complete blockage/canister over-capacity</a:t>
            </a:r>
          </a:p>
          <a:p>
            <a:pPr marL="285750" indent="-285750">
              <a:buFont typeface="Arial" panose="020B0604020202020204" pitchFamily="34" charset="0"/>
              <a:buChar char="•"/>
            </a:pPr>
            <a:r>
              <a:rPr lang="en-GB" sz="1600" dirty="0">
                <a:latin typeface="Smith&amp;NephewLF" panose="020F0500030000020004" pitchFamily="34" charset="0"/>
              </a:rPr>
              <a:t>Leak</a:t>
            </a:r>
          </a:p>
          <a:p>
            <a:pPr marL="285750" indent="-285750">
              <a:buFont typeface="Arial" panose="020B0604020202020204" pitchFamily="34" charset="0"/>
              <a:buChar char="•"/>
            </a:pPr>
            <a:r>
              <a:rPr lang="en-GB" sz="1600" dirty="0" smtClean="0">
                <a:latin typeface="Smith&amp;NephewLF" panose="020F0500030000020004" pitchFamily="34" charset="0"/>
              </a:rPr>
              <a:t>Low Battery</a:t>
            </a:r>
          </a:p>
          <a:p>
            <a:endParaRPr lang="en-GB" sz="1600" dirty="0" smtClean="0">
              <a:latin typeface="Smith&amp;NephewLF" panose="020F0500030000020004" pitchFamily="34" charset="0"/>
            </a:endParaRPr>
          </a:p>
          <a:p>
            <a:pPr>
              <a:spcBef>
                <a:spcPts val="600"/>
              </a:spcBef>
              <a:spcAft>
                <a:spcPts val="600"/>
              </a:spcAft>
            </a:pPr>
            <a:r>
              <a:rPr lang="en-GB" sz="1400" dirty="0" smtClean="0">
                <a:solidFill>
                  <a:schemeClr val="accent1"/>
                </a:solidFill>
                <a:latin typeface="Smith&amp;NephewLF" panose="020F0500030000020004" pitchFamily="34" charset="0"/>
              </a:rPr>
              <a:t>Note:  The above alarms can be paused indefinitely until device is turned off.  </a:t>
            </a:r>
            <a:endParaRPr lang="en-GB" sz="1400" dirty="0">
              <a:solidFill>
                <a:schemeClr val="accent1"/>
              </a:solidFill>
              <a:latin typeface="Smith&amp;NephewLF" panose="020F0500030000020004" pitchFamily="34" charset="0"/>
            </a:endParaRPr>
          </a:p>
        </p:txBody>
      </p:sp>
      <p:sp>
        <p:nvSpPr>
          <p:cNvPr id="37893" name="Title 2"/>
          <p:cNvSpPr>
            <a:spLocks noGrp="1"/>
          </p:cNvSpPr>
          <p:nvPr>
            <p:ph type="title"/>
          </p:nvPr>
        </p:nvSpPr>
        <p:spPr bwMode="auto">
          <a:prstGeom prst="rect">
            <a:avLst/>
          </a:prstGeom>
          <a:noFill/>
          <a:ln>
            <a:miter lim="800000"/>
            <a:headEnd/>
            <a:tailEnd/>
          </a:ln>
        </p:spPr>
        <p:txBody>
          <a:bodyPr lIns="0" tIns="0" rIns="0" bIns="0" anchor="ctr"/>
          <a:lstStyle/>
          <a:p>
            <a:r>
              <a:rPr lang="en-GB" dirty="0" smtClean="0">
                <a:solidFill>
                  <a:schemeClr val="tx1"/>
                </a:solidFill>
              </a:rPr>
              <a:t>Audio pause</a:t>
            </a:r>
            <a:endParaRPr lang="en-GB" sz="2800" dirty="0" smtClean="0">
              <a:solidFill>
                <a:schemeClr val="tx1"/>
              </a:solidFill>
            </a:endParaRPr>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9489" y="694652"/>
            <a:ext cx="2571750"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2" name="Straight Arrow Connector 31"/>
          <p:cNvCxnSpPr/>
          <p:nvPr/>
        </p:nvCxnSpPr>
        <p:spPr>
          <a:xfrm>
            <a:off x="5154018" y="1142327"/>
            <a:ext cx="1722238" cy="202376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1"/>
          </p:nvPr>
        </p:nvSpPr>
        <p:spPr/>
        <p:txBody>
          <a:bodyPr/>
          <a:lstStyle/>
          <a:p>
            <a:fld id="{3A7D5340-7F4D-46FB-B4B5-A5222B0AC70A}" type="slidenum">
              <a:rPr lang="en-US" sz="1200">
                <a:solidFill>
                  <a:schemeClr val="tx1"/>
                </a:solidFill>
              </a:rPr>
              <a:pPr/>
              <a:t>60</a:t>
            </a:fld>
            <a:endParaRPr lang="en-US" sz="1200" dirty="0">
              <a:solidFill>
                <a:schemeClr val="tx1"/>
              </a:solidFill>
            </a:endParaRPr>
          </a:p>
        </p:txBody>
      </p:sp>
      <p:pic>
        <p:nvPicPr>
          <p:cNvPr id="10"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7860666" y="4537688"/>
            <a:ext cx="577744" cy="5695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891" name="AutoShape 15"/>
          <p:cNvSpPr>
            <a:spLocks noChangeArrowheads="1"/>
          </p:cNvSpPr>
          <p:nvPr/>
        </p:nvSpPr>
        <p:spPr bwMode="gray">
          <a:xfrm rot="5400000">
            <a:off x="7048765" y="4412504"/>
            <a:ext cx="1287463" cy="336337"/>
          </a:xfrm>
          <a:prstGeom prst="leftArrow">
            <a:avLst>
              <a:gd name="adj1" fmla="val 50000"/>
              <a:gd name="adj2" fmla="val 140799"/>
            </a:avLst>
          </a:prstGeom>
          <a:ln>
            <a:headEnd/>
            <a:tailEnd/>
          </a:ln>
        </p:spPr>
        <p:style>
          <a:lnRef idx="3">
            <a:schemeClr val="lt1"/>
          </a:lnRef>
          <a:fillRef idx="1">
            <a:schemeClr val="accent1"/>
          </a:fillRef>
          <a:effectRef idx="1">
            <a:schemeClr val="accent1"/>
          </a:effectRef>
          <a:fontRef idx="minor">
            <a:schemeClr val="lt1"/>
          </a:fontRef>
        </p:style>
        <p:txBody>
          <a:bodyPr rot="10800000" vert="eaVert" wrap="none" lIns="0" tIns="0" rIns="0" bIns="0" anchor="ctr"/>
          <a:lstStyle/>
          <a:p>
            <a:pPr eaLnBrk="0" hangingPunct="0"/>
            <a:endParaRPr lang="en-GB" sz="2400" dirty="0">
              <a:solidFill>
                <a:srgbClr val="000000"/>
              </a:solidFill>
              <a:latin typeface="Arial Narrow" pitchFamily="34" charset="0"/>
            </a:endParaRPr>
          </a:p>
        </p:txBody>
      </p:sp>
      <p:sp>
        <p:nvSpPr>
          <p:cNvPr id="11" name="Rectangle 10"/>
          <p:cNvSpPr/>
          <p:nvPr/>
        </p:nvSpPr>
        <p:spPr>
          <a:xfrm>
            <a:off x="251520" y="594992"/>
            <a:ext cx="8496944"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Rectangle 11"/>
          <p:cNvSpPr/>
          <p:nvPr/>
        </p:nvSpPr>
        <p:spPr>
          <a:xfrm>
            <a:off x="1611976" y="6635737"/>
            <a:ext cx="6586582"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Text Box 14"/>
          <p:cNvSpPr txBox="1">
            <a:spLocks noChangeArrowheads="1"/>
          </p:cNvSpPr>
          <p:nvPr/>
        </p:nvSpPr>
        <p:spPr bwMode="auto">
          <a:xfrm>
            <a:off x="539552" y="1692542"/>
            <a:ext cx="4238004" cy="923330"/>
          </a:xfrm>
          <a:prstGeom prst="rect">
            <a:avLst/>
          </a:prstGeom>
          <a:noFill/>
          <a:ln w="9525">
            <a:noFill/>
            <a:miter lim="800000"/>
            <a:headEnd/>
            <a:tailEnd/>
          </a:ln>
        </p:spPr>
        <p:txBody>
          <a:bodyPr wrap="square">
            <a:spAutoFit/>
          </a:bodyPr>
          <a:lstStyle/>
          <a:p>
            <a:pPr eaLnBrk="1" hangingPunct="1">
              <a:spcBef>
                <a:spcPts val="600"/>
              </a:spcBef>
              <a:spcAft>
                <a:spcPts val="600"/>
              </a:spcAft>
            </a:pPr>
            <a:r>
              <a:rPr lang="en-GB" altLang="en-US" b="1" dirty="0" smtClean="0">
                <a:latin typeface="Smith&amp;NephewLF" panose="020F0500030000020004" pitchFamily="34" charset="0"/>
              </a:rPr>
              <a:t>If an alarm state is present the audible alarm may be paused for 2-3 minutes by pressing the audio pause button </a:t>
            </a:r>
            <a:endParaRPr lang="en-GB" altLang="en-US" b="1" dirty="0">
              <a:latin typeface="Smith&amp;NephewLF" panose="020F0500030000020004" pitchFamily="34" charset="0"/>
            </a:endParaRPr>
          </a:p>
        </p:txBody>
      </p:sp>
    </p:spTree>
    <p:extLst>
      <p:ext uri="{BB962C8B-B14F-4D97-AF65-F5344CB8AC3E}">
        <p14:creationId xmlns:p14="http://schemas.microsoft.com/office/powerpoint/2010/main" val="27150605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3" name="Title 2"/>
          <p:cNvSpPr>
            <a:spLocks noGrp="1"/>
          </p:cNvSpPr>
          <p:nvPr>
            <p:ph type="title"/>
          </p:nvPr>
        </p:nvSpPr>
        <p:spPr bwMode="auto">
          <a:xfrm>
            <a:off x="790467" y="657167"/>
            <a:ext cx="8229600" cy="768096"/>
          </a:xfrm>
          <a:prstGeom prst="rect">
            <a:avLst/>
          </a:prstGeom>
          <a:noFill/>
          <a:ln>
            <a:miter lim="800000"/>
            <a:headEnd/>
            <a:tailEnd/>
          </a:ln>
        </p:spPr>
        <p:txBody>
          <a:bodyPr lIns="0" tIns="0" rIns="0" bIns="0" anchor="ctr"/>
          <a:lstStyle/>
          <a:p>
            <a:r>
              <a:rPr lang="en-GB" dirty="0" smtClean="0">
                <a:solidFill>
                  <a:schemeClr val="tx1"/>
                </a:solidFill>
              </a:rPr>
              <a:t>Audio pause</a:t>
            </a:r>
            <a:endParaRPr lang="en-GB" sz="2800" dirty="0" smtClean="0">
              <a:solidFill>
                <a:schemeClr val="tx1"/>
              </a:solidFill>
            </a:endParaRPr>
          </a:p>
        </p:txBody>
      </p:sp>
      <p:sp>
        <p:nvSpPr>
          <p:cNvPr id="3" name="Text Placeholder 2"/>
          <p:cNvSpPr>
            <a:spLocks noGrp="1"/>
          </p:cNvSpPr>
          <p:nvPr>
            <p:ph type="body" idx="1"/>
          </p:nvPr>
        </p:nvSpPr>
        <p:spPr/>
        <p:txBody>
          <a:bodyPr/>
          <a:lstStyle/>
          <a:p>
            <a:r>
              <a:rPr lang="en-GB" dirty="0" smtClean="0">
                <a:solidFill>
                  <a:schemeClr val="tx1"/>
                </a:solidFill>
              </a:rPr>
              <a:t>     The following alarms</a:t>
            </a:r>
            <a:r>
              <a:rPr lang="en-GB" u="sng" dirty="0" smtClean="0">
                <a:solidFill>
                  <a:schemeClr val="tx1"/>
                </a:solidFill>
              </a:rPr>
              <a:t> cannot </a:t>
            </a:r>
            <a:r>
              <a:rPr lang="en-GB" dirty="0" smtClean="0">
                <a:solidFill>
                  <a:schemeClr val="tx1"/>
                </a:solidFill>
              </a:rPr>
              <a:t>be audio paused (silenced):</a:t>
            </a:r>
          </a:p>
          <a:p>
            <a:pPr marL="285750" indent="-285750">
              <a:buFont typeface="Arial" panose="020B0604020202020204" pitchFamily="34" charset="0"/>
              <a:buChar char="•"/>
            </a:pPr>
            <a:r>
              <a:rPr lang="en-GB" dirty="0" smtClean="0">
                <a:solidFill>
                  <a:schemeClr val="tx1"/>
                </a:solidFill>
              </a:rPr>
              <a:t>Very low battery</a:t>
            </a:r>
          </a:p>
          <a:p>
            <a:pPr marL="285750" indent="-285750">
              <a:buFont typeface="Arial" panose="020B0604020202020204" pitchFamily="34" charset="0"/>
              <a:buChar char="•"/>
            </a:pPr>
            <a:r>
              <a:rPr lang="en-GB" dirty="0" smtClean="0">
                <a:solidFill>
                  <a:schemeClr val="tx1"/>
                </a:solidFill>
              </a:rPr>
              <a:t>Extremely low battery </a:t>
            </a:r>
          </a:p>
          <a:p>
            <a:pPr marL="285750" indent="-285750">
              <a:buFont typeface="Arial" panose="020B0604020202020204" pitchFamily="34" charset="0"/>
              <a:buChar char="•"/>
            </a:pPr>
            <a:r>
              <a:rPr lang="en-GB" dirty="0" smtClean="0">
                <a:solidFill>
                  <a:schemeClr val="tx1"/>
                </a:solidFill>
              </a:rPr>
              <a:t>High vacuum </a:t>
            </a:r>
          </a:p>
          <a:p>
            <a:pPr marL="285750" indent="-285750">
              <a:buFont typeface="Arial" panose="020B0604020202020204" pitchFamily="34" charset="0"/>
              <a:buChar char="•"/>
            </a:pPr>
            <a:r>
              <a:rPr lang="en-GB" dirty="0" smtClean="0">
                <a:solidFill>
                  <a:schemeClr val="tx1"/>
                </a:solidFill>
              </a:rPr>
              <a:t>Over vacuum </a:t>
            </a:r>
            <a:endParaRPr lang="en-GB" dirty="0">
              <a:solidFill>
                <a:schemeClr val="tx1"/>
              </a:solidFill>
            </a:endParaRPr>
          </a:p>
        </p:txBody>
      </p:sp>
      <p:sp>
        <p:nvSpPr>
          <p:cNvPr id="2" name="Slide Number Placeholder 1"/>
          <p:cNvSpPr>
            <a:spLocks noGrp="1"/>
          </p:cNvSpPr>
          <p:nvPr>
            <p:ph type="sldNum" sz="quarter" idx="11"/>
          </p:nvPr>
        </p:nvSpPr>
        <p:spPr/>
        <p:txBody>
          <a:bodyPr/>
          <a:lstStyle/>
          <a:p>
            <a:fld id="{3A7D5340-7F4D-46FB-B4B5-A5222B0AC70A}" type="slidenum">
              <a:rPr lang="en-US" sz="1200" smtClean="0"/>
              <a:pPr/>
              <a:t>61</a:t>
            </a:fld>
            <a:endParaRPr lang="en-US" sz="1200" dirty="0"/>
          </a:p>
        </p:txBody>
      </p:sp>
      <p:sp>
        <p:nvSpPr>
          <p:cNvPr id="5" name="Rectangle 4"/>
          <p:cNvSpPr/>
          <p:nvPr/>
        </p:nvSpPr>
        <p:spPr>
          <a:xfrm>
            <a:off x="251520" y="504982"/>
            <a:ext cx="8496944"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Rectangle 5"/>
          <p:cNvSpPr/>
          <p:nvPr/>
        </p:nvSpPr>
        <p:spPr>
          <a:xfrm>
            <a:off x="1611976" y="6635737"/>
            <a:ext cx="6586582"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079145989"/>
      </p:ext>
    </p:extLst>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971600" y="764704"/>
            <a:ext cx="4680520" cy="720080"/>
          </a:xfrm>
        </p:spPr>
        <p:txBody>
          <a:bodyPr>
            <a:normAutofit/>
          </a:bodyPr>
          <a:lstStyle/>
          <a:p>
            <a:r>
              <a:rPr lang="en-GB" dirty="0" smtClean="0">
                <a:solidFill>
                  <a:schemeClr val="tx1"/>
                </a:solidFill>
              </a:rPr>
              <a:t>RENASYS™ GO device</a:t>
            </a:r>
            <a:endParaRPr lang="en-GB" sz="2400" dirty="0">
              <a:solidFill>
                <a:schemeClr val="tx1"/>
              </a:solidFill>
            </a:endParaRPr>
          </a:p>
        </p:txBody>
      </p:sp>
      <p:pic>
        <p:nvPicPr>
          <p:cNvPr id="7" name="Picture 16"/>
          <p:cNvPicPr>
            <a:picLocks noChangeAspect="1"/>
          </p:cNvPicPr>
          <p:nvPr/>
        </p:nvPicPr>
        <p:blipFill>
          <a:blip r:embed="rId2" cstate="print"/>
          <a:srcRect l="4381" t="10056" r="3365" b="12840"/>
          <a:stretch>
            <a:fillRect/>
          </a:stretch>
        </p:blipFill>
        <p:spPr bwMode="auto">
          <a:xfrm>
            <a:off x="5310082" y="1870706"/>
            <a:ext cx="3355055" cy="4222589"/>
          </a:xfrm>
          <a:prstGeom prst="rect">
            <a:avLst/>
          </a:prstGeom>
          <a:noFill/>
          <a:ln w="9525">
            <a:noFill/>
            <a:miter lim="800000"/>
            <a:headEnd/>
            <a:tailEnd/>
          </a:ln>
        </p:spPr>
      </p:pic>
      <p:sp>
        <p:nvSpPr>
          <p:cNvPr id="2" name="Rectangle 1"/>
          <p:cNvSpPr/>
          <p:nvPr/>
        </p:nvSpPr>
        <p:spPr>
          <a:xfrm>
            <a:off x="395536" y="1916832"/>
            <a:ext cx="3936383" cy="1569660"/>
          </a:xfrm>
          <a:prstGeom prst="rect">
            <a:avLst/>
          </a:prstGeom>
        </p:spPr>
        <p:txBody>
          <a:bodyPr wrap="square">
            <a:spAutoFit/>
          </a:bodyPr>
          <a:lstStyle/>
          <a:p>
            <a:pPr lvl="0">
              <a:spcBef>
                <a:spcPct val="0"/>
              </a:spcBef>
            </a:pPr>
            <a:r>
              <a:rPr lang="en-GB" sz="2400" b="1" dirty="0" smtClean="0">
                <a:solidFill>
                  <a:srgbClr val="FF0000"/>
                </a:solidFill>
                <a:latin typeface="Smith&amp;NephewLF" pitchFamily="34" charset="0"/>
                <a:ea typeface="+mj-ea"/>
                <a:cs typeface="+mj-cs"/>
              </a:rPr>
              <a:t>     Important information</a:t>
            </a:r>
          </a:p>
          <a:p>
            <a:pPr lvl="0">
              <a:spcBef>
                <a:spcPct val="0"/>
              </a:spcBef>
            </a:pPr>
            <a:r>
              <a:rPr lang="en-GB" sz="2400" b="1" dirty="0" smtClean="0">
                <a:solidFill>
                  <a:srgbClr val="FF0000"/>
                </a:solidFill>
                <a:latin typeface="Smith&amp;NephewLF" pitchFamily="34" charset="0"/>
                <a:ea typeface="+mj-ea"/>
                <a:cs typeface="+mj-cs"/>
              </a:rPr>
              <a:t> </a:t>
            </a:r>
          </a:p>
          <a:p>
            <a:pPr marL="342900" lvl="0" indent="-342900">
              <a:spcBef>
                <a:spcPct val="0"/>
              </a:spcBef>
              <a:buFont typeface="Arial" panose="020B0604020202020204" pitchFamily="34" charset="0"/>
              <a:buChar char="•"/>
            </a:pPr>
            <a:r>
              <a:rPr lang="en-GB" sz="2400" dirty="0" smtClean="0">
                <a:latin typeface="Smith&amp;NephewLF" pitchFamily="34" charset="0"/>
                <a:ea typeface="+mj-ea"/>
                <a:cs typeface="+mj-cs"/>
              </a:rPr>
              <a:t>Patient monitoring</a:t>
            </a:r>
          </a:p>
          <a:p>
            <a:pPr marL="342900" indent="-342900">
              <a:spcBef>
                <a:spcPct val="0"/>
              </a:spcBef>
              <a:buFont typeface="Arial" panose="020B0604020202020204" pitchFamily="34" charset="0"/>
              <a:buChar char="•"/>
            </a:pPr>
            <a:r>
              <a:rPr lang="en-GB" sz="2400" dirty="0" smtClean="0">
                <a:latin typeface="Smith&amp;NephewLF" pitchFamily="34" charset="0"/>
                <a:ea typeface="+mj-ea"/>
                <a:cs typeface="+mj-cs"/>
              </a:rPr>
              <a:t>Caution – lack of alarms </a:t>
            </a:r>
          </a:p>
        </p:txBody>
      </p:sp>
      <p:sp>
        <p:nvSpPr>
          <p:cNvPr id="3" name="Slide Number Placeholder 2"/>
          <p:cNvSpPr>
            <a:spLocks noGrp="1"/>
          </p:cNvSpPr>
          <p:nvPr>
            <p:ph type="sldNum" sz="quarter" idx="11"/>
          </p:nvPr>
        </p:nvSpPr>
        <p:spPr/>
        <p:txBody>
          <a:bodyPr/>
          <a:lstStyle/>
          <a:p>
            <a:fld id="{3A7D5340-7F4D-46FB-B4B5-A5222B0AC70A}" type="slidenum">
              <a:rPr lang="en-US" sz="1200" smtClean="0"/>
              <a:pPr/>
              <a:t>62</a:t>
            </a:fld>
            <a:endParaRPr lang="en-US" sz="1200" dirty="0"/>
          </a:p>
        </p:txBody>
      </p:sp>
      <p:pic>
        <p:nvPicPr>
          <p:cNvPr id="8"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7380312" y="4509120"/>
            <a:ext cx="725577" cy="7152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1611976" y="6635737"/>
            <a:ext cx="6586582"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2699429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90" name="Title 1"/>
          <p:cNvSpPr>
            <a:spLocks noGrp="1"/>
          </p:cNvSpPr>
          <p:nvPr>
            <p:ph type="title"/>
          </p:nvPr>
        </p:nvSpPr>
        <p:spPr>
          <a:xfrm>
            <a:off x="790467" y="504982"/>
            <a:ext cx="8229600" cy="768096"/>
          </a:xfrm>
        </p:spPr>
        <p:txBody>
          <a:bodyPr/>
          <a:lstStyle/>
          <a:p>
            <a:r>
              <a:rPr lang="en-GB" dirty="0" smtClean="0">
                <a:solidFill>
                  <a:schemeClr val="tx1"/>
                </a:solidFill>
              </a:rPr>
              <a:t>Patient monitoring</a:t>
            </a:r>
            <a:endParaRPr lang="en-GB" dirty="0">
              <a:solidFill>
                <a:schemeClr val="tx1"/>
              </a:solidFill>
            </a:endParaRPr>
          </a:p>
        </p:txBody>
      </p:sp>
      <p:sp>
        <p:nvSpPr>
          <p:cNvPr id="3" name="Text Placeholder 2"/>
          <p:cNvSpPr>
            <a:spLocks noGrp="1"/>
          </p:cNvSpPr>
          <p:nvPr>
            <p:ph type="body" idx="1"/>
          </p:nvPr>
        </p:nvSpPr>
        <p:spPr>
          <a:xfrm>
            <a:off x="539552" y="1268760"/>
            <a:ext cx="7920880" cy="4885176"/>
          </a:xfrm>
        </p:spPr>
        <p:txBody>
          <a:bodyPr>
            <a:normAutofit/>
          </a:bodyPr>
          <a:lstStyle/>
          <a:p>
            <a:pPr marL="285750" indent="-285750">
              <a:buFont typeface="Arial" panose="020B0604020202020204" pitchFamily="34" charset="0"/>
              <a:buChar char="•"/>
            </a:pPr>
            <a:r>
              <a:rPr lang="en-US" dirty="0"/>
              <a:t>Carefully monitor the </a:t>
            </a:r>
            <a:r>
              <a:rPr lang="en-US" u="sng" dirty="0"/>
              <a:t>patient</a:t>
            </a:r>
            <a:r>
              <a:rPr lang="en-US" dirty="0"/>
              <a:t>, </a:t>
            </a:r>
            <a:r>
              <a:rPr lang="en-US" u="sng" dirty="0"/>
              <a:t>device</a:t>
            </a:r>
            <a:r>
              <a:rPr lang="en-US" dirty="0"/>
              <a:t>, and </a:t>
            </a:r>
            <a:r>
              <a:rPr lang="en-US" u="sng" dirty="0"/>
              <a:t>dressing</a:t>
            </a:r>
            <a:r>
              <a:rPr lang="en-US" dirty="0"/>
              <a:t> frequently to determine if there are any signs of bleeding, exudate accumulation (pooling), infection, maceration, or loss of Negative Pressure </a:t>
            </a:r>
            <a:r>
              <a:rPr lang="en-US" dirty="0" smtClean="0"/>
              <a:t>Wound Therapy </a:t>
            </a:r>
            <a:r>
              <a:rPr lang="en-US" dirty="0"/>
              <a:t>(NPWT)</a:t>
            </a:r>
          </a:p>
          <a:p>
            <a:pPr marL="285750" indent="-285750">
              <a:buFont typeface="Arial" panose="020B0604020202020204" pitchFamily="34" charset="0"/>
              <a:buChar char="•"/>
            </a:pPr>
            <a:r>
              <a:rPr lang="en-US" dirty="0" smtClean="0"/>
              <a:t>The </a:t>
            </a:r>
            <a:r>
              <a:rPr lang="en-US" dirty="0"/>
              <a:t>frequency should be </a:t>
            </a:r>
            <a:r>
              <a:rPr lang="en-US" dirty="0" smtClean="0"/>
              <a:t>determined by </a:t>
            </a:r>
            <a:r>
              <a:rPr lang="en-US" dirty="0"/>
              <a:t>the clinician based on individual characteristics </a:t>
            </a:r>
            <a:r>
              <a:rPr lang="en-US" dirty="0" smtClean="0"/>
              <a:t>of the </a:t>
            </a:r>
            <a:r>
              <a:rPr lang="en-US" dirty="0"/>
              <a:t>patient and wound. NPWT devices are not </a:t>
            </a:r>
            <a:r>
              <a:rPr lang="en-US" dirty="0" smtClean="0"/>
              <a:t>designed to </a:t>
            </a:r>
            <a:r>
              <a:rPr lang="en-US" dirty="0"/>
              <a:t>detect or issue an alarm </a:t>
            </a:r>
            <a:r>
              <a:rPr lang="en-US" dirty="0" smtClean="0"/>
              <a:t>condition based </a:t>
            </a:r>
            <a:r>
              <a:rPr lang="en-US" dirty="0"/>
              <a:t>on </a:t>
            </a:r>
            <a:r>
              <a:rPr lang="en-US" dirty="0" smtClean="0"/>
              <a:t>the presence </a:t>
            </a:r>
            <a:r>
              <a:rPr lang="en-US" dirty="0"/>
              <a:t>of bleeding or </a:t>
            </a:r>
            <a:r>
              <a:rPr lang="en-US" dirty="0" smtClean="0"/>
              <a:t>pooling </a:t>
            </a:r>
          </a:p>
          <a:p>
            <a:pPr marL="285750" indent="-285750">
              <a:buFont typeface="Arial" panose="020B0604020202020204" pitchFamily="34" charset="0"/>
              <a:buChar char="•"/>
            </a:pPr>
            <a:r>
              <a:rPr lang="en-US" dirty="0"/>
              <a:t>These conditions </a:t>
            </a:r>
            <a:r>
              <a:rPr lang="en-US" dirty="0" smtClean="0"/>
              <a:t>may only </a:t>
            </a:r>
            <a:r>
              <a:rPr lang="en-US" dirty="0"/>
              <a:t>be detected by frequent </a:t>
            </a:r>
            <a:r>
              <a:rPr lang="en-US" dirty="0" smtClean="0"/>
              <a:t>monitoring</a:t>
            </a:r>
            <a:r>
              <a:rPr lang="en-US" dirty="0"/>
              <a:t> </a:t>
            </a:r>
            <a:endParaRPr lang="en-US" dirty="0" smtClean="0"/>
          </a:p>
          <a:p>
            <a:pPr marL="285750" indent="-285750">
              <a:buFont typeface="Arial" panose="020B0604020202020204" pitchFamily="34" charset="0"/>
              <a:buChar char="•"/>
            </a:pPr>
            <a:r>
              <a:rPr lang="en-US" dirty="0" smtClean="0"/>
              <a:t>NPWT </a:t>
            </a:r>
            <a:r>
              <a:rPr lang="en-US" dirty="0"/>
              <a:t>may be impacted by various </a:t>
            </a:r>
            <a:r>
              <a:rPr lang="en-US" dirty="0" smtClean="0"/>
              <a:t>conditions related </a:t>
            </a:r>
            <a:r>
              <a:rPr lang="en-US" dirty="0"/>
              <a:t>to system configuration, set-up and </a:t>
            </a:r>
            <a:r>
              <a:rPr lang="en-US" dirty="0" smtClean="0"/>
              <a:t>individual characteristics </a:t>
            </a:r>
            <a:r>
              <a:rPr lang="en-US" dirty="0"/>
              <a:t>of the patient and wound (</a:t>
            </a:r>
            <a:r>
              <a:rPr lang="en-US" dirty="0" err="1" smtClean="0"/>
              <a:t>eg</a:t>
            </a:r>
            <a:r>
              <a:rPr lang="en-US" dirty="0" smtClean="0"/>
              <a:t> exudate characteristics</a:t>
            </a:r>
            <a:r>
              <a:rPr lang="en-US" dirty="0"/>
              <a:t>, patient anatomy</a:t>
            </a:r>
            <a:r>
              <a:rPr lang="en-US" dirty="0" smtClean="0"/>
              <a:t>). </a:t>
            </a:r>
          </a:p>
          <a:p>
            <a:pPr marL="285750" indent="-285750">
              <a:buFont typeface="Arial" panose="020B0604020202020204" pitchFamily="34" charset="0"/>
              <a:buChar char="•"/>
            </a:pPr>
            <a:r>
              <a:rPr lang="en-US" dirty="0" smtClean="0"/>
              <a:t>Alignment </a:t>
            </a:r>
            <a:r>
              <a:rPr lang="en-US" dirty="0"/>
              <a:t>of </a:t>
            </a:r>
            <a:r>
              <a:rPr lang="en-US" dirty="0" smtClean="0"/>
              <a:t>the Soft Port to </a:t>
            </a:r>
            <a:r>
              <a:rPr lang="en-US" dirty="0"/>
              <a:t>the opening in the drape, use of a </a:t>
            </a:r>
            <a:r>
              <a:rPr lang="en-US" dirty="0" smtClean="0"/>
              <a:t>bridging technique </a:t>
            </a:r>
            <a:r>
              <a:rPr lang="en-US" dirty="0"/>
              <a:t>and choice of dressing configuration </a:t>
            </a:r>
            <a:r>
              <a:rPr lang="en-US" dirty="0" smtClean="0"/>
              <a:t>based on </a:t>
            </a:r>
            <a:r>
              <a:rPr lang="en-US" dirty="0"/>
              <a:t>wound characteristics may impact NPWT </a:t>
            </a:r>
            <a:r>
              <a:rPr lang="en-US" dirty="0" smtClean="0"/>
              <a:t>vacuum delivery </a:t>
            </a:r>
            <a:r>
              <a:rPr lang="en-US" dirty="0"/>
              <a:t>over the course of therapy</a:t>
            </a:r>
            <a:endParaRPr lang="en-US" dirty="0" smtClean="0"/>
          </a:p>
          <a:p>
            <a:pPr marL="0" indent="0"/>
            <a:r>
              <a:rPr lang="en-GB" sz="1600" b="1" dirty="0" smtClean="0">
                <a:solidFill>
                  <a:srgbClr val="FF0000"/>
                </a:solidFill>
              </a:rPr>
              <a:t>Note: Special attention to the risks of bleeding or loss of NPWT should be considered when prescribing NPWT for use in the community/home care setting</a:t>
            </a:r>
            <a:endParaRPr lang="en-GB" sz="1600" b="1" dirty="0">
              <a:solidFill>
                <a:srgbClr val="FF0000"/>
              </a:solidFill>
            </a:endParaRPr>
          </a:p>
          <a:p>
            <a:pPr marL="0" indent="0"/>
            <a:endParaRPr lang="en-GB" dirty="0">
              <a:latin typeface="Smith&amp;NephewLF" panose="020F0500030000020004" pitchFamily="34" charset="0"/>
            </a:endParaRPr>
          </a:p>
          <a:p>
            <a:endParaRPr lang="en-GB" sz="1800" dirty="0">
              <a:solidFill>
                <a:schemeClr val="bg2"/>
              </a:solidFill>
            </a:endParaRPr>
          </a:p>
        </p:txBody>
      </p:sp>
      <p:sp>
        <p:nvSpPr>
          <p:cNvPr id="2" name="Slide Number Placeholder 1"/>
          <p:cNvSpPr>
            <a:spLocks noGrp="1"/>
          </p:cNvSpPr>
          <p:nvPr>
            <p:ph type="sldNum" sz="quarter" idx="11"/>
          </p:nvPr>
        </p:nvSpPr>
        <p:spPr/>
        <p:txBody>
          <a:bodyPr/>
          <a:lstStyle/>
          <a:p>
            <a:fld id="{3A7D5340-7F4D-46FB-B4B5-A5222B0AC70A}" type="slidenum">
              <a:rPr lang="en-US" sz="1200" smtClean="0"/>
              <a:pPr/>
              <a:t>63</a:t>
            </a:fld>
            <a:endParaRPr lang="en-US" dirty="0"/>
          </a:p>
        </p:txBody>
      </p:sp>
      <p:sp>
        <p:nvSpPr>
          <p:cNvPr id="5" name="Rectangle 4"/>
          <p:cNvSpPr/>
          <p:nvPr/>
        </p:nvSpPr>
        <p:spPr>
          <a:xfrm>
            <a:off x="1611976" y="6635737"/>
            <a:ext cx="6586582"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Rectangle 5"/>
          <p:cNvSpPr/>
          <p:nvPr/>
        </p:nvSpPr>
        <p:spPr>
          <a:xfrm>
            <a:off x="251520" y="504982"/>
            <a:ext cx="8496944"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089915430"/>
      </p:ext>
    </p:extLst>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31842" name="Rectangle 2"/>
          <p:cNvSpPr>
            <a:spLocks noGrp="1" noChangeArrowheads="1"/>
          </p:cNvSpPr>
          <p:nvPr>
            <p:ph type="title"/>
          </p:nvPr>
        </p:nvSpPr>
        <p:spPr/>
        <p:txBody>
          <a:bodyPr>
            <a:normAutofit/>
          </a:bodyPr>
          <a:lstStyle/>
          <a:p>
            <a:pPr algn="l"/>
            <a:r>
              <a:rPr lang="en-US" sz="2800" dirty="0" smtClean="0">
                <a:solidFill>
                  <a:schemeClr val="tx1"/>
                </a:solidFill>
                <a:latin typeface="Smith&amp;NephewLF" panose="020F0500030000020004" pitchFamily="34" charset="0"/>
              </a:rPr>
              <a:t>Patient monitoring continued </a:t>
            </a:r>
            <a:endParaRPr lang="en-US" sz="2800" dirty="0">
              <a:solidFill>
                <a:schemeClr val="tx1"/>
              </a:solidFill>
              <a:latin typeface="Smith&amp;NephewLF" panose="020F0500030000020004" pitchFamily="34" charset="0"/>
            </a:endParaRPr>
          </a:p>
        </p:txBody>
      </p:sp>
      <p:sp>
        <p:nvSpPr>
          <p:cNvPr id="2" name="Text Placeholder 1"/>
          <p:cNvSpPr>
            <a:spLocks noGrp="1"/>
          </p:cNvSpPr>
          <p:nvPr>
            <p:ph type="body" idx="1"/>
          </p:nvPr>
        </p:nvSpPr>
        <p:spPr>
          <a:xfrm>
            <a:off x="470646" y="1334597"/>
            <a:ext cx="6981674" cy="4453128"/>
          </a:xfrm>
        </p:spPr>
        <p:txBody>
          <a:bodyPr/>
          <a:lstStyle/>
          <a:p>
            <a:r>
              <a:rPr lang="en-US" dirty="0"/>
              <a:t>Exudate </a:t>
            </a:r>
            <a:r>
              <a:rPr lang="en-US" dirty="0" smtClean="0"/>
              <a:t>volume, viscosity </a:t>
            </a:r>
            <a:r>
              <a:rPr lang="en-US" dirty="0"/>
              <a:t>and consistency may influence fluid </a:t>
            </a:r>
            <a:r>
              <a:rPr lang="en-US" dirty="0" smtClean="0"/>
              <a:t>removal or </a:t>
            </a:r>
            <a:r>
              <a:rPr lang="en-US" dirty="0"/>
              <a:t>occlusion </a:t>
            </a:r>
            <a:r>
              <a:rPr lang="en-US" dirty="0" smtClean="0"/>
              <a:t>formation</a:t>
            </a:r>
          </a:p>
          <a:p>
            <a:r>
              <a:rPr lang="en-US" dirty="0" smtClean="0"/>
              <a:t>A </a:t>
            </a:r>
            <a:r>
              <a:rPr lang="en-US" dirty="0"/>
              <a:t>full canister, incorrect </a:t>
            </a:r>
            <a:r>
              <a:rPr lang="en-US" dirty="0" smtClean="0"/>
              <a:t>canister orientation </a:t>
            </a:r>
            <a:r>
              <a:rPr lang="en-US" dirty="0"/>
              <a:t>and device/tubing height relative to </a:t>
            </a:r>
            <a:r>
              <a:rPr lang="en-US" dirty="0" smtClean="0"/>
              <a:t>the wound </a:t>
            </a:r>
            <a:r>
              <a:rPr lang="en-US" dirty="0"/>
              <a:t>can contribute to loss of NPWT and </a:t>
            </a:r>
            <a:r>
              <a:rPr lang="en-US" dirty="0" smtClean="0"/>
              <a:t>exudate accumulation </a:t>
            </a:r>
            <a:r>
              <a:rPr lang="en-US" dirty="0"/>
              <a:t>within the wound, which could lead </a:t>
            </a:r>
            <a:r>
              <a:rPr lang="en-US" dirty="0" smtClean="0"/>
              <a:t>to maceration</a:t>
            </a:r>
            <a:r>
              <a:rPr lang="en-US" dirty="0"/>
              <a:t>, infection, or unrecognized </a:t>
            </a:r>
            <a:r>
              <a:rPr lang="en-US" dirty="0" smtClean="0"/>
              <a:t>bleeding</a:t>
            </a:r>
            <a:endParaRPr lang="en-US" dirty="0"/>
          </a:p>
          <a:p>
            <a:r>
              <a:rPr lang="en-US" dirty="0"/>
              <a:t>Monitor the wound for infection and ensure that </a:t>
            </a:r>
            <a:r>
              <a:rPr lang="en-US" dirty="0" smtClean="0"/>
              <a:t>all  wound </a:t>
            </a:r>
            <a:r>
              <a:rPr lang="en-US" dirty="0"/>
              <a:t>filler is removed at each </a:t>
            </a:r>
            <a:r>
              <a:rPr lang="en-US" dirty="0" smtClean="0"/>
              <a:t> dressing </a:t>
            </a:r>
            <a:r>
              <a:rPr lang="en-US" dirty="0"/>
              <a:t>change </a:t>
            </a:r>
            <a:r>
              <a:rPr lang="en-US" dirty="0" smtClean="0"/>
              <a:t>to reduce </a:t>
            </a:r>
            <a:r>
              <a:rPr lang="en-US" dirty="0"/>
              <a:t>the risk of </a:t>
            </a:r>
            <a:r>
              <a:rPr lang="en-US" dirty="0" smtClean="0"/>
              <a:t>infection</a:t>
            </a:r>
            <a:endParaRPr lang="en-US" dirty="0"/>
          </a:p>
          <a:p>
            <a:r>
              <a:rPr lang="en-US" dirty="0"/>
              <a:t>Skin grafts should be closely monitored to </a:t>
            </a:r>
            <a:r>
              <a:rPr lang="en-US" dirty="0" smtClean="0"/>
              <a:t>ensure NPWT </a:t>
            </a:r>
            <a:r>
              <a:rPr lang="en-US" dirty="0"/>
              <a:t>is being </a:t>
            </a:r>
            <a:r>
              <a:rPr lang="en-US" dirty="0" smtClean="0"/>
              <a:t>delivered</a:t>
            </a:r>
            <a:endParaRPr lang="en-US" dirty="0"/>
          </a:p>
          <a:p>
            <a:r>
              <a:rPr lang="en-US" dirty="0"/>
              <a:t>Review Contraindications, Warnings </a:t>
            </a:r>
            <a:r>
              <a:rPr lang="en-US" dirty="0" smtClean="0"/>
              <a:t>and Precautions before </a:t>
            </a:r>
            <a:r>
              <a:rPr lang="en-US" dirty="0"/>
              <a:t>use.</a:t>
            </a:r>
            <a:endParaRPr lang="en-GB" sz="1800" b="1" u="sng" dirty="0" smtClean="0"/>
          </a:p>
        </p:txBody>
      </p:sp>
      <p:sp>
        <p:nvSpPr>
          <p:cNvPr id="4" name="Slide Number Placeholder 3"/>
          <p:cNvSpPr>
            <a:spLocks noGrp="1"/>
          </p:cNvSpPr>
          <p:nvPr>
            <p:ph type="sldNum" sz="quarter" idx="11"/>
          </p:nvPr>
        </p:nvSpPr>
        <p:spPr/>
        <p:txBody>
          <a:bodyPr/>
          <a:lstStyle/>
          <a:p>
            <a:fld id="{3A7D5340-7F4D-46FB-B4B5-A5222B0AC70A}" type="slidenum">
              <a:rPr lang="en-US" sz="1200" smtClean="0"/>
              <a:pPr/>
              <a:t>64</a:t>
            </a:fld>
            <a:endParaRPr lang="en-US" sz="1200" dirty="0"/>
          </a:p>
        </p:txBody>
      </p:sp>
      <p:sp>
        <p:nvSpPr>
          <p:cNvPr id="5" name="Rectangle 4"/>
          <p:cNvSpPr/>
          <p:nvPr/>
        </p:nvSpPr>
        <p:spPr>
          <a:xfrm>
            <a:off x="1611976" y="6635737"/>
            <a:ext cx="6586582"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Rectangle 5"/>
          <p:cNvSpPr/>
          <p:nvPr/>
        </p:nvSpPr>
        <p:spPr>
          <a:xfrm>
            <a:off x="251520" y="504982"/>
            <a:ext cx="8496944"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789304188"/>
      </p:ext>
    </p:extLst>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a:xfrm>
            <a:off x="790467" y="630538"/>
            <a:ext cx="8229600" cy="768096"/>
          </a:xfrm>
        </p:spPr>
        <p:txBody>
          <a:bodyPr/>
          <a:lstStyle/>
          <a:p>
            <a:r>
              <a:rPr lang="en-GB" dirty="0" smtClean="0">
                <a:solidFill>
                  <a:schemeClr val="tx1"/>
                </a:solidFill>
              </a:rPr>
              <a:t>Safety alarms</a:t>
            </a:r>
            <a:endParaRPr lang="en-US" dirty="0">
              <a:solidFill>
                <a:schemeClr val="tx1"/>
              </a:solidFill>
            </a:endParaRPr>
          </a:p>
        </p:txBody>
      </p:sp>
      <p:sp>
        <p:nvSpPr>
          <p:cNvPr id="2" name="Text Placeholder 1"/>
          <p:cNvSpPr>
            <a:spLocks noGrp="1"/>
          </p:cNvSpPr>
          <p:nvPr>
            <p:ph type="body" idx="1"/>
          </p:nvPr>
        </p:nvSpPr>
        <p:spPr>
          <a:xfrm>
            <a:off x="467544" y="1484784"/>
            <a:ext cx="8229600" cy="4453128"/>
          </a:xfrm>
        </p:spPr>
        <p:txBody>
          <a:bodyPr/>
          <a:lstStyle/>
          <a:p>
            <a:pPr marL="285750" indent="-285750">
              <a:buFont typeface="Arial" panose="020B0604020202020204" pitchFamily="34" charset="0"/>
              <a:buChar char="•"/>
            </a:pPr>
            <a:r>
              <a:rPr lang="en-GB" dirty="0" smtClean="0">
                <a:solidFill>
                  <a:schemeClr val="tx1"/>
                </a:solidFill>
              </a:rPr>
              <a:t>All </a:t>
            </a:r>
            <a:r>
              <a:rPr lang="en-GB" dirty="0">
                <a:solidFill>
                  <a:schemeClr val="tx1"/>
                </a:solidFill>
              </a:rPr>
              <a:t>alarms for </a:t>
            </a:r>
            <a:r>
              <a:rPr lang="en-GB" dirty="0" smtClean="0">
                <a:solidFill>
                  <a:schemeClr val="tx1"/>
                </a:solidFill>
              </a:rPr>
              <a:t>RENASYS</a:t>
            </a:r>
            <a:r>
              <a:rPr lang="en-GB" baseline="30000" dirty="0" smtClean="0">
                <a:solidFill>
                  <a:schemeClr val="tx1"/>
                </a:solidFill>
              </a:rPr>
              <a:t>™</a:t>
            </a:r>
            <a:r>
              <a:rPr lang="en-GB" dirty="0">
                <a:solidFill>
                  <a:schemeClr val="tx1"/>
                </a:solidFill>
              </a:rPr>
              <a:t> </a:t>
            </a:r>
            <a:r>
              <a:rPr lang="en-GB" dirty="0" smtClean="0">
                <a:solidFill>
                  <a:schemeClr val="tx1"/>
                </a:solidFill>
              </a:rPr>
              <a:t>GO </a:t>
            </a:r>
            <a:r>
              <a:rPr lang="en-GB" dirty="0">
                <a:solidFill>
                  <a:schemeClr val="tx1"/>
                </a:solidFill>
              </a:rPr>
              <a:t>are determined to be "Low Priority," indicating that operator awareness is required </a:t>
            </a:r>
            <a:r>
              <a:rPr lang="en-GB" sz="1600" dirty="0" smtClean="0">
                <a:solidFill>
                  <a:schemeClr val="tx1"/>
                </a:solidFill>
              </a:rPr>
              <a:t>(</a:t>
            </a:r>
            <a:r>
              <a:rPr lang="en-GB" sz="1600" dirty="0">
                <a:solidFill>
                  <a:schemeClr val="tx1"/>
                </a:solidFill>
              </a:rPr>
              <a:t>IEC 60601-1:2005, 3rd edition and IEC 60601-1-8:2006</a:t>
            </a:r>
            <a:r>
              <a:rPr lang="en-GB" sz="1600" dirty="0" smtClean="0">
                <a:solidFill>
                  <a:schemeClr val="tx1"/>
                </a:solidFill>
              </a:rPr>
              <a:t>)</a:t>
            </a:r>
            <a:endParaRPr lang="en-GB" sz="1600" dirty="0">
              <a:solidFill>
                <a:schemeClr val="tx1"/>
              </a:solidFill>
            </a:endParaRPr>
          </a:p>
          <a:p>
            <a:pPr marL="285750" indent="-285750">
              <a:buFont typeface="Arial" panose="020B0604020202020204" pitchFamily="34" charset="0"/>
              <a:buChar char="•"/>
            </a:pPr>
            <a:r>
              <a:rPr lang="en-GB" dirty="0">
                <a:solidFill>
                  <a:schemeClr val="tx1"/>
                </a:solidFill>
              </a:rPr>
              <a:t>In an alarm state with the audio paused, if a different alarm state occurs, the audio pause will be </a:t>
            </a:r>
            <a:r>
              <a:rPr lang="en-GB" dirty="0" smtClean="0">
                <a:solidFill>
                  <a:schemeClr val="tx1"/>
                </a:solidFill>
              </a:rPr>
              <a:t>cancelled, </a:t>
            </a:r>
            <a:r>
              <a:rPr lang="en-GB" dirty="0">
                <a:solidFill>
                  <a:schemeClr val="tx1"/>
                </a:solidFill>
              </a:rPr>
              <a:t>the audio will sound and the display screen will indicate the new alarm </a:t>
            </a:r>
            <a:r>
              <a:rPr lang="en-GB" dirty="0" smtClean="0">
                <a:solidFill>
                  <a:schemeClr val="tx1"/>
                </a:solidFill>
              </a:rPr>
              <a:t>state</a:t>
            </a:r>
          </a:p>
          <a:p>
            <a:pPr marL="285750" indent="-285750">
              <a:buFont typeface="Arial" panose="020B0604020202020204" pitchFamily="34" charset="0"/>
              <a:buChar char="•"/>
            </a:pPr>
            <a:r>
              <a:rPr lang="en-GB" dirty="0" smtClean="0">
                <a:solidFill>
                  <a:schemeClr val="tx1"/>
                </a:solidFill>
              </a:rPr>
              <a:t>When </a:t>
            </a:r>
            <a:r>
              <a:rPr lang="en-GB" dirty="0">
                <a:solidFill>
                  <a:schemeClr val="tx1"/>
                </a:solidFill>
              </a:rPr>
              <a:t>multiple alarm states are present, the device's display screen will alternate between the display information for each alarm </a:t>
            </a:r>
            <a:r>
              <a:rPr lang="en-GB" dirty="0" smtClean="0">
                <a:solidFill>
                  <a:schemeClr val="tx1"/>
                </a:solidFill>
              </a:rPr>
              <a:t>activated</a:t>
            </a:r>
          </a:p>
          <a:p>
            <a:r>
              <a:rPr lang="en-US" b="1" dirty="0" smtClean="0">
                <a:solidFill>
                  <a:schemeClr val="tx1"/>
                </a:solidFill>
              </a:rPr>
              <a:t>     Cautions </a:t>
            </a:r>
            <a:r>
              <a:rPr lang="en-US" b="1" dirty="0">
                <a:solidFill>
                  <a:schemeClr val="tx1"/>
                </a:solidFill>
              </a:rPr>
              <a:t>– Lack of alarms: </a:t>
            </a:r>
            <a:endParaRPr lang="en-US" b="1" dirty="0" smtClean="0">
              <a:solidFill>
                <a:schemeClr val="tx1"/>
              </a:solidFill>
            </a:endParaRPr>
          </a:p>
          <a:p>
            <a:pPr marL="285750" indent="-285750">
              <a:buFont typeface="Arial" panose="020B0604020202020204" pitchFamily="34" charset="0"/>
              <a:buChar char="•"/>
            </a:pPr>
            <a:r>
              <a:rPr lang="en-US" dirty="0" smtClean="0"/>
              <a:t>Under specific circumstances</a:t>
            </a:r>
            <a:r>
              <a:rPr lang="en-US" dirty="0"/>
              <a:t>, a significant air leak </a:t>
            </a:r>
            <a:r>
              <a:rPr lang="en-US" dirty="0" smtClean="0"/>
              <a:t>may occur </a:t>
            </a:r>
            <a:r>
              <a:rPr lang="en-US" dirty="0"/>
              <a:t>in system without device </a:t>
            </a:r>
            <a:r>
              <a:rPr lang="en-US" dirty="0" smtClean="0"/>
              <a:t>activating a </a:t>
            </a:r>
            <a:r>
              <a:rPr lang="en-US" dirty="0"/>
              <a:t>high flow/leak alarm. This may be due </a:t>
            </a:r>
            <a:r>
              <a:rPr lang="en-US" dirty="0" smtClean="0"/>
              <a:t>to partial  blockage </a:t>
            </a:r>
            <a:r>
              <a:rPr lang="en-US" dirty="0"/>
              <a:t>between source of air </a:t>
            </a:r>
            <a:r>
              <a:rPr lang="en-US" dirty="0" smtClean="0"/>
              <a:t>leak and </a:t>
            </a:r>
            <a:r>
              <a:rPr lang="en-US" dirty="0"/>
              <a:t>device, prohibiting detection of the </a:t>
            </a:r>
            <a:r>
              <a:rPr lang="en-US" dirty="0" smtClean="0"/>
              <a:t>leak by </a:t>
            </a:r>
            <a:r>
              <a:rPr lang="en-US" dirty="0"/>
              <a:t>device. As a result, alarm will not activate</a:t>
            </a:r>
            <a:r>
              <a:rPr lang="en-US" dirty="0" smtClean="0"/>
              <a:t>. </a:t>
            </a:r>
          </a:p>
          <a:p>
            <a:pPr marL="285750" indent="-285750">
              <a:buFont typeface="Arial" panose="020B0604020202020204" pitchFamily="34" charset="0"/>
              <a:buChar char="•"/>
            </a:pPr>
            <a:r>
              <a:rPr lang="en-US" dirty="0" smtClean="0"/>
              <a:t>Over </a:t>
            </a:r>
            <a:r>
              <a:rPr lang="en-US" dirty="0"/>
              <a:t>time, if blockage reaches point of </a:t>
            </a:r>
            <a:r>
              <a:rPr lang="en-US" dirty="0" smtClean="0"/>
              <a:t>full occlusion</a:t>
            </a:r>
            <a:r>
              <a:rPr lang="en-US" dirty="0"/>
              <a:t>, the complete blockage alarm </a:t>
            </a:r>
            <a:r>
              <a:rPr lang="en-US" dirty="0" smtClean="0"/>
              <a:t>will activate</a:t>
            </a:r>
            <a:r>
              <a:rPr lang="en-US" dirty="0"/>
              <a:t>. Read complete </a:t>
            </a:r>
            <a:r>
              <a:rPr lang="en-US" dirty="0" smtClean="0"/>
              <a:t>blockage/canister over-capacity </a:t>
            </a:r>
            <a:r>
              <a:rPr lang="en-US" dirty="0"/>
              <a:t>alarm troubleshooting </a:t>
            </a:r>
            <a:r>
              <a:rPr lang="en-US" dirty="0" smtClean="0"/>
              <a:t>for instruction </a:t>
            </a:r>
            <a:r>
              <a:rPr lang="en-US" dirty="0"/>
              <a:t>on locating the system blockage</a:t>
            </a:r>
            <a:r>
              <a:rPr lang="en-US" dirty="0" smtClean="0"/>
              <a:t>. Check </a:t>
            </a:r>
            <a:r>
              <a:rPr lang="en-US" dirty="0"/>
              <a:t>wound dressing regularly to ensure it </a:t>
            </a:r>
            <a:r>
              <a:rPr lang="en-US" dirty="0" smtClean="0"/>
              <a:t>is fully </a:t>
            </a:r>
            <a:r>
              <a:rPr lang="en-US" dirty="0"/>
              <a:t>compressed and firm to the touch.</a:t>
            </a:r>
            <a:endParaRPr lang="en-US" b="1" dirty="0">
              <a:solidFill>
                <a:schemeClr val="tx1"/>
              </a:solidFill>
            </a:endParaRPr>
          </a:p>
        </p:txBody>
      </p:sp>
      <p:sp>
        <p:nvSpPr>
          <p:cNvPr id="3" name="Slide Number Placeholder 2"/>
          <p:cNvSpPr>
            <a:spLocks noGrp="1"/>
          </p:cNvSpPr>
          <p:nvPr>
            <p:ph type="sldNum" sz="quarter" idx="11"/>
          </p:nvPr>
        </p:nvSpPr>
        <p:spPr/>
        <p:txBody>
          <a:bodyPr/>
          <a:lstStyle/>
          <a:p>
            <a:fld id="{3A7D5340-7F4D-46FB-B4B5-A5222B0AC70A}" type="slidenum">
              <a:rPr lang="en-US" sz="1200" smtClean="0"/>
              <a:pPr/>
              <a:t>65</a:t>
            </a:fld>
            <a:endParaRPr lang="en-US" dirty="0"/>
          </a:p>
        </p:txBody>
      </p:sp>
      <p:sp>
        <p:nvSpPr>
          <p:cNvPr id="5" name="Rectangle 4"/>
          <p:cNvSpPr/>
          <p:nvPr/>
        </p:nvSpPr>
        <p:spPr>
          <a:xfrm>
            <a:off x="1611976" y="6635737"/>
            <a:ext cx="6586582"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Rectangle 5"/>
          <p:cNvSpPr/>
          <p:nvPr/>
        </p:nvSpPr>
        <p:spPr>
          <a:xfrm>
            <a:off x="251520" y="504982"/>
            <a:ext cx="8496944"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235998229"/>
      </p:ext>
    </p:extLst>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oup 3"/>
          <p:cNvGrpSpPr/>
          <p:nvPr/>
        </p:nvGrpSpPr>
        <p:grpSpPr>
          <a:xfrm>
            <a:off x="1057826" y="1796856"/>
            <a:ext cx="7124725" cy="3480459"/>
            <a:chOff x="399602" y="2824987"/>
            <a:chExt cx="7124725" cy="3480459"/>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20348"/>
            <a:stretch/>
          </p:blipFill>
          <p:spPr>
            <a:xfrm>
              <a:off x="399602" y="2824987"/>
              <a:ext cx="7124725" cy="3473266"/>
            </a:xfrm>
            <a:prstGeom prst="rect">
              <a:avLst/>
            </a:prstGeom>
          </p:spPr>
        </p:pic>
        <p:grpSp>
          <p:nvGrpSpPr>
            <p:cNvPr id="3" name="Group 2"/>
            <p:cNvGrpSpPr/>
            <p:nvPr/>
          </p:nvGrpSpPr>
          <p:grpSpPr>
            <a:xfrm>
              <a:off x="1045278" y="3872219"/>
              <a:ext cx="4710744" cy="2433227"/>
              <a:chOff x="1045278" y="3872219"/>
              <a:chExt cx="4710744" cy="2433227"/>
            </a:xfrm>
          </p:grpSpPr>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6200000">
                <a:off x="3048546" y="6058450"/>
                <a:ext cx="101691" cy="75386"/>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6200000">
                <a:off x="3048547" y="6216908"/>
                <a:ext cx="101691" cy="75386"/>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21374580">
                <a:off x="3235955" y="5988934"/>
                <a:ext cx="101141" cy="75796"/>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21374580">
                <a:off x="3500535" y="5980524"/>
                <a:ext cx="101141" cy="75796"/>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a:off x="3784358" y="5983774"/>
                <a:ext cx="101141" cy="75796"/>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21374580">
                <a:off x="4072031" y="5967698"/>
                <a:ext cx="101141" cy="75796"/>
              </a:xfrm>
              <a:prstGeom prst="rect">
                <a:avLst/>
              </a:prstGeom>
            </p:spPr>
          </p:pic>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21374580">
                <a:off x="4347842" y="5966251"/>
                <a:ext cx="101141" cy="75796"/>
              </a:xfrm>
              <a:prstGeom prst="rect">
                <a:avLst/>
              </a:prstGeom>
            </p:spPr>
          </p:pic>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21374580">
                <a:off x="4656493" y="5966249"/>
                <a:ext cx="101141" cy="75796"/>
              </a:xfrm>
              <a:prstGeom prst="rect">
                <a:avLst/>
              </a:prstGeom>
            </p:spPr>
          </p:pic>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21374580">
                <a:off x="4971642" y="5949284"/>
                <a:ext cx="101141" cy="75796"/>
              </a:xfrm>
              <a:prstGeom prst="rect">
                <a:avLst/>
              </a:prstGeom>
            </p:spPr>
          </p:pic>
          <p:pic>
            <p:nvPicPr>
              <p:cNvPr id="16" name="Picture 15"/>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21374580">
                <a:off x="5286793" y="5949284"/>
                <a:ext cx="101141" cy="75796"/>
              </a:xfrm>
              <a:prstGeom prst="rect">
                <a:avLst/>
              </a:prstGeom>
            </p:spPr>
          </p:pic>
          <p:pic>
            <p:nvPicPr>
              <p:cNvPr id="17" name="Picture 16"/>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20927344">
                <a:off x="5565709" y="5939374"/>
                <a:ext cx="101141" cy="75796"/>
              </a:xfrm>
              <a:prstGeom prst="rect">
                <a:avLst/>
              </a:prstGeom>
            </p:spPr>
          </p:pic>
          <p:pic>
            <p:nvPicPr>
              <p:cNvPr id="18" name="Picture 17"/>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6200000">
                <a:off x="5667483" y="5823041"/>
                <a:ext cx="101691" cy="75386"/>
              </a:xfrm>
              <a:prstGeom prst="rect">
                <a:avLst/>
              </a:prstGeom>
            </p:spPr>
          </p:pic>
          <p:pic>
            <p:nvPicPr>
              <p:cNvPr id="19" name="Picture 18"/>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1133225">
                <a:off x="5590471" y="5714743"/>
                <a:ext cx="101141" cy="75796"/>
              </a:xfrm>
              <a:prstGeom prst="rect">
                <a:avLst/>
              </a:prstGeom>
            </p:spPr>
          </p:pic>
          <p:pic>
            <p:nvPicPr>
              <p:cNvPr id="20" name="Picture 19"/>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0800000">
                <a:off x="5371896" y="5721463"/>
                <a:ext cx="101141" cy="75796"/>
              </a:xfrm>
              <a:prstGeom prst="rect">
                <a:avLst/>
              </a:prstGeom>
            </p:spPr>
          </p:pic>
          <p:pic>
            <p:nvPicPr>
              <p:cNvPr id="21" name="Picture 20"/>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0800000">
                <a:off x="5154887" y="5724169"/>
                <a:ext cx="101141" cy="75796"/>
              </a:xfrm>
              <a:prstGeom prst="rect">
                <a:avLst/>
              </a:prstGeom>
            </p:spPr>
          </p:pic>
          <p:pic>
            <p:nvPicPr>
              <p:cNvPr id="22" name="Picture 21"/>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0800000">
                <a:off x="4921071" y="5738608"/>
                <a:ext cx="101141" cy="75796"/>
              </a:xfrm>
              <a:prstGeom prst="rect">
                <a:avLst/>
              </a:prstGeom>
            </p:spPr>
          </p:pic>
          <p:pic>
            <p:nvPicPr>
              <p:cNvPr id="23" name="Picture 22"/>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0800000">
                <a:off x="4631092" y="5751993"/>
                <a:ext cx="101141" cy="75796"/>
              </a:xfrm>
              <a:prstGeom prst="rect">
                <a:avLst/>
              </a:prstGeom>
            </p:spPr>
          </p:pic>
          <p:pic>
            <p:nvPicPr>
              <p:cNvPr id="24" name="Picture 23"/>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0800000">
                <a:off x="4297271" y="5757385"/>
                <a:ext cx="101141" cy="75796"/>
              </a:xfrm>
              <a:prstGeom prst="rect">
                <a:avLst/>
              </a:prstGeom>
            </p:spPr>
          </p:pic>
          <p:pic>
            <p:nvPicPr>
              <p:cNvPr id="25" name="Picture 24"/>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0800000">
                <a:off x="4001024" y="5762067"/>
                <a:ext cx="101141" cy="75796"/>
              </a:xfrm>
              <a:prstGeom prst="rect">
                <a:avLst/>
              </a:prstGeom>
            </p:spPr>
          </p:pic>
          <p:pic>
            <p:nvPicPr>
              <p:cNvPr id="26" name="Picture 25"/>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0800000">
                <a:off x="3722662" y="5762068"/>
                <a:ext cx="101141" cy="75796"/>
              </a:xfrm>
              <a:prstGeom prst="rect">
                <a:avLst/>
              </a:prstGeom>
            </p:spPr>
          </p:pic>
          <p:pic>
            <p:nvPicPr>
              <p:cNvPr id="27" name="Picture 26"/>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0800000">
                <a:off x="3137085" y="5771990"/>
                <a:ext cx="101141" cy="75796"/>
              </a:xfrm>
              <a:prstGeom prst="rect">
                <a:avLst/>
              </a:prstGeom>
            </p:spPr>
          </p:pic>
          <p:pic>
            <p:nvPicPr>
              <p:cNvPr id="28" name="Picture 27"/>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0800000">
                <a:off x="2813800" y="5779268"/>
                <a:ext cx="101141" cy="75796"/>
              </a:xfrm>
              <a:prstGeom prst="rect">
                <a:avLst/>
              </a:prstGeom>
            </p:spPr>
          </p:pic>
          <p:pic>
            <p:nvPicPr>
              <p:cNvPr id="29" name="Picture 28"/>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0800000">
                <a:off x="2526867" y="5784938"/>
                <a:ext cx="101141" cy="75796"/>
              </a:xfrm>
              <a:prstGeom prst="rect">
                <a:avLst/>
              </a:prstGeom>
            </p:spPr>
          </p:pic>
          <p:pic>
            <p:nvPicPr>
              <p:cNvPr id="30" name="Picture 29"/>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0800000">
                <a:off x="2278796" y="5821989"/>
                <a:ext cx="101141" cy="75796"/>
              </a:xfrm>
              <a:prstGeom prst="rect">
                <a:avLst/>
              </a:prstGeom>
            </p:spPr>
          </p:pic>
          <p:pic>
            <p:nvPicPr>
              <p:cNvPr id="31" name="Picture 30"/>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0627902">
                <a:off x="1975354" y="5829943"/>
                <a:ext cx="101141" cy="75796"/>
              </a:xfrm>
              <a:prstGeom prst="rect">
                <a:avLst/>
              </a:prstGeom>
            </p:spPr>
          </p:pic>
          <p:pic>
            <p:nvPicPr>
              <p:cNvPr id="32" name="Picture 31"/>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1614799">
                <a:off x="1662027" y="5792388"/>
                <a:ext cx="101141" cy="75796"/>
              </a:xfrm>
              <a:prstGeom prst="rect">
                <a:avLst/>
              </a:prstGeom>
            </p:spPr>
          </p:pic>
          <p:pic>
            <p:nvPicPr>
              <p:cNvPr id="33" name="Picture 32"/>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2061292">
                <a:off x="1431278" y="5733756"/>
                <a:ext cx="101141" cy="75796"/>
              </a:xfrm>
              <a:prstGeom prst="rect">
                <a:avLst/>
              </a:prstGeom>
            </p:spPr>
          </p:pic>
          <p:pic>
            <p:nvPicPr>
              <p:cNvPr id="34" name="Picture 33"/>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3603022">
                <a:off x="1198744" y="5592087"/>
                <a:ext cx="101691" cy="75386"/>
              </a:xfrm>
              <a:prstGeom prst="rect">
                <a:avLst/>
              </a:prstGeom>
            </p:spPr>
          </p:pic>
          <p:pic>
            <p:nvPicPr>
              <p:cNvPr id="35" name="Picture 34"/>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5142999">
                <a:off x="1083356" y="5369327"/>
                <a:ext cx="101691" cy="75386"/>
              </a:xfrm>
              <a:prstGeom prst="rect">
                <a:avLst/>
              </a:prstGeom>
            </p:spPr>
          </p:pic>
          <p:pic>
            <p:nvPicPr>
              <p:cNvPr id="36" name="Picture 35"/>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6200000">
                <a:off x="1045663" y="5086993"/>
                <a:ext cx="101691" cy="75386"/>
              </a:xfrm>
              <a:prstGeom prst="rect">
                <a:avLst/>
              </a:prstGeom>
            </p:spPr>
          </p:pic>
          <p:pic>
            <p:nvPicPr>
              <p:cNvPr id="37" name="Picture 36"/>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6200000">
                <a:off x="1057635" y="4842488"/>
                <a:ext cx="101691" cy="75386"/>
              </a:xfrm>
              <a:prstGeom prst="rect">
                <a:avLst/>
              </a:prstGeom>
            </p:spPr>
          </p:pic>
          <p:pic>
            <p:nvPicPr>
              <p:cNvPr id="38" name="Picture 37"/>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5750903">
                <a:off x="1032125" y="4593950"/>
                <a:ext cx="101691" cy="75386"/>
              </a:xfrm>
              <a:prstGeom prst="rect">
                <a:avLst/>
              </a:prstGeom>
            </p:spPr>
          </p:pic>
          <p:pic>
            <p:nvPicPr>
              <p:cNvPr id="39" name="Picture 38"/>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6200000">
                <a:off x="1057636" y="4342594"/>
                <a:ext cx="101691" cy="75386"/>
              </a:xfrm>
              <a:prstGeom prst="rect">
                <a:avLst/>
              </a:prstGeom>
            </p:spPr>
          </p:pic>
          <p:pic>
            <p:nvPicPr>
              <p:cNvPr id="40" name="Picture 39"/>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6200000">
                <a:off x="1057986" y="4108968"/>
                <a:ext cx="101691" cy="75386"/>
              </a:xfrm>
              <a:prstGeom prst="rect">
                <a:avLst/>
              </a:prstGeom>
            </p:spPr>
          </p:pic>
          <p:pic>
            <p:nvPicPr>
              <p:cNvPr id="41" name="Picture 40"/>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6200000">
                <a:off x="1054521" y="3885372"/>
                <a:ext cx="101691" cy="75386"/>
              </a:xfrm>
              <a:prstGeom prst="rect">
                <a:avLst/>
              </a:prstGeom>
            </p:spPr>
          </p:pic>
        </p:grpSp>
      </p:grpSp>
      <p:sp>
        <p:nvSpPr>
          <p:cNvPr id="5" name="Title 4"/>
          <p:cNvSpPr>
            <a:spLocks noGrp="1"/>
          </p:cNvSpPr>
          <p:nvPr>
            <p:ph type="title"/>
          </p:nvPr>
        </p:nvSpPr>
        <p:spPr/>
        <p:txBody>
          <a:bodyPr>
            <a:normAutofit/>
          </a:bodyPr>
          <a:lstStyle/>
          <a:p>
            <a:r>
              <a:rPr lang="en-GB" kern="0" dirty="0" smtClean="0">
                <a:solidFill>
                  <a:schemeClr val="tx1"/>
                </a:solidFill>
              </a:rPr>
              <a:t>RENASYS</a:t>
            </a:r>
            <a:r>
              <a:rPr lang="en-GB" kern="0" baseline="30000" dirty="0" smtClean="0">
                <a:solidFill>
                  <a:schemeClr val="tx1"/>
                </a:solidFill>
              </a:rPr>
              <a:t>™</a:t>
            </a:r>
            <a:r>
              <a:rPr lang="en-GB" kern="0" dirty="0" smtClean="0">
                <a:solidFill>
                  <a:schemeClr val="tx1"/>
                </a:solidFill>
              </a:rPr>
              <a:t> GO – zone of detection </a:t>
            </a:r>
            <a:endParaRPr lang="en-GB" dirty="0">
              <a:solidFill>
                <a:schemeClr val="tx1"/>
              </a:solidFill>
            </a:endParaRPr>
          </a:p>
        </p:txBody>
      </p:sp>
      <p:sp>
        <p:nvSpPr>
          <p:cNvPr id="77" name="Right Brace 76"/>
          <p:cNvSpPr/>
          <p:nvPr/>
        </p:nvSpPr>
        <p:spPr>
          <a:xfrm rot="5400000">
            <a:off x="3856095" y="3316286"/>
            <a:ext cx="450585" cy="4628666"/>
          </a:xfrm>
          <a:prstGeom prst="rightBrace">
            <a:avLst/>
          </a:prstGeom>
          <a:noFill/>
          <a:ln>
            <a:solidFill>
              <a:schemeClr val="tx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GB" dirty="0">
              <a:solidFill>
                <a:srgbClr val="4D4E53"/>
              </a:solidFill>
            </a:endParaRPr>
          </a:p>
        </p:txBody>
      </p:sp>
      <p:sp>
        <p:nvSpPr>
          <p:cNvPr id="78" name="TextBox 77"/>
          <p:cNvSpPr txBox="1"/>
          <p:nvPr/>
        </p:nvSpPr>
        <p:spPr>
          <a:xfrm>
            <a:off x="3235661" y="5901254"/>
            <a:ext cx="1684115" cy="338554"/>
          </a:xfrm>
          <a:prstGeom prst="rect">
            <a:avLst/>
          </a:prstGeom>
          <a:noFill/>
        </p:spPr>
        <p:txBody>
          <a:bodyPr wrap="none" rtlCol="0">
            <a:spAutoFit/>
          </a:bodyPr>
          <a:lstStyle/>
          <a:p>
            <a:pPr fontAlgn="auto">
              <a:spcBef>
                <a:spcPts val="0"/>
              </a:spcBef>
              <a:spcAft>
                <a:spcPts val="0"/>
              </a:spcAft>
            </a:pPr>
            <a:r>
              <a:rPr lang="en-GB" sz="1600" dirty="0" smtClean="0">
                <a:solidFill>
                  <a:schemeClr val="accent1"/>
                </a:solidFill>
                <a:latin typeface="Smith&amp;NephewLF" panose="020F0500030000020004" pitchFamily="34" charset="0"/>
              </a:rPr>
              <a:t>Zone of detection </a:t>
            </a:r>
            <a:endParaRPr lang="en-GB" sz="1600" dirty="0">
              <a:solidFill>
                <a:schemeClr val="accent1"/>
              </a:solidFill>
              <a:latin typeface="Smith&amp;NephewLF" panose="020F0500030000020004" pitchFamily="34" charset="0"/>
            </a:endParaRPr>
          </a:p>
        </p:txBody>
      </p:sp>
      <p:sp>
        <p:nvSpPr>
          <p:cNvPr id="2" name="Slide Number Placeholder 1"/>
          <p:cNvSpPr>
            <a:spLocks noGrp="1"/>
          </p:cNvSpPr>
          <p:nvPr>
            <p:ph type="sldNum" sz="quarter" idx="11"/>
          </p:nvPr>
        </p:nvSpPr>
        <p:spPr/>
        <p:txBody>
          <a:bodyPr/>
          <a:lstStyle/>
          <a:p>
            <a:fld id="{3A7D5340-7F4D-46FB-B4B5-A5222B0AC70A}" type="slidenum">
              <a:rPr lang="en-US" sz="1200" smtClean="0"/>
              <a:pPr/>
              <a:t>66</a:t>
            </a:fld>
            <a:endParaRPr lang="en-US" dirty="0"/>
          </a:p>
        </p:txBody>
      </p:sp>
      <p:pic>
        <p:nvPicPr>
          <p:cNvPr id="76"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882018" y="2925207"/>
            <a:ext cx="300921" cy="2966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5" name="Rectangle 44"/>
          <p:cNvSpPr/>
          <p:nvPr/>
        </p:nvSpPr>
        <p:spPr>
          <a:xfrm>
            <a:off x="1611976" y="6635737"/>
            <a:ext cx="6586582"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6" name="Rectangle 45"/>
          <p:cNvSpPr/>
          <p:nvPr/>
        </p:nvSpPr>
        <p:spPr>
          <a:xfrm>
            <a:off x="251520" y="504982"/>
            <a:ext cx="8496944"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474388026"/>
      </p:ext>
    </p:extLst>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9720" t="7378" b="14520"/>
          <a:stretch/>
        </p:blipFill>
        <p:spPr>
          <a:xfrm>
            <a:off x="0" y="1332656"/>
            <a:ext cx="9143999" cy="5277382"/>
          </a:xfrm>
          <a:prstGeom prst="rect">
            <a:avLst/>
          </a:prstGeom>
          <a:effectLst/>
        </p:spPr>
      </p:pic>
      <p:sp>
        <p:nvSpPr>
          <p:cNvPr id="2" name="Title 1"/>
          <p:cNvSpPr>
            <a:spLocks noGrp="1"/>
          </p:cNvSpPr>
          <p:nvPr>
            <p:ph type="title"/>
          </p:nvPr>
        </p:nvSpPr>
        <p:spPr>
          <a:xfrm>
            <a:off x="436562" y="533400"/>
            <a:ext cx="8229600" cy="768096"/>
          </a:xfrm>
        </p:spPr>
        <p:txBody>
          <a:bodyPr>
            <a:normAutofit/>
          </a:bodyPr>
          <a:lstStyle/>
          <a:p>
            <a:r>
              <a:rPr lang="en-US" dirty="0" smtClean="0"/>
              <a:t>RENASYS™– Controlled Leak Path (CLP)</a:t>
            </a:r>
            <a:endParaRPr lang="en-US" dirty="0"/>
          </a:p>
        </p:txBody>
      </p:sp>
      <p:pic>
        <p:nvPicPr>
          <p:cNvPr id="102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377" t="7582" r="3907" b="3548"/>
          <a:stretch/>
        </p:blipFill>
        <p:spPr bwMode="auto">
          <a:xfrm rot="16200000">
            <a:off x="5256046" y="1029731"/>
            <a:ext cx="1021781" cy="1374408"/>
          </a:xfrm>
          <a:prstGeom prst="rect">
            <a:avLst/>
          </a:prstGeom>
          <a:noFill/>
          <a:ln w="19050">
            <a:noFill/>
            <a:miter lim="800000"/>
            <a:headEnd/>
            <a:tailEnd/>
          </a:ln>
          <a:extLst>
            <a:ext uri="{909E8E84-426E-40DD-AFC4-6F175D3DCCD1}">
              <a14:hiddenFill xmlns:a14="http://schemas.microsoft.com/office/drawing/2010/main">
                <a:solidFill>
                  <a:schemeClr val="accent1"/>
                </a:solidFill>
              </a14:hiddenFill>
            </a:ext>
          </a:extLst>
        </p:spPr>
      </p:pic>
      <p:cxnSp>
        <p:nvCxnSpPr>
          <p:cNvPr id="30" name="Straight Arrow Connector 29"/>
          <p:cNvCxnSpPr/>
          <p:nvPr/>
        </p:nvCxnSpPr>
        <p:spPr>
          <a:xfrm flipH="1">
            <a:off x="8639797" y="1987609"/>
            <a:ext cx="457200" cy="11430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a:off x="7772400" y="2201610"/>
            <a:ext cx="457200" cy="11430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a:off x="6934200" y="2388756"/>
            <a:ext cx="457200" cy="11430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a:off x="6019800" y="2590145"/>
            <a:ext cx="457200" cy="11430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a:off x="5093800" y="2799695"/>
            <a:ext cx="457200" cy="11430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H="1">
            <a:off x="4136670" y="3009245"/>
            <a:ext cx="457200" cy="11430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3276600" y="3224371"/>
            <a:ext cx="457200" cy="11430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a:off x="2584031" y="3358579"/>
            <a:ext cx="403793" cy="233649"/>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2432867" y="3833068"/>
            <a:ext cx="8189" cy="405383"/>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2584031" y="4504455"/>
            <a:ext cx="533400" cy="50672"/>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V="1">
            <a:off x="3529053" y="4293547"/>
            <a:ext cx="509547" cy="110192"/>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V="1">
            <a:off x="4378357" y="4090856"/>
            <a:ext cx="431026" cy="110192"/>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flipV="1">
            <a:off x="5181600" y="3888164"/>
            <a:ext cx="431026" cy="110192"/>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V="1">
            <a:off x="5997806" y="3695793"/>
            <a:ext cx="431026" cy="110192"/>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flipV="1">
            <a:off x="6791770" y="3499488"/>
            <a:ext cx="431026" cy="110192"/>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flipV="1">
            <a:off x="7665623" y="3287331"/>
            <a:ext cx="431026" cy="110192"/>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V="1">
            <a:off x="8451788" y="3089744"/>
            <a:ext cx="431026" cy="110192"/>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63" name="Oval 62"/>
          <p:cNvSpPr/>
          <p:nvPr/>
        </p:nvSpPr>
        <p:spPr>
          <a:xfrm>
            <a:off x="2362199" y="5257800"/>
            <a:ext cx="45719" cy="45719"/>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Oval 65"/>
          <p:cNvSpPr/>
          <p:nvPr/>
        </p:nvSpPr>
        <p:spPr>
          <a:xfrm>
            <a:off x="2255088" y="4922519"/>
            <a:ext cx="45719" cy="45719"/>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Oval 66"/>
          <p:cNvSpPr/>
          <p:nvPr/>
        </p:nvSpPr>
        <p:spPr>
          <a:xfrm>
            <a:off x="2404993" y="5136093"/>
            <a:ext cx="45719" cy="45719"/>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Oval 67"/>
          <p:cNvSpPr/>
          <p:nvPr/>
        </p:nvSpPr>
        <p:spPr>
          <a:xfrm>
            <a:off x="4136670" y="4326895"/>
            <a:ext cx="45719" cy="45719"/>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Oval 68"/>
          <p:cNvSpPr/>
          <p:nvPr/>
        </p:nvSpPr>
        <p:spPr>
          <a:xfrm>
            <a:off x="2255089" y="5212081"/>
            <a:ext cx="45719" cy="45719"/>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Oval 69"/>
          <p:cNvSpPr/>
          <p:nvPr/>
        </p:nvSpPr>
        <p:spPr>
          <a:xfrm>
            <a:off x="4183383" y="4100233"/>
            <a:ext cx="45719" cy="45719"/>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Oval 70"/>
          <p:cNvSpPr/>
          <p:nvPr/>
        </p:nvSpPr>
        <p:spPr>
          <a:xfrm>
            <a:off x="3824881" y="4201048"/>
            <a:ext cx="45719" cy="45719"/>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Oval 71"/>
          <p:cNvSpPr/>
          <p:nvPr/>
        </p:nvSpPr>
        <p:spPr>
          <a:xfrm>
            <a:off x="3581400" y="4490811"/>
            <a:ext cx="45719" cy="45719"/>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Oval 72"/>
          <p:cNvSpPr/>
          <p:nvPr/>
        </p:nvSpPr>
        <p:spPr>
          <a:xfrm>
            <a:off x="2118213" y="4558688"/>
            <a:ext cx="45719" cy="45719"/>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Oval 73"/>
          <p:cNvSpPr/>
          <p:nvPr/>
        </p:nvSpPr>
        <p:spPr>
          <a:xfrm>
            <a:off x="2999289" y="4349755"/>
            <a:ext cx="45719" cy="45719"/>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Oval 74"/>
          <p:cNvSpPr/>
          <p:nvPr/>
        </p:nvSpPr>
        <p:spPr>
          <a:xfrm>
            <a:off x="2382134" y="4693919"/>
            <a:ext cx="45719" cy="45719"/>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Oval 75"/>
          <p:cNvSpPr/>
          <p:nvPr/>
        </p:nvSpPr>
        <p:spPr>
          <a:xfrm>
            <a:off x="2873308" y="4707520"/>
            <a:ext cx="45719" cy="45719"/>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Oval 76"/>
          <p:cNvSpPr/>
          <p:nvPr/>
        </p:nvSpPr>
        <p:spPr>
          <a:xfrm>
            <a:off x="3335492" y="4370720"/>
            <a:ext cx="45719" cy="45719"/>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Oval 77"/>
          <p:cNvSpPr/>
          <p:nvPr/>
        </p:nvSpPr>
        <p:spPr>
          <a:xfrm>
            <a:off x="2560318" y="4876800"/>
            <a:ext cx="45719" cy="45719"/>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Oval 78"/>
          <p:cNvSpPr/>
          <p:nvPr/>
        </p:nvSpPr>
        <p:spPr>
          <a:xfrm>
            <a:off x="4923624" y="4145952"/>
            <a:ext cx="45719" cy="45719"/>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Oval 79"/>
          <p:cNvSpPr/>
          <p:nvPr/>
        </p:nvSpPr>
        <p:spPr>
          <a:xfrm>
            <a:off x="4522645" y="4270687"/>
            <a:ext cx="45719" cy="45719"/>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Oval 80"/>
          <p:cNvSpPr/>
          <p:nvPr/>
        </p:nvSpPr>
        <p:spPr>
          <a:xfrm>
            <a:off x="4809383" y="4012899"/>
            <a:ext cx="45719" cy="45719"/>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Oval 81"/>
          <p:cNvSpPr/>
          <p:nvPr/>
        </p:nvSpPr>
        <p:spPr>
          <a:xfrm>
            <a:off x="4499785" y="4031444"/>
            <a:ext cx="45719" cy="45719"/>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Oval 82"/>
          <p:cNvSpPr/>
          <p:nvPr/>
        </p:nvSpPr>
        <p:spPr>
          <a:xfrm>
            <a:off x="6167600" y="3672933"/>
            <a:ext cx="45719" cy="45719"/>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Oval 83"/>
          <p:cNvSpPr/>
          <p:nvPr/>
        </p:nvSpPr>
        <p:spPr>
          <a:xfrm>
            <a:off x="5276681" y="3837337"/>
            <a:ext cx="45719" cy="45719"/>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Oval 84"/>
          <p:cNvSpPr/>
          <p:nvPr/>
        </p:nvSpPr>
        <p:spPr>
          <a:xfrm>
            <a:off x="6549849" y="3609680"/>
            <a:ext cx="45719" cy="45719"/>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Oval 85"/>
          <p:cNvSpPr/>
          <p:nvPr/>
        </p:nvSpPr>
        <p:spPr>
          <a:xfrm>
            <a:off x="6431281" y="3860196"/>
            <a:ext cx="45719" cy="45719"/>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Oval 86"/>
          <p:cNvSpPr/>
          <p:nvPr/>
        </p:nvSpPr>
        <p:spPr>
          <a:xfrm>
            <a:off x="5947409" y="3945403"/>
            <a:ext cx="45719" cy="45719"/>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Oval 87"/>
          <p:cNvSpPr/>
          <p:nvPr/>
        </p:nvSpPr>
        <p:spPr>
          <a:xfrm>
            <a:off x="5692044" y="3798158"/>
            <a:ext cx="45719" cy="45719"/>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Oval 88"/>
          <p:cNvSpPr/>
          <p:nvPr/>
        </p:nvSpPr>
        <p:spPr>
          <a:xfrm>
            <a:off x="5373264" y="4045137"/>
            <a:ext cx="45719" cy="45719"/>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Oval 91"/>
          <p:cNvSpPr/>
          <p:nvPr/>
        </p:nvSpPr>
        <p:spPr>
          <a:xfrm>
            <a:off x="6702249" y="3762080"/>
            <a:ext cx="45719" cy="45719"/>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Oval 92"/>
          <p:cNvSpPr/>
          <p:nvPr/>
        </p:nvSpPr>
        <p:spPr>
          <a:xfrm>
            <a:off x="6932344" y="3633864"/>
            <a:ext cx="45719" cy="45719"/>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Oval 93"/>
          <p:cNvSpPr/>
          <p:nvPr/>
        </p:nvSpPr>
        <p:spPr>
          <a:xfrm>
            <a:off x="7141854" y="3656218"/>
            <a:ext cx="45719" cy="45719"/>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Oval 94"/>
          <p:cNvSpPr/>
          <p:nvPr/>
        </p:nvSpPr>
        <p:spPr>
          <a:xfrm>
            <a:off x="7392463" y="3374663"/>
            <a:ext cx="45719" cy="45719"/>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Oval 95"/>
          <p:cNvSpPr/>
          <p:nvPr/>
        </p:nvSpPr>
        <p:spPr>
          <a:xfrm>
            <a:off x="7509968" y="3554584"/>
            <a:ext cx="45719" cy="45719"/>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Oval 96"/>
          <p:cNvSpPr/>
          <p:nvPr/>
        </p:nvSpPr>
        <p:spPr>
          <a:xfrm>
            <a:off x="5048081" y="3952637"/>
            <a:ext cx="45719" cy="45719"/>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Oval 97"/>
          <p:cNvSpPr/>
          <p:nvPr/>
        </p:nvSpPr>
        <p:spPr>
          <a:xfrm>
            <a:off x="8237714" y="3201511"/>
            <a:ext cx="45719" cy="45719"/>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Oval 98"/>
          <p:cNvSpPr/>
          <p:nvPr/>
        </p:nvSpPr>
        <p:spPr>
          <a:xfrm>
            <a:off x="7836339" y="3491448"/>
            <a:ext cx="45719" cy="45719"/>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Oval 99"/>
          <p:cNvSpPr/>
          <p:nvPr/>
        </p:nvSpPr>
        <p:spPr>
          <a:xfrm>
            <a:off x="8283433" y="3347276"/>
            <a:ext cx="45719" cy="45719"/>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Oval 100"/>
          <p:cNvSpPr/>
          <p:nvPr/>
        </p:nvSpPr>
        <p:spPr>
          <a:xfrm>
            <a:off x="8639797" y="3261701"/>
            <a:ext cx="45719" cy="45719"/>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Oval 101"/>
          <p:cNvSpPr/>
          <p:nvPr/>
        </p:nvSpPr>
        <p:spPr>
          <a:xfrm>
            <a:off x="8990316" y="3037030"/>
            <a:ext cx="45719" cy="45719"/>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Oval 102"/>
          <p:cNvSpPr/>
          <p:nvPr/>
        </p:nvSpPr>
        <p:spPr>
          <a:xfrm>
            <a:off x="7799306" y="3258661"/>
            <a:ext cx="45719" cy="45719"/>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Oval 103"/>
          <p:cNvSpPr/>
          <p:nvPr/>
        </p:nvSpPr>
        <p:spPr>
          <a:xfrm>
            <a:off x="2606037" y="4648200"/>
            <a:ext cx="45719" cy="45719"/>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p:cNvGrpSpPr/>
          <p:nvPr/>
        </p:nvGrpSpPr>
        <p:grpSpPr>
          <a:xfrm>
            <a:off x="6335687" y="5008918"/>
            <a:ext cx="2386831" cy="948254"/>
            <a:chOff x="6428399" y="5674667"/>
            <a:chExt cx="2386831" cy="948254"/>
          </a:xfrm>
        </p:grpSpPr>
        <p:grpSp>
          <p:nvGrpSpPr>
            <p:cNvPr id="4" name="Group 3"/>
            <p:cNvGrpSpPr/>
            <p:nvPr/>
          </p:nvGrpSpPr>
          <p:grpSpPr>
            <a:xfrm>
              <a:off x="6428399" y="5674667"/>
              <a:ext cx="2386831" cy="802333"/>
              <a:chOff x="6428400" y="5674667"/>
              <a:chExt cx="2037213" cy="802333"/>
            </a:xfrm>
          </p:grpSpPr>
          <p:sp>
            <p:nvSpPr>
              <p:cNvPr id="53" name="Rounded Rectangle 52"/>
              <p:cNvSpPr/>
              <p:nvPr/>
            </p:nvSpPr>
            <p:spPr>
              <a:xfrm>
                <a:off x="6428832" y="5791200"/>
                <a:ext cx="228600" cy="228600"/>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mith&amp;NephewLF" panose="020F0500030000020004" pitchFamily="34" charset="0"/>
                </a:endParaRPr>
              </a:p>
            </p:txBody>
          </p:sp>
          <p:sp>
            <p:nvSpPr>
              <p:cNvPr id="57" name="TextBox 56"/>
              <p:cNvSpPr txBox="1"/>
              <p:nvPr/>
            </p:nvSpPr>
            <p:spPr>
              <a:xfrm>
                <a:off x="6736422" y="5674667"/>
                <a:ext cx="1729191" cy="461665"/>
              </a:xfrm>
              <a:prstGeom prst="rect">
                <a:avLst/>
              </a:prstGeom>
              <a:noFill/>
            </p:spPr>
            <p:txBody>
              <a:bodyPr wrap="square" rtlCol="0">
                <a:spAutoFit/>
              </a:bodyPr>
              <a:lstStyle/>
              <a:p>
                <a:r>
                  <a:rPr lang="en-US" sz="1200" dirty="0" smtClean="0">
                    <a:latin typeface="Smith&amp;NephewLF" panose="020F0500030000020004" pitchFamily="34" charset="0"/>
                  </a:rPr>
                  <a:t>Controlled air leak path – 0.08 – 0.16 lpm at 80mmHg</a:t>
                </a:r>
                <a:endParaRPr lang="en-US" sz="1200" dirty="0">
                  <a:latin typeface="Smith&amp;NephewLF" panose="020F0500030000020004" pitchFamily="34" charset="0"/>
                </a:endParaRPr>
              </a:p>
            </p:txBody>
          </p:sp>
          <p:sp>
            <p:nvSpPr>
              <p:cNvPr id="105" name="Rounded Rectangle 104"/>
              <p:cNvSpPr/>
              <p:nvPr/>
            </p:nvSpPr>
            <p:spPr>
              <a:xfrm>
                <a:off x="6428400" y="6248400"/>
                <a:ext cx="228600" cy="228600"/>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latin typeface="Smith&amp;NephewLF" panose="020F0500030000020004" pitchFamily="34" charset="0"/>
                </a:endParaRPr>
              </a:p>
            </p:txBody>
          </p:sp>
        </p:grpSp>
        <p:sp>
          <p:nvSpPr>
            <p:cNvPr id="106" name="TextBox 105"/>
            <p:cNvSpPr txBox="1"/>
            <p:nvPr/>
          </p:nvSpPr>
          <p:spPr>
            <a:xfrm>
              <a:off x="6791770" y="6161256"/>
              <a:ext cx="1729191" cy="461665"/>
            </a:xfrm>
            <a:prstGeom prst="rect">
              <a:avLst/>
            </a:prstGeom>
            <a:noFill/>
          </p:spPr>
          <p:txBody>
            <a:bodyPr wrap="square" rtlCol="0">
              <a:spAutoFit/>
            </a:bodyPr>
            <a:lstStyle/>
            <a:p>
              <a:r>
                <a:rPr lang="en-US" sz="1200" dirty="0" smtClean="0">
                  <a:latin typeface="Smith&amp;NephewLF" panose="020F0500030000020004" pitchFamily="34" charset="0"/>
                </a:rPr>
                <a:t>Exudate removed from wound</a:t>
              </a:r>
              <a:endParaRPr lang="en-US" sz="1200" dirty="0">
                <a:latin typeface="Smith&amp;NephewLF" panose="020F0500030000020004" pitchFamily="34" charset="0"/>
              </a:endParaRPr>
            </a:p>
          </p:txBody>
        </p:sp>
      </p:grpSp>
      <p:sp>
        <p:nvSpPr>
          <p:cNvPr id="109" name="Text Placeholder 2"/>
          <p:cNvSpPr txBox="1">
            <a:spLocks/>
          </p:cNvSpPr>
          <p:nvPr/>
        </p:nvSpPr>
        <p:spPr>
          <a:xfrm>
            <a:off x="234543" y="1447800"/>
            <a:ext cx="3600399" cy="998106"/>
          </a:xfrm>
          <a:prstGeom prst="rect">
            <a:avLst/>
          </a:prstGeom>
          <a:solidFill>
            <a:schemeClr val="bg1"/>
          </a:solidFill>
        </p:spPr>
        <p:txBody>
          <a:bodyPr vert="horz" lIns="0" tIns="0" rIns="0" bIns="0" rtlCol="0">
            <a:noAutofit/>
          </a:bodyPr>
          <a:lstStyle>
            <a:lvl1pPr marL="0" indent="0" algn="l" defTabSz="914400" rtl="0" eaLnBrk="1" latinLnBrk="0" hangingPunct="1">
              <a:lnSpc>
                <a:spcPct val="90000"/>
              </a:lnSpc>
              <a:spcBef>
                <a:spcPts val="1440"/>
              </a:spcBef>
              <a:buFontTx/>
              <a:buNone/>
              <a:defRPr sz="2400" kern="1200">
                <a:solidFill>
                  <a:srgbClr val="4D4E53"/>
                </a:solidFill>
                <a:latin typeface="Smith&amp;NephewLF" pitchFamily="34" charset="0"/>
                <a:ea typeface="+mn-ea"/>
                <a:cs typeface="+mn-cs"/>
              </a:defRPr>
            </a:lvl1pPr>
            <a:lvl2pPr marL="228600" indent="-228600" algn="l" defTabSz="914400" rtl="0" eaLnBrk="1" latinLnBrk="0" hangingPunct="1">
              <a:lnSpc>
                <a:spcPct val="90000"/>
              </a:lnSpc>
              <a:spcBef>
                <a:spcPts val="1152"/>
              </a:spcBef>
              <a:buClr>
                <a:srgbClr val="4D4E53"/>
              </a:buClr>
              <a:buSzPct val="75000"/>
              <a:buFont typeface="Smith&amp;NephewLF" pitchFamily="34" charset="0"/>
              <a:buChar char="•"/>
              <a:defRPr sz="2200" kern="1200">
                <a:solidFill>
                  <a:srgbClr val="4D4E53"/>
                </a:solidFill>
                <a:latin typeface="Smith&amp;NephewLF" pitchFamily="34" charset="0"/>
                <a:ea typeface="+mn-ea"/>
                <a:cs typeface="+mn-cs"/>
              </a:defRPr>
            </a:lvl2pPr>
            <a:lvl3pPr marL="475488" indent="-246888" algn="l" defTabSz="914400" rtl="0" eaLnBrk="1" latinLnBrk="0" hangingPunct="1">
              <a:lnSpc>
                <a:spcPct val="90000"/>
              </a:lnSpc>
              <a:spcBef>
                <a:spcPts val="1056"/>
              </a:spcBef>
              <a:buClr>
                <a:srgbClr val="4D4E53"/>
              </a:buClr>
              <a:buSzPct val="75000"/>
              <a:buFont typeface="Smith&amp;NephewLF" pitchFamily="34" charset="0"/>
              <a:buChar char="–"/>
              <a:defRPr sz="2200" kern="1200">
                <a:solidFill>
                  <a:srgbClr val="4D4E53"/>
                </a:solidFill>
                <a:latin typeface="Smith&amp;NephewLF" pitchFamily="34" charset="0"/>
                <a:ea typeface="+mn-ea"/>
                <a:cs typeface="+mn-cs"/>
              </a:defRPr>
            </a:lvl3pPr>
            <a:lvl4pPr marL="685800" indent="-210312" algn="l" defTabSz="914400" rtl="0" eaLnBrk="1" latinLnBrk="0" hangingPunct="1">
              <a:lnSpc>
                <a:spcPct val="90000"/>
              </a:lnSpc>
              <a:spcBef>
                <a:spcPts val="0"/>
              </a:spcBef>
              <a:buClr>
                <a:srgbClr val="4D4E53"/>
              </a:buClr>
              <a:buSzPct val="75000"/>
              <a:buFont typeface="Smith&amp;NephewLF" pitchFamily="34" charset="0"/>
              <a:buChar char="•"/>
              <a:defRPr sz="2000" kern="1200">
                <a:solidFill>
                  <a:srgbClr val="4D4E53"/>
                </a:solidFill>
                <a:latin typeface="Smith&amp;NephewLF" pitchFamily="34" charset="0"/>
                <a:ea typeface="+mn-ea"/>
                <a:cs typeface="+mn-cs"/>
              </a:defRPr>
            </a:lvl4pPr>
            <a:lvl5pPr marL="914400" indent="-210312" algn="l" defTabSz="914400" rtl="0" eaLnBrk="1" latinLnBrk="0" hangingPunct="1">
              <a:lnSpc>
                <a:spcPct val="90000"/>
              </a:lnSpc>
              <a:spcBef>
                <a:spcPts val="0"/>
              </a:spcBef>
              <a:buClr>
                <a:srgbClr val="4D4E53"/>
              </a:buClr>
              <a:buSzPct val="75000"/>
              <a:buFont typeface="Smith&amp;NephewLF" pitchFamily="34" charset="0"/>
              <a:buChar char="–"/>
              <a:defRPr sz="2000" kern="1200">
                <a:solidFill>
                  <a:srgbClr val="4D4E53"/>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600"/>
              </a:spcBef>
            </a:pPr>
            <a:r>
              <a:rPr lang="en-US" sz="1400" b="1" dirty="0" smtClean="0">
                <a:solidFill>
                  <a:schemeClr val="accent1"/>
                </a:solidFill>
              </a:rPr>
              <a:t>Aeration layer: top layer of RENASYS  Soft Port</a:t>
            </a:r>
          </a:p>
          <a:p>
            <a:pPr marL="166688" indent="-166688">
              <a:spcBef>
                <a:spcPts val="600"/>
              </a:spcBef>
              <a:buFont typeface="Arial" panose="020B0604020202020204" pitchFamily="34" charset="0"/>
              <a:buChar char="•"/>
            </a:pPr>
            <a:r>
              <a:rPr lang="en-US" sz="1400" dirty="0">
                <a:solidFill>
                  <a:schemeClr val="tx1"/>
                </a:solidFill>
              </a:rPr>
              <a:t>P</a:t>
            </a:r>
            <a:r>
              <a:rPr lang="en-US" sz="1400" dirty="0" smtClean="0">
                <a:solidFill>
                  <a:schemeClr val="tx1"/>
                </a:solidFill>
              </a:rPr>
              <a:t>olyurethane foam material</a:t>
            </a:r>
          </a:p>
          <a:p>
            <a:pPr marL="166688" indent="-166688">
              <a:spcBef>
                <a:spcPts val="600"/>
              </a:spcBef>
              <a:buFont typeface="Arial" panose="020B0604020202020204" pitchFamily="34" charset="0"/>
              <a:buChar char="•"/>
            </a:pPr>
            <a:r>
              <a:rPr lang="en-US" sz="1400" dirty="0" smtClean="0">
                <a:solidFill>
                  <a:schemeClr val="tx1"/>
                </a:solidFill>
              </a:rPr>
              <a:t>Passage way for controlled amount  of air flow entering through the aeration disc</a:t>
            </a:r>
          </a:p>
        </p:txBody>
      </p:sp>
      <p:sp>
        <p:nvSpPr>
          <p:cNvPr id="112" name="Text Placeholder 2"/>
          <p:cNvSpPr txBox="1">
            <a:spLocks/>
          </p:cNvSpPr>
          <p:nvPr/>
        </p:nvSpPr>
        <p:spPr>
          <a:xfrm>
            <a:off x="197513" y="5655677"/>
            <a:ext cx="4180843" cy="941675"/>
          </a:xfrm>
          <a:prstGeom prst="rect">
            <a:avLst/>
          </a:prstGeom>
          <a:solidFill>
            <a:schemeClr val="bg1"/>
          </a:solidFill>
        </p:spPr>
        <p:txBody>
          <a:bodyPr vert="horz" lIns="0" tIns="0" rIns="0" bIns="0" rtlCol="0">
            <a:noAutofit/>
          </a:bodyPr>
          <a:lstStyle>
            <a:lvl1pPr marL="0" indent="0" algn="l" defTabSz="914400" rtl="0" eaLnBrk="1" latinLnBrk="0" hangingPunct="1">
              <a:lnSpc>
                <a:spcPct val="90000"/>
              </a:lnSpc>
              <a:spcBef>
                <a:spcPts val="1440"/>
              </a:spcBef>
              <a:buFontTx/>
              <a:buNone/>
              <a:defRPr sz="2400" kern="1200">
                <a:solidFill>
                  <a:srgbClr val="4D4E53"/>
                </a:solidFill>
                <a:latin typeface="Smith&amp;NephewLF" pitchFamily="34" charset="0"/>
                <a:ea typeface="+mn-ea"/>
                <a:cs typeface="+mn-cs"/>
              </a:defRPr>
            </a:lvl1pPr>
            <a:lvl2pPr marL="228600" indent="-228600" algn="l" defTabSz="914400" rtl="0" eaLnBrk="1" latinLnBrk="0" hangingPunct="1">
              <a:lnSpc>
                <a:spcPct val="90000"/>
              </a:lnSpc>
              <a:spcBef>
                <a:spcPts val="1152"/>
              </a:spcBef>
              <a:buClr>
                <a:srgbClr val="4D4E53"/>
              </a:buClr>
              <a:buSzPct val="75000"/>
              <a:buFont typeface="Smith&amp;NephewLF" pitchFamily="34" charset="0"/>
              <a:buChar char="•"/>
              <a:defRPr sz="2200" kern="1200">
                <a:solidFill>
                  <a:srgbClr val="4D4E53"/>
                </a:solidFill>
                <a:latin typeface="Smith&amp;NephewLF" pitchFamily="34" charset="0"/>
                <a:ea typeface="+mn-ea"/>
                <a:cs typeface="+mn-cs"/>
              </a:defRPr>
            </a:lvl2pPr>
            <a:lvl3pPr marL="475488" indent="-246888" algn="l" defTabSz="914400" rtl="0" eaLnBrk="1" latinLnBrk="0" hangingPunct="1">
              <a:lnSpc>
                <a:spcPct val="90000"/>
              </a:lnSpc>
              <a:spcBef>
                <a:spcPts val="1056"/>
              </a:spcBef>
              <a:buClr>
                <a:srgbClr val="4D4E53"/>
              </a:buClr>
              <a:buSzPct val="75000"/>
              <a:buFont typeface="Smith&amp;NephewLF" pitchFamily="34" charset="0"/>
              <a:buChar char="–"/>
              <a:defRPr sz="2200" kern="1200">
                <a:solidFill>
                  <a:srgbClr val="4D4E53"/>
                </a:solidFill>
                <a:latin typeface="Smith&amp;NephewLF" pitchFamily="34" charset="0"/>
                <a:ea typeface="+mn-ea"/>
                <a:cs typeface="+mn-cs"/>
              </a:defRPr>
            </a:lvl3pPr>
            <a:lvl4pPr marL="685800" indent="-210312" algn="l" defTabSz="914400" rtl="0" eaLnBrk="1" latinLnBrk="0" hangingPunct="1">
              <a:lnSpc>
                <a:spcPct val="90000"/>
              </a:lnSpc>
              <a:spcBef>
                <a:spcPts val="0"/>
              </a:spcBef>
              <a:buClr>
                <a:srgbClr val="4D4E53"/>
              </a:buClr>
              <a:buSzPct val="75000"/>
              <a:buFont typeface="Smith&amp;NephewLF" pitchFamily="34" charset="0"/>
              <a:buChar char="•"/>
              <a:defRPr sz="2000" kern="1200">
                <a:solidFill>
                  <a:srgbClr val="4D4E53"/>
                </a:solidFill>
                <a:latin typeface="Smith&amp;NephewLF" pitchFamily="34" charset="0"/>
                <a:ea typeface="+mn-ea"/>
                <a:cs typeface="+mn-cs"/>
              </a:defRPr>
            </a:lvl4pPr>
            <a:lvl5pPr marL="914400" indent="-210312" algn="l" defTabSz="914400" rtl="0" eaLnBrk="1" latinLnBrk="0" hangingPunct="1">
              <a:lnSpc>
                <a:spcPct val="90000"/>
              </a:lnSpc>
              <a:spcBef>
                <a:spcPts val="0"/>
              </a:spcBef>
              <a:buClr>
                <a:srgbClr val="4D4E53"/>
              </a:buClr>
              <a:buSzPct val="75000"/>
              <a:buFont typeface="Smith&amp;NephewLF" pitchFamily="34" charset="0"/>
              <a:buChar char="–"/>
              <a:defRPr sz="2000" kern="1200">
                <a:solidFill>
                  <a:srgbClr val="4D4E53"/>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600"/>
              </a:spcBef>
            </a:pPr>
            <a:r>
              <a:rPr lang="en-US" sz="1400" b="1" dirty="0" smtClean="0">
                <a:solidFill>
                  <a:schemeClr val="accent1"/>
                </a:solidFill>
              </a:rPr>
              <a:t>Fluid handling </a:t>
            </a:r>
            <a:r>
              <a:rPr lang="en-US" sz="1400" b="1" dirty="0">
                <a:solidFill>
                  <a:schemeClr val="accent1"/>
                </a:solidFill>
              </a:rPr>
              <a:t>l</a:t>
            </a:r>
            <a:r>
              <a:rPr lang="en-US" sz="1400" b="1" dirty="0" smtClean="0">
                <a:solidFill>
                  <a:schemeClr val="accent1"/>
                </a:solidFill>
              </a:rPr>
              <a:t>ayer: bottom layer of RENASYS Soft Port</a:t>
            </a:r>
          </a:p>
          <a:p>
            <a:pPr marL="225425" indent="-225425">
              <a:spcBef>
                <a:spcPts val="600"/>
              </a:spcBef>
              <a:buFont typeface="Arial" panose="020B0604020202020204" pitchFamily="34" charset="0"/>
              <a:buChar char="•"/>
            </a:pPr>
            <a:r>
              <a:rPr lang="en-US" sz="1400" dirty="0" smtClean="0">
                <a:solidFill>
                  <a:schemeClr val="tx1"/>
                </a:solidFill>
              </a:rPr>
              <a:t>3D lattice material</a:t>
            </a:r>
          </a:p>
          <a:p>
            <a:pPr marL="225425" indent="-225425">
              <a:spcBef>
                <a:spcPts val="600"/>
              </a:spcBef>
              <a:buFont typeface="Arial" panose="020B0604020202020204" pitchFamily="34" charset="0"/>
              <a:buChar char="•"/>
            </a:pPr>
            <a:r>
              <a:rPr lang="en-US" sz="1400" dirty="0" smtClean="0">
                <a:solidFill>
                  <a:schemeClr val="tx1"/>
                </a:solidFill>
              </a:rPr>
              <a:t>Passage way for exudate removed from wound combined with controlled amount of air flow</a:t>
            </a:r>
          </a:p>
        </p:txBody>
      </p:sp>
      <p:cxnSp>
        <p:nvCxnSpPr>
          <p:cNvPr id="12" name="Straight Arrow Connector 11"/>
          <p:cNvCxnSpPr/>
          <p:nvPr/>
        </p:nvCxnSpPr>
        <p:spPr>
          <a:xfrm flipH="1">
            <a:off x="5418983" y="1052736"/>
            <a:ext cx="1743818" cy="27992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222796" y="836712"/>
            <a:ext cx="1645601" cy="369332"/>
          </a:xfrm>
          <a:prstGeom prst="rect">
            <a:avLst/>
          </a:prstGeom>
          <a:noFill/>
        </p:spPr>
        <p:txBody>
          <a:bodyPr wrap="square" rtlCol="0">
            <a:spAutoFit/>
          </a:bodyPr>
          <a:lstStyle/>
          <a:p>
            <a:r>
              <a:rPr lang="en-GB" b="1" dirty="0" smtClean="0">
                <a:latin typeface="Smith&amp;NephewLF" panose="020F0500030000020004" pitchFamily="34" charset="0"/>
              </a:rPr>
              <a:t>Aeration disc </a:t>
            </a:r>
            <a:endParaRPr lang="en-GB" b="1" dirty="0">
              <a:latin typeface="Smith&amp;NephewLF" panose="020F0500030000020004" pitchFamily="34" charset="0"/>
            </a:endParaRPr>
          </a:p>
        </p:txBody>
      </p:sp>
      <p:cxnSp>
        <p:nvCxnSpPr>
          <p:cNvPr id="18" name="Straight Arrow Connector 17"/>
          <p:cNvCxnSpPr/>
          <p:nvPr/>
        </p:nvCxnSpPr>
        <p:spPr>
          <a:xfrm>
            <a:off x="683568" y="2503056"/>
            <a:ext cx="990111" cy="83561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9" name="Straight Arrow Connector 128"/>
          <p:cNvCxnSpPr/>
          <p:nvPr/>
        </p:nvCxnSpPr>
        <p:spPr>
          <a:xfrm flipV="1">
            <a:off x="458103" y="4753239"/>
            <a:ext cx="1215576" cy="82941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1"/>
          </p:nvPr>
        </p:nvSpPr>
        <p:spPr/>
        <p:txBody>
          <a:bodyPr/>
          <a:lstStyle/>
          <a:p>
            <a:fld id="{3A7D5340-7F4D-46FB-B4B5-A5222B0AC70A}" type="slidenum">
              <a:rPr lang="en-US" sz="1200" smtClean="0"/>
              <a:pPr/>
              <a:t>67</a:t>
            </a:fld>
            <a:endParaRPr lang="en-US" sz="1200" dirty="0"/>
          </a:p>
        </p:txBody>
      </p:sp>
      <p:sp>
        <p:nvSpPr>
          <p:cNvPr id="90" name="Rectangle 89"/>
          <p:cNvSpPr/>
          <p:nvPr/>
        </p:nvSpPr>
        <p:spPr>
          <a:xfrm>
            <a:off x="1611976" y="6635737"/>
            <a:ext cx="6586582"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1" name="Rectangle 90"/>
          <p:cNvSpPr/>
          <p:nvPr/>
        </p:nvSpPr>
        <p:spPr>
          <a:xfrm>
            <a:off x="251520" y="504982"/>
            <a:ext cx="8496944"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089074088"/>
      </p:ext>
    </p:extLst>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2"/>
          <p:cNvSpPr>
            <a:spLocks noGrp="1"/>
          </p:cNvSpPr>
          <p:nvPr>
            <p:ph type="title" idx="4294967295"/>
          </p:nvPr>
        </p:nvSpPr>
        <p:spPr bwMode="auto">
          <a:xfrm>
            <a:off x="395536" y="980728"/>
            <a:ext cx="8229600" cy="422920"/>
          </a:xfrm>
          <a:prstGeom prst="rect">
            <a:avLst/>
          </a:prstGeom>
          <a:solidFill>
            <a:srgbClr val="FFFFFF"/>
          </a:solidFill>
          <a:ln>
            <a:miter lim="800000"/>
            <a:headEnd/>
            <a:tailEnd/>
          </a:ln>
        </p:spPr>
        <p:txBody>
          <a:bodyPr lIns="0" tIns="0" rIns="0" bIns="0" anchor="b">
            <a:normAutofit fontScale="90000"/>
          </a:bodyPr>
          <a:lstStyle/>
          <a:p>
            <a:pPr eaLnBrk="1" hangingPunct="1"/>
            <a:r>
              <a:rPr lang="en-GB" dirty="0" smtClean="0">
                <a:solidFill>
                  <a:schemeClr val="tx1"/>
                </a:solidFill>
              </a:rPr>
              <a:t>Leak alarm </a:t>
            </a:r>
            <a:r>
              <a:rPr lang="en-GB" dirty="0">
                <a:solidFill>
                  <a:schemeClr val="tx1"/>
                </a:solidFill>
              </a:rPr>
              <a:t>c</a:t>
            </a:r>
            <a:r>
              <a:rPr lang="en-GB" dirty="0" smtClean="0">
                <a:solidFill>
                  <a:schemeClr val="tx1"/>
                </a:solidFill>
              </a:rPr>
              <a:t>aution</a:t>
            </a:r>
          </a:p>
        </p:txBody>
      </p:sp>
      <p:pic>
        <p:nvPicPr>
          <p:cNvPr id="23" name="Picture 16"/>
          <p:cNvPicPr>
            <a:picLocks noChangeAspect="1"/>
          </p:cNvPicPr>
          <p:nvPr/>
        </p:nvPicPr>
        <p:blipFill>
          <a:blip r:embed="rId3" cstate="print"/>
          <a:srcRect l="4381" t="10056" r="3365" b="12840"/>
          <a:stretch>
            <a:fillRect/>
          </a:stretch>
        </p:blipFill>
        <p:spPr bwMode="auto">
          <a:xfrm>
            <a:off x="5167778" y="1833388"/>
            <a:ext cx="3213065" cy="4043884"/>
          </a:xfrm>
          <a:prstGeom prst="rect">
            <a:avLst/>
          </a:prstGeom>
          <a:noFill/>
          <a:ln w="9525">
            <a:noFill/>
            <a:miter lim="800000"/>
            <a:headEnd/>
            <a:tailEnd/>
          </a:ln>
        </p:spPr>
      </p:pic>
      <p:sp>
        <p:nvSpPr>
          <p:cNvPr id="24" name="Slide Number Placeholder 1"/>
          <p:cNvSpPr txBox="1">
            <a:spLocks/>
          </p:cNvSpPr>
          <p:nvPr/>
        </p:nvSpPr>
        <p:spPr>
          <a:xfrm>
            <a:off x="6565392" y="6208775"/>
            <a:ext cx="2130552" cy="4754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A7D5340-7F4D-46FB-B4B5-A5222B0AC70A}" type="slidenum">
              <a:rPr lang="en-US" sz="1200" smtClean="0">
                <a:latin typeface="Smith&amp;NephewLF" panose="020F0500030000020004" pitchFamily="34" charset="0"/>
              </a:rPr>
              <a:pPr algn="r"/>
              <a:t>68</a:t>
            </a:fld>
            <a:endParaRPr lang="en-US" sz="1200" dirty="0">
              <a:latin typeface="Smith&amp;NephewLF" panose="020F0500030000020004" pitchFamily="34" charset="0"/>
            </a:endParaRPr>
          </a:p>
        </p:txBody>
      </p:sp>
      <p:pic>
        <p:nvPicPr>
          <p:cNvPr id="6"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7092280" y="4363993"/>
            <a:ext cx="725577" cy="7152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1611976" y="6635737"/>
            <a:ext cx="6586582"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Rectangle 7"/>
          <p:cNvSpPr/>
          <p:nvPr/>
        </p:nvSpPr>
        <p:spPr>
          <a:xfrm>
            <a:off x="251520" y="504982"/>
            <a:ext cx="8496944"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4977947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9602" y="1937730"/>
            <a:ext cx="7124725" cy="4360523"/>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6200000">
            <a:off x="3048546" y="6058450"/>
            <a:ext cx="101691" cy="75386"/>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6200000">
            <a:off x="3048547" y="6216908"/>
            <a:ext cx="101691" cy="75386"/>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21374580">
            <a:off x="3235955" y="5988934"/>
            <a:ext cx="101141" cy="75796"/>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21374580">
            <a:off x="3500535" y="5980524"/>
            <a:ext cx="101141" cy="75796"/>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a:off x="3784358" y="5983774"/>
            <a:ext cx="101141" cy="75796"/>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21374580">
            <a:off x="4072031" y="5967698"/>
            <a:ext cx="101141" cy="75796"/>
          </a:xfrm>
          <a:prstGeom prst="rect">
            <a:avLst/>
          </a:prstGeom>
        </p:spPr>
      </p:pic>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21374580">
            <a:off x="4347842" y="5966251"/>
            <a:ext cx="101141" cy="75796"/>
          </a:xfrm>
          <a:prstGeom prst="rect">
            <a:avLst/>
          </a:prstGeom>
        </p:spPr>
      </p:pic>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21374580">
            <a:off x="4656493" y="5966249"/>
            <a:ext cx="101141" cy="75796"/>
          </a:xfrm>
          <a:prstGeom prst="rect">
            <a:avLst/>
          </a:prstGeom>
        </p:spPr>
      </p:pic>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21374580">
            <a:off x="4971642" y="5949284"/>
            <a:ext cx="101141" cy="75796"/>
          </a:xfrm>
          <a:prstGeom prst="rect">
            <a:avLst/>
          </a:prstGeom>
        </p:spPr>
      </p:pic>
      <p:pic>
        <p:nvPicPr>
          <p:cNvPr id="16" name="Picture 15"/>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21374580">
            <a:off x="5286793" y="5949284"/>
            <a:ext cx="101141" cy="75796"/>
          </a:xfrm>
          <a:prstGeom prst="rect">
            <a:avLst/>
          </a:prstGeom>
        </p:spPr>
      </p:pic>
      <p:pic>
        <p:nvPicPr>
          <p:cNvPr id="17" name="Picture 16"/>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20927344">
            <a:off x="5565709" y="5939374"/>
            <a:ext cx="101141" cy="75796"/>
          </a:xfrm>
          <a:prstGeom prst="rect">
            <a:avLst/>
          </a:prstGeom>
        </p:spPr>
      </p:pic>
      <p:pic>
        <p:nvPicPr>
          <p:cNvPr id="18" name="Picture 17"/>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6200000">
            <a:off x="5667483" y="5823041"/>
            <a:ext cx="101691" cy="75386"/>
          </a:xfrm>
          <a:prstGeom prst="rect">
            <a:avLst/>
          </a:prstGeom>
        </p:spPr>
      </p:pic>
      <p:pic>
        <p:nvPicPr>
          <p:cNvPr id="19" name="Picture 18"/>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1133225">
            <a:off x="5590471" y="5714743"/>
            <a:ext cx="101141" cy="75796"/>
          </a:xfrm>
          <a:prstGeom prst="rect">
            <a:avLst/>
          </a:prstGeom>
        </p:spPr>
      </p:pic>
      <p:pic>
        <p:nvPicPr>
          <p:cNvPr id="20" name="Picture 19"/>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0800000">
            <a:off x="5371896" y="5721463"/>
            <a:ext cx="101141" cy="75796"/>
          </a:xfrm>
          <a:prstGeom prst="rect">
            <a:avLst/>
          </a:prstGeom>
        </p:spPr>
      </p:pic>
      <p:pic>
        <p:nvPicPr>
          <p:cNvPr id="21" name="Picture 20"/>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0800000">
            <a:off x="5154887" y="5724169"/>
            <a:ext cx="101141" cy="75796"/>
          </a:xfrm>
          <a:prstGeom prst="rect">
            <a:avLst/>
          </a:prstGeom>
        </p:spPr>
      </p:pic>
      <p:pic>
        <p:nvPicPr>
          <p:cNvPr id="22" name="Picture 21"/>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0800000">
            <a:off x="4921071" y="5738608"/>
            <a:ext cx="101141" cy="75796"/>
          </a:xfrm>
          <a:prstGeom prst="rect">
            <a:avLst/>
          </a:prstGeom>
        </p:spPr>
      </p:pic>
      <p:pic>
        <p:nvPicPr>
          <p:cNvPr id="23" name="Picture 22"/>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0800000">
            <a:off x="4631092" y="5751993"/>
            <a:ext cx="101141" cy="75796"/>
          </a:xfrm>
          <a:prstGeom prst="rect">
            <a:avLst/>
          </a:prstGeom>
        </p:spPr>
      </p:pic>
      <p:pic>
        <p:nvPicPr>
          <p:cNvPr id="24" name="Picture 23"/>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0800000">
            <a:off x="4297271" y="5757385"/>
            <a:ext cx="101141" cy="75796"/>
          </a:xfrm>
          <a:prstGeom prst="rect">
            <a:avLst/>
          </a:prstGeom>
        </p:spPr>
      </p:pic>
      <p:pic>
        <p:nvPicPr>
          <p:cNvPr id="25" name="Picture 24"/>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0800000">
            <a:off x="4001024" y="5762067"/>
            <a:ext cx="101141" cy="75796"/>
          </a:xfrm>
          <a:prstGeom prst="rect">
            <a:avLst/>
          </a:prstGeom>
        </p:spPr>
      </p:pic>
      <p:pic>
        <p:nvPicPr>
          <p:cNvPr id="26" name="Picture 25"/>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0800000">
            <a:off x="3722662" y="5762068"/>
            <a:ext cx="101141" cy="75796"/>
          </a:xfrm>
          <a:prstGeom prst="rect">
            <a:avLst/>
          </a:prstGeom>
        </p:spPr>
      </p:pic>
      <p:pic>
        <p:nvPicPr>
          <p:cNvPr id="27" name="Picture 26"/>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0800000">
            <a:off x="3137085" y="5771990"/>
            <a:ext cx="101141" cy="75796"/>
          </a:xfrm>
          <a:prstGeom prst="rect">
            <a:avLst/>
          </a:prstGeom>
        </p:spPr>
      </p:pic>
      <p:pic>
        <p:nvPicPr>
          <p:cNvPr id="28" name="Picture 27"/>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0800000">
            <a:off x="2813800" y="5779268"/>
            <a:ext cx="101141" cy="75796"/>
          </a:xfrm>
          <a:prstGeom prst="rect">
            <a:avLst/>
          </a:prstGeom>
        </p:spPr>
      </p:pic>
      <p:pic>
        <p:nvPicPr>
          <p:cNvPr id="29" name="Picture 28"/>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0800000">
            <a:off x="2526867" y="5784938"/>
            <a:ext cx="101141" cy="75796"/>
          </a:xfrm>
          <a:prstGeom prst="rect">
            <a:avLst/>
          </a:prstGeom>
        </p:spPr>
      </p:pic>
      <p:pic>
        <p:nvPicPr>
          <p:cNvPr id="30" name="Picture 29"/>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0800000">
            <a:off x="2278796" y="5821989"/>
            <a:ext cx="101141" cy="75796"/>
          </a:xfrm>
          <a:prstGeom prst="rect">
            <a:avLst/>
          </a:prstGeom>
        </p:spPr>
      </p:pic>
      <p:pic>
        <p:nvPicPr>
          <p:cNvPr id="31" name="Picture 30"/>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0627902">
            <a:off x="1975354" y="5829943"/>
            <a:ext cx="101141" cy="75796"/>
          </a:xfrm>
          <a:prstGeom prst="rect">
            <a:avLst/>
          </a:prstGeom>
        </p:spPr>
      </p:pic>
      <p:pic>
        <p:nvPicPr>
          <p:cNvPr id="32" name="Picture 31"/>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1614799">
            <a:off x="1662027" y="5792388"/>
            <a:ext cx="101141" cy="75796"/>
          </a:xfrm>
          <a:prstGeom prst="rect">
            <a:avLst/>
          </a:prstGeom>
        </p:spPr>
      </p:pic>
      <p:pic>
        <p:nvPicPr>
          <p:cNvPr id="33" name="Picture 32"/>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2061292">
            <a:off x="1431278" y="5733756"/>
            <a:ext cx="101141" cy="75796"/>
          </a:xfrm>
          <a:prstGeom prst="rect">
            <a:avLst/>
          </a:prstGeom>
        </p:spPr>
      </p:pic>
      <p:pic>
        <p:nvPicPr>
          <p:cNvPr id="34" name="Picture 33"/>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3603022">
            <a:off x="1198744" y="5592087"/>
            <a:ext cx="101691" cy="75386"/>
          </a:xfrm>
          <a:prstGeom prst="rect">
            <a:avLst/>
          </a:prstGeom>
        </p:spPr>
      </p:pic>
      <p:pic>
        <p:nvPicPr>
          <p:cNvPr id="35" name="Picture 34"/>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5142999">
            <a:off x="1083356" y="5369327"/>
            <a:ext cx="101691" cy="75386"/>
          </a:xfrm>
          <a:prstGeom prst="rect">
            <a:avLst/>
          </a:prstGeom>
        </p:spPr>
      </p:pic>
      <p:pic>
        <p:nvPicPr>
          <p:cNvPr id="36" name="Picture 35"/>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6200000">
            <a:off x="1045663" y="5086993"/>
            <a:ext cx="101691" cy="75386"/>
          </a:xfrm>
          <a:prstGeom prst="rect">
            <a:avLst/>
          </a:prstGeom>
        </p:spPr>
      </p:pic>
      <p:pic>
        <p:nvPicPr>
          <p:cNvPr id="37" name="Picture 36"/>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6200000">
            <a:off x="1057635" y="4842488"/>
            <a:ext cx="101691" cy="75386"/>
          </a:xfrm>
          <a:prstGeom prst="rect">
            <a:avLst/>
          </a:prstGeom>
        </p:spPr>
      </p:pic>
      <p:pic>
        <p:nvPicPr>
          <p:cNvPr id="38" name="Picture 37"/>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5750903">
            <a:off x="1032125" y="4593950"/>
            <a:ext cx="101691" cy="75386"/>
          </a:xfrm>
          <a:prstGeom prst="rect">
            <a:avLst/>
          </a:prstGeom>
        </p:spPr>
      </p:pic>
      <p:pic>
        <p:nvPicPr>
          <p:cNvPr id="39" name="Picture 38"/>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6200000">
            <a:off x="1057636" y="4342594"/>
            <a:ext cx="101691" cy="75386"/>
          </a:xfrm>
          <a:prstGeom prst="rect">
            <a:avLst/>
          </a:prstGeom>
        </p:spPr>
      </p:pic>
      <p:pic>
        <p:nvPicPr>
          <p:cNvPr id="40" name="Picture 39"/>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6200000">
            <a:off x="1057986" y="4108968"/>
            <a:ext cx="101691" cy="75386"/>
          </a:xfrm>
          <a:prstGeom prst="rect">
            <a:avLst/>
          </a:prstGeom>
        </p:spPr>
      </p:pic>
      <p:pic>
        <p:nvPicPr>
          <p:cNvPr id="41" name="Picture 40"/>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6200000">
            <a:off x="1054521" y="3885372"/>
            <a:ext cx="101691" cy="75386"/>
          </a:xfrm>
          <a:prstGeom prst="rect">
            <a:avLst/>
          </a:prstGeom>
        </p:spPr>
      </p:pic>
      <p:grpSp>
        <p:nvGrpSpPr>
          <p:cNvPr id="54" name="Group 53"/>
          <p:cNvGrpSpPr/>
          <p:nvPr/>
        </p:nvGrpSpPr>
        <p:grpSpPr>
          <a:xfrm>
            <a:off x="5899713" y="5725945"/>
            <a:ext cx="2663816" cy="830997"/>
            <a:chOff x="5899714" y="5725945"/>
            <a:chExt cx="1475870" cy="830997"/>
          </a:xfrm>
        </p:grpSpPr>
        <p:sp>
          <p:nvSpPr>
            <p:cNvPr id="2" name="Left Arrow 1"/>
            <p:cNvSpPr/>
            <p:nvPr/>
          </p:nvSpPr>
          <p:spPr bwMode="auto">
            <a:xfrm>
              <a:off x="5899714" y="5752950"/>
              <a:ext cx="432048" cy="315322"/>
            </a:xfrm>
            <a:prstGeom prst="leftArrow">
              <a:avLst/>
            </a:prstGeom>
            <a:solidFill>
              <a:srgbClr val="FF9900"/>
            </a:solidFill>
            <a:ln w="9525" cap="flat" cmpd="sng" algn="ctr">
              <a:noFill/>
              <a:prstDash val="solid"/>
              <a:round/>
              <a:headEnd type="none" w="med" len="med"/>
              <a:tailEnd type="none" w="med" len="med"/>
            </a:ln>
            <a:effectLst/>
          </p:spPr>
          <p:txBody>
            <a:bodyPr vert="horz" wrap="none" lIns="301752" tIns="0" rIns="301752" bIns="0" numCol="1" rtlCol="0" anchor="ctr" anchorCtr="0" compatLnSpc="1">
              <a:prstTxWarp prst="textNoShape">
                <a:avLst/>
              </a:prstTxWarp>
            </a:bodyPr>
            <a:lstStyle/>
            <a:p>
              <a:pPr algn="ctr"/>
              <a:endParaRPr lang="en-GB" sz="1600" dirty="0" smtClean="0">
                <a:solidFill>
                  <a:schemeClr val="accent1"/>
                </a:solidFill>
                <a:latin typeface="Smith&amp;NephewLF" panose="020F0500030000020004" pitchFamily="34" charset="0"/>
              </a:endParaRPr>
            </a:p>
          </p:txBody>
        </p:sp>
        <p:sp>
          <p:nvSpPr>
            <p:cNvPr id="46" name="TextBox 45"/>
            <p:cNvSpPr txBox="1"/>
            <p:nvPr/>
          </p:nvSpPr>
          <p:spPr>
            <a:xfrm>
              <a:off x="6327823" y="5725945"/>
              <a:ext cx="1047761" cy="830997"/>
            </a:xfrm>
            <a:prstGeom prst="rect">
              <a:avLst/>
            </a:prstGeom>
            <a:noFill/>
          </p:spPr>
          <p:txBody>
            <a:bodyPr wrap="square" rtlCol="0">
              <a:spAutoFit/>
            </a:bodyPr>
            <a:lstStyle/>
            <a:p>
              <a:pPr fontAlgn="auto">
                <a:spcBef>
                  <a:spcPts val="0"/>
                </a:spcBef>
                <a:spcAft>
                  <a:spcPts val="0"/>
                </a:spcAft>
              </a:pPr>
              <a:r>
                <a:rPr lang="en-GB" sz="1600" dirty="0" smtClean="0">
                  <a:solidFill>
                    <a:schemeClr val="accent1"/>
                  </a:solidFill>
                  <a:latin typeface="Smith&amp;NephewLF" panose="020F0500030000020004" pitchFamily="34" charset="0"/>
                </a:rPr>
                <a:t>1. Air leak</a:t>
              </a:r>
            </a:p>
            <a:p>
              <a:pPr fontAlgn="auto">
                <a:spcBef>
                  <a:spcPts val="0"/>
                </a:spcBef>
                <a:spcAft>
                  <a:spcPts val="0"/>
                </a:spcAft>
              </a:pPr>
              <a:r>
                <a:rPr lang="en-GB" sz="1600" dirty="0" smtClean="0">
                  <a:solidFill>
                    <a:schemeClr val="accent1"/>
                  </a:solidFill>
                  <a:latin typeface="Smith&amp;NephewLF" panose="020F0500030000020004" pitchFamily="34" charset="0"/>
                </a:rPr>
                <a:t>introduces air into the system</a:t>
              </a:r>
              <a:endParaRPr lang="en-GB" sz="1600" dirty="0">
                <a:solidFill>
                  <a:schemeClr val="accent1"/>
                </a:solidFill>
                <a:latin typeface="Smith&amp;NephewLF" panose="020F0500030000020004" pitchFamily="34" charset="0"/>
              </a:endParaRPr>
            </a:p>
          </p:txBody>
        </p:sp>
      </p:grpSp>
      <p:sp>
        <p:nvSpPr>
          <p:cNvPr id="47" name="TextBox 46"/>
          <p:cNvSpPr txBox="1"/>
          <p:nvPr/>
        </p:nvSpPr>
        <p:spPr>
          <a:xfrm>
            <a:off x="4382760" y="3153842"/>
            <a:ext cx="3934401" cy="83099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fontAlgn="auto">
              <a:spcBef>
                <a:spcPts val="0"/>
              </a:spcBef>
              <a:spcAft>
                <a:spcPts val="0"/>
              </a:spcAft>
            </a:pPr>
            <a:r>
              <a:rPr lang="en-GB" sz="1600" dirty="0" smtClean="0">
                <a:latin typeface="Smith&amp;NephewLF" panose="020F0500030000020004" pitchFamily="34" charset="0"/>
              </a:rPr>
              <a:t>Under normal circumstances an air leak at the dressing is seen at the device and the leak alarm is triggered</a:t>
            </a:r>
            <a:endParaRPr lang="en-GB" sz="1600" dirty="0">
              <a:latin typeface="Smith&amp;NephewLF" panose="020F0500030000020004" pitchFamily="34" charset="0"/>
            </a:endParaRPr>
          </a:p>
        </p:txBody>
      </p:sp>
      <p:sp>
        <p:nvSpPr>
          <p:cNvPr id="100" name="TextBox 99"/>
          <p:cNvSpPr txBox="1"/>
          <p:nvPr/>
        </p:nvSpPr>
        <p:spPr>
          <a:xfrm>
            <a:off x="1885219" y="3569341"/>
            <a:ext cx="2076745" cy="1077218"/>
          </a:xfrm>
          <a:prstGeom prst="rect">
            <a:avLst/>
          </a:prstGeom>
          <a:noFill/>
        </p:spPr>
        <p:txBody>
          <a:bodyPr wrap="square" rtlCol="0">
            <a:spAutoFit/>
          </a:bodyPr>
          <a:lstStyle/>
          <a:p>
            <a:pPr fontAlgn="auto">
              <a:spcBef>
                <a:spcPts val="0"/>
              </a:spcBef>
              <a:spcAft>
                <a:spcPts val="0"/>
              </a:spcAft>
            </a:pPr>
            <a:r>
              <a:rPr lang="en-GB" sz="1600" dirty="0" smtClean="0">
                <a:solidFill>
                  <a:schemeClr val="accent1"/>
                </a:solidFill>
                <a:latin typeface="Smith&amp;NephewLF" panose="020F0500030000020004" pitchFamily="34" charset="0"/>
              </a:rPr>
              <a:t>2. The higher air flow reaches the device and triggers a leak alarm</a:t>
            </a:r>
            <a:endParaRPr lang="en-GB" sz="1600" dirty="0">
              <a:solidFill>
                <a:schemeClr val="accent1"/>
              </a:solidFill>
              <a:latin typeface="Smith&amp;NephewLF" panose="020F0500030000020004" pitchFamily="34" charset="0"/>
            </a:endParaRPr>
          </a:p>
        </p:txBody>
      </p:sp>
      <p:cxnSp>
        <p:nvCxnSpPr>
          <p:cNvPr id="102" name="Straight Arrow Connector 101"/>
          <p:cNvCxnSpPr/>
          <p:nvPr/>
        </p:nvCxnSpPr>
        <p:spPr>
          <a:xfrm flipH="1">
            <a:off x="1406106" y="3735238"/>
            <a:ext cx="414068" cy="103517"/>
          </a:xfrm>
          <a:prstGeom prst="straightConnector1">
            <a:avLst/>
          </a:prstGeom>
          <a:ln>
            <a:solidFill>
              <a:schemeClr val="tx1">
                <a:lumMod val="50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56" name="Group 55"/>
          <p:cNvGrpSpPr/>
          <p:nvPr/>
        </p:nvGrpSpPr>
        <p:grpSpPr>
          <a:xfrm>
            <a:off x="1175508" y="3947212"/>
            <a:ext cx="4525569" cy="1867193"/>
            <a:chOff x="1175508" y="3947212"/>
            <a:chExt cx="4525569" cy="1867193"/>
          </a:xfrm>
        </p:grpSpPr>
        <p:grpSp>
          <p:nvGrpSpPr>
            <p:cNvPr id="55" name="Group 54"/>
            <p:cNvGrpSpPr/>
            <p:nvPr/>
          </p:nvGrpSpPr>
          <p:grpSpPr>
            <a:xfrm>
              <a:off x="1175508" y="4460732"/>
              <a:ext cx="4525569" cy="1353673"/>
              <a:chOff x="1175508" y="4460732"/>
              <a:chExt cx="4525569" cy="1353673"/>
            </a:xfrm>
          </p:grpSpPr>
          <p:sp>
            <p:nvSpPr>
              <p:cNvPr id="44" name="Left Arrow 43"/>
              <p:cNvSpPr/>
              <p:nvPr/>
            </p:nvSpPr>
            <p:spPr bwMode="auto">
              <a:xfrm>
                <a:off x="3842729" y="5681063"/>
                <a:ext cx="432048" cy="108828"/>
              </a:xfrm>
              <a:prstGeom prst="leftArrow">
                <a:avLst/>
              </a:prstGeom>
              <a:solidFill>
                <a:srgbClr val="FF9900"/>
              </a:solidFill>
              <a:ln w="9525" cap="flat" cmpd="sng" algn="ctr">
                <a:noFill/>
                <a:prstDash val="solid"/>
                <a:round/>
                <a:headEnd type="none" w="med" len="med"/>
                <a:tailEnd type="none" w="med" len="med"/>
              </a:ln>
              <a:effectLst/>
            </p:spPr>
            <p:txBody>
              <a:bodyPr vert="horz" wrap="none" lIns="301752" tIns="0" rIns="301752" bIns="0" numCol="1" rtlCol="0" anchor="ctr" anchorCtr="0" compatLnSpc="1">
                <a:prstTxWarp prst="textNoShape">
                  <a:avLst/>
                </a:prstTxWarp>
              </a:bodyPr>
              <a:lstStyle/>
              <a:p>
                <a:pPr algn="ctr"/>
                <a:endParaRPr lang="en-GB" sz="2800" dirty="0" smtClean="0">
                  <a:solidFill>
                    <a:srgbClr val="FFFFFF"/>
                  </a:solidFill>
                  <a:latin typeface="Arial Narrow" pitchFamily="34" charset="0"/>
                </a:endParaRPr>
              </a:p>
            </p:txBody>
          </p:sp>
          <p:sp>
            <p:nvSpPr>
              <p:cNvPr id="49" name="Left Arrow 48"/>
              <p:cNvSpPr/>
              <p:nvPr/>
            </p:nvSpPr>
            <p:spPr bwMode="auto">
              <a:xfrm>
                <a:off x="3017556" y="5698536"/>
                <a:ext cx="432048" cy="108828"/>
              </a:xfrm>
              <a:prstGeom prst="leftArrow">
                <a:avLst/>
              </a:prstGeom>
              <a:solidFill>
                <a:srgbClr val="FF9900"/>
              </a:solidFill>
              <a:ln w="9525" cap="flat" cmpd="sng" algn="ctr">
                <a:noFill/>
                <a:prstDash val="solid"/>
                <a:round/>
                <a:headEnd type="none" w="med" len="med"/>
                <a:tailEnd type="none" w="med" len="med"/>
              </a:ln>
              <a:effectLst/>
            </p:spPr>
            <p:txBody>
              <a:bodyPr vert="horz" wrap="none" lIns="301752" tIns="0" rIns="301752" bIns="0" numCol="1" rtlCol="0" anchor="ctr" anchorCtr="0" compatLnSpc="1">
                <a:prstTxWarp prst="textNoShape">
                  <a:avLst/>
                </a:prstTxWarp>
              </a:bodyPr>
              <a:lstStyle/>
              <a:p>
                <a:pPr algn="ctr"/>
                <a:endParaRPr lang="en-GB" sz="2800" dirty="0" smtClean="0">
                  <a:solidFill>
                    <a:srgbClr val="FFFFFF"/>
                  </a:solidFill>
                  <a:latin typeface="Arial Narrow" pitchFamily="34" charset="0"/>
                </a:endParaRPr>
              </a:p>
            </p:txBody>
          </p:sp>
          <p:sp>
            <p:nvSpPr>
              <p:cNvPr id="50" name="Left Arrow 49"/>
              <p:cNvSpPr/>
              <p:nvPr/>
            </p:nvSpPr>
            <p:spPr bwMode="auto">
              <a:xfrm rot="675128">
                <a:off x="1838402" y="5692636"/>
                <a:ext cx="432048" cy="121769"/>
              </a:xfrm>
              <a:prstGeom prst="leftArrow">
                <a:avLst/>
              </a:prstGeom>
              <a:solidFill>
                <a:srgbClr val="FF9900"/>
              </a:solidFill>
              <a:ln w="9525" cap="flat" cmpd="sng" algn="ctr">
                <a:noFill/>
                <a:prstDash val="solid"/>
                <a:round/>
                <a:headEnd type="none" w="med" len="med"/>
                <a:tailEnd type="none" w="med" len="med"/>
              </a:ln>
              <a:effectLst/>
            </p:spPr>
            <p:txBody>
              <a:bodyPr vert="horz" wrap="none" lIns="301752" tIns="0" rIns="301752" bIns="0" numCol="1" rtlCol="0" anchor="ctr" anchorCtr="0" compatLnSpc="1">
                <a:prstTxWarp prst="textNoShape">
                  <a:avLst/>
                </a:prstTxWarp>
              </a:bodyPr>
              <a:lstStyle/>
              <a:p>
                <a:pPr algn="ctr"/>
                <a:endParaRPr lang="en-GB" sz="2800" dirty="0" smtClean="0">
                  <a:solidFill>
                    <a:srgbClr val="FFFFFF"/>
                  </a:solidFill>
                  <a:latin typeface="Arial Narrow" pitchFamily="34" charset="0"/>
                </a:endParaRPr>
              </a:p>
            </p:txBody>
          </p:sp>
          <p:sp>
            <p:nvSpPr>
              <p:cNvPr id="51" name="Left Arrow 50"/>
              <p:cNvSpPr/>
              <p:nvPr/>
            </p:nvSpPr>
            <p:spPr bwMode="auto">
              <a:xfrm rot="2786253">
                <a:off x="1226775" y="5282546"/>
                <a:ext cx="432048" cy="129487"/>
              </a:xfrm>
              <a:prstGeom prst="leftArrow">
                <a:avLst/>
              </a:prstGeom>
              <a:solidFill>
                <a:srgbClr val="FF9900"/>
              </a:solidFill>
              <a:ln w="9525" cap="flat" cmpd="sng" algn="ctr">
                <a:noFill/>
                <a:prstDash val="solid"/>
                <a:round/>
                <a:headEnd type="none" w="med" len="med"/>
                <a:tailEnd type="none" w="med" len="med"/>
              </a:ln>
              <a:effectLst/>
            </p:spPr>
            <p:txBody>
              <a:bodyPr vert="horz" wrap="none" lIns="301752" tIns="0" rIns="301752" bIns="0" numCol="1" rtlCol="0" anchor="ctr" anchorCtr="0" compatLnSpc="1">
                <a:prstTxWarp prst="textNoShape">
                  <a:avLst/>
                </a:prstTxWarp>
              </a:bodyPr>
              <a:lstStyle/>
              <a:p>
                <a:pPr algn="ctr"/>
                <a:endParaRPr lang="en-GB" sz="2800" dirty="0" smtClean="0">
                  <a:solidFill>
                    <a:srgbClr val="FFFFFF"/>
                  </a:solidFill>
                  <a:latin typeface="Arial Narrow" pitchFamily="34" charset="0"/>
                </a:endParaRPr>
              </a:p>
            </p:txBody>
          </p:sp>
          <p:sp>
            <p:nvSpPr>
              <p:cNvPr id="52" name="Left Arrow 51"/>
              <p:cNvSpPr/>
              <p:nvPr/>
            </p:nvSpPr>
            <p:spPr bwMode="auto">
              <a:xfrm rot="5400000">
                <a:off x="1022075" y="4614165"/>
                <a:ext cx="432048" cy="125182"/>
              </a:xfrm>
              <a:prstGeom prst="leftArrow">
                <a:avLst/>
              </a:prstGeom>
              <a:solidFill>
                <a:srgbClr val="FF9900"/>
              </a:solidFill>
              <a:ln w="9525" cap="flat" cmpd="sng" algn="ctr">
                <a:noFill/>
                <a:prstDash val="solid"/>
                <a:round/>
                <a:headEnd type="none" w="med" len="med"/>
                <a:tailEnd type="none" w="med" len="med"/>
              </a:ln>
              <a:effectLst/>
            </p:spPr>
            <p:txBody>
              <a:bodyPr vert="horz" wrap="none" lIns="301752" tIns="0" rIns="301752" bIns="0" numCol="1" rtlCol="0" anchor="ctr" anchorCtr="0" compatLnSpc="1">
                <a:prstTxWarp prst="textNoShape">
                  <a:avLst/>
                </a:prstTxWarp>
              </a:bodyPr>
              <a:lstStyle/>
              <a:p>
                <a:pPr algn="ctr"/>
                <a:endParaRPr lang="en-GB" sz="2800" dirty="0" smtClean="0">
                  <a:solidFill>
                    <a:srgbClr val="FFFFFF"/>
                  </a:solidFill>
                  <a:latin typeface="Arial Narrow" pitchFamily="34" charset="0"/>
                </a:endParaRPr>
              </a:p>
            </p:txBody>
          </p:sp>
          <p:sp>
            <p:nvSpPr>
              <p:cNvPr id="42" name="Left Arrow 41"/>
              <p:cNvSpPr/>
              <p:nvPr/>
            </p:nvSpPr>
            <p:spPr bwMode="auto">
              <a:xfrm>
                <a:off x="5269029" y="5622712"/>
                <a:ext cx="432048" cy="115896"/>
              </a:xfrm>
              <a:prstGeom prst="leftArrow">
                <a:avLst/>
              </a:prstGeom>
              <a:solidFill>
                <a:srgbClr val="FF9900"/>
              </a:solidFill>
              <a:ln w="9525" cap="flat" cmpd="sng" algn="ctr">
                <a:noFill/>
                <a:prstDash val="solid"/>
                <a:round/>
                <a:headEnd type="none" w="med" len="med"/>
                <a:tailEnd type="none" w="med" len="med"/>
              </a:ln>
              <a:effectLst/>
            </p:spPr>
            <p:txBody>
              <a:bodyPr vert="horz" wrap="none" lIns="301752" tIns="0" rIns="301752" bIns="0" numCol="1" rtlCol="0" anchor="ctr" anchorCtr="0" compatLnSpc="1">
                <a:prstTxWarp prst="textNoShape">
                  <a:avLst/>
                </a:prstTxWarp>
              </a:bodyPr>
              <a:lstStyle/>
              <a:p>
                <a:pPr algn="ctr"/>
                <a:endParaRPr lang="en-GB" sz="2800" dirty="0" smtClean="0">
                  <a:solidFill>
                    <a:srgbClr val="FFFFFF"/>
                  </a:solidFill>
                  <a:latin typeface="Arial Narrow" pitchFamily="34" charset="0"/>
                </a:endParaRPr>
              </a:p>
            </p:txBody>
          </p:sp>
          <p:sp>
            <p:nvSpPr>
              <p:cNvPr id="43" name="Left Arrow 42"/>
              <p:cNvSpPr/>
              <p:nvPr/>
            </p:nvSpPr>
            <p:spPr bwMode="auto">
              <a:xfrm>
                <a:off x="4609904" y="5629780"/>
                <a:ext cx="432048" cy="130217"/>
              </a:xfrm>
              <a:prstGeom prst="leftArrow">
                <a:avLst/>
              </a:prstGeom>
              <a:solidFill>
                <a:srgbClr val="FF9900"/>
              </a:solidFill>
              <a:ln w="9525" cap="flat" cmpd="sng" algn="ctr">
                <a:noFill/>
                <a:prstDash val="solid"/>
                <a:round/>
                <a:headEnd type="none" w="med" len="med"/>
                <a:tailEnd type="none" w="med" len="med"/>
              </a:ln>
              <a:effectLst/>
            </p:spPr>
            <p:txBody>
              <a:bodyPr vert="horz" wrap="none" lIns="301752" tIns="0" rIns="301752" bIns="0" numCol="1" rtlCol="0" anchor="ctr" anchorCtr="0" compatLnSpc="1">
                <a:prstTxWarp prst="textNoShape">
                  <a:avLst/>
                </a:prstTxWarp>
              </a:bodyPr>
              <a:lstStyle/>
              <a:p>
                <a:pPr algn="ctr"/>
                <a:endParaRPr lang="en-GB" sz="2800" dirty="0" smtClean="0">
                  <a:solidFill>
                    <a:srgbClr val="FFFFFF"/>
                  </a:solidFill>
                  <a:latin typeface="Arial Narrow" pitchFamily="34" charset="0"/>
                </a:endParaRPr>
              </a:p>
            </p:txBody>
          </p:sp>
        </p:grpSp>
        <p:sp>
          <p:nvSpPr>
            <p:cNvPr id="53" name="Left Arrow 52"/>
            <p:cNvSpPr/>
            <p:nvPr/>
          </p:nvSpPr>
          <p:spPr bwMode="auto">
            <a:xfrm rot="5400000">
              <a:off x="1028807" y="4103921"/>
              <a:ext cx="432048" cy="118630"/>
            </a:xfrm>
            <a:prstGeom prst="leftArrow">
              <a:avLst/>
            </a:prstGeom>
            <a:solidFill>
              <a:srgbClr val="FF9900"/>
            </a:solidFill>
            <a:ln w="9525" cap="flat" cmpd="sng" algn="ctr">
              <a:noFill/>
              <a:prstDash val="solid"/>
              <a:round/>
              <a:headEnd type="none" w="med" len="med"/>
              <a:tailEnd type="none" w="med" len="med"/>
            </a:ln>
            <a:effectLst/>
          </p:spPr>
          <p:txBody>
            <a:bodyPr vert="horz" wrap="none" lIns="301752" tIns="0" rIns="301752" bIns="0" numCol="1" rtlCol="0" anchor="ctr" anchorCtr="0" compatLnSpc="1">
              <a:prstTxWarp prst="textNoShape">
                <a:avLst/>
              </a:prstTxWarp>
            </a:bodyPr>
            <a:lstStyle/>
            <a:p>
              <a:pPr algn="ctr"/>
              <a:endParaRPr lang="en-GB" sz="2800" dirty="0" smtClean="0">
                <a:solidFill>
                  <a:srgbClr val="FFFFFF"/>
                </a:solidFill>
                <a:latin typeface="Arial Narrow" pitchFamily="34" charset="0"/>
              </a:endParaRPr>
            </a:p>
          </p:txBody>
        </p:sp>
      </p:grpSp>
      <p:sp>
        <p:nvSpPr>
          <p:cNvPr id="5" name="Title 4"/>
          <p:cNvSpPr>
            <a:spLocks noGrp="1"/>
          </p:cNvSpPr>
          <p:nvPr>
            <p:ph type="title"/>
          </p:nvPr>
        </p:nvSpPr>
        <p:spPr>
          <a:xfrm>
            <a:off x="806270" y="836712"/>
            <a:ext cx="8229600" cy="768096"/>
          </a:xfrm>
        </p:spPr>
        <p:txBody>
          <a:bodyPr>
            <a:normAutofit/>
          </a:bodyPr>
          <a:lstStyle/>
          <a:p>
            <a:r>
              <a:rPr lang="en-GB" kern="0" dirty="0" smtClean="0">
                <a:solidFill>
                  <a:schemeClr val="tx1"/>
                </a:solidFill>
              </a:rPr>
              <a:t>RENASYS</a:t>
            </a:r>
            <a:r>
              <a:rPr lang="en-GB" kern="0" baseline="30000" dirty="0" smtClean="0">
                <a:solidFill>
                  <a:schemeClr val="tx1"/>
                </a:solidFill>
              </a:rPr>
              <a:t>™</a:t>
            </a:r>
            <a:r>
              <a:rPr lang="en-GB" kern="0" dirty="0" smtClean="0">
                <a:solidFill>
                  <a:schemeClr val="tx1"/>
                </a:solidFill>
              </a:rPr>
              <a:t> leak alarm </a:t>
            </a:r>
            <a:endParaRPr lang="en-GB" dirty="0">
              <a:solidFill>
                <a:schemeClr val="tx1"/>
              </a:solidFill>
            </a:endParaRPr>
          </a:p>
        </p:txBody>
      </p:sp>
      <p:sp>
        <p:nvSpPr>
          <p:cNvPr id="45" name="Text Placeholder 44"/>
          <p:cNvSpPr>
            <a:spLocks noGrp="1"/>
          </p:cNvSpPr>
          <p:nvPr>
            <p:ph type="body" idx="1"/>
          </p:nvPr>
        </p:nvSpPr>
        <p:spPr>
          <a:xfrm>
            <a:off x="495104" y="1700808"/>
            <a:ext cx="8229600" cy="678952"/>
          </a:xfrm>
        </p:spPr>
        <p:txBody>
          <a:bodyPr/>
          <a:lstStyle/>
          <a:p>
            <a:pPr marL="285750" indent="-285750">
              <a:buFont typeface="Arial" panose="020B0604020202020204" pitchFamily="34" charset="0"/>
              <a:buChar char="•"/>
            </a:pPr>
            <a:r>
              <a:rPr lang="en-GB" dirty="0">
                <a:solidFill>
                  <a:schemeClr val="tx1"/>
                </a:solidFill>
              </a:rPr>
              <a:t>In the RENASYS system an increase in air flow triggers a leak alarm. The air flow must rise above a specific level for the </a:t>
            </a:r>
            <a:r>
              <a:rPr lang="en-GB" dirty="0" smtClean="0">
                <a:solidFill>
                  <a:schemeClr val="tx1"/>
                </a:solidFill>
              </a:rPr>
              <a:t>leak </a:t>
            </a:r>
            <a:r>
              <a:rPr lang="en-GB" dirty="0">
                <a:solidFill>
                  <a:schemeClr val="tx1"/>
                </a:solidFill>
              </a:rPr>
              <a:t>alarm to be </a:t>
            </a:r>
            <a:r>
              <a:rPr lang="en-GB" dirty="0" smtClean="0">
                <a:solidFill>
                  <a:schemeClr val="tx1"/>
                </a:solidFill>
              </a:rPr>
              <a:t>triggered</a:t>
            </a:r>
            <a:endParaRPr lang="en-GB" dirty="0">
              <a:solidFill>
                <a:schemeClr val="tx1"/>
              </a:solidFill>
            </a:endParaRPr>
          </a:p>
          <a:p>
            <a:endParaRPr lang="en-GB" dirty="0"/>
          </a:p>
        </p:txBody>
      </p:sp>
      <p:sp>
        <p:nvSpPr>
          <p:cNvPr id="3" name="Slide Number Placeholder 2"/>
          <p:cNvSpPr>
            <a:spLocks noGrp="1"/>
          </p:cNvSpPr>
          <p:nvPr>
            <p:ph type="sldNum" sz="quarter" idx="11"/>
          </p:nvPr>
        </p:nvSpPr>
        <p:spPr/>
        <p:txBody>
          <a:bodyPr/>
          <a:lstStyle/>
          <a:p>
            <a:fld id="{3A7D5340-7F4D-46FB-B4B5-A5222B0AC70A}" type="slidenum">
              <a:rPr lang="en-US" sz="1200" smtClean="0"/>
              <a:pPr/>
              <a:t>69</a:t>
            </a:fld>
            <a:endParaRPr lang="en-US" sz="1200" dirty="0"/>
          </a:p>
        </p:txBody>
      </p:sp>
      <p:pic>
        <p:nvPicPr>
          <p:cNvPr id="76"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338854" y="3947212"/>
            <a:ext cx="226813" cy="223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8" name="Rectangle 57"/>
          <p:cNvSpPr/>
          <p:nvPr/>
        </p:nvSpPr>
        <p:spPr>
          <a:xfrm>
            <a:off x="1611976" y="6635737"/>
            <a:ext cx="6586582"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9" name="Rectangle 58"/>
          <p:cNvSpPr/>
          <p:nvPr/>
        </p:nvSpPr>
        <p:spPr>
          <a:xfrm>
            <a:off x="251520" y="504982"/>
            <a:ext cx="8496944"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7911049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100" grpId="0"/>
    </p:bld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31842" name="Rectangle 2"/>
          <p:cNvSpPr>
            <a:spLocks noGrp="1" noChangeArrowheads="1"/>
          </p:cNvSpPr>
          <p:nvPr>
            <p:ph type="title"/>
          </p:nvPr>
        </p:nvSpPr>
        <p:spPr>
          <a:xfrm>
            <a:off x="482230" y="260648"/>
            <a:ext cx="8229600" cy="768096"/>
          </a:xfrm>
        </p:spPr>
        <p:txBody>
          <a:bodyPr>
            <a:normAutofit/>
          </a:bodyPr>
          <a:lstStyle/>
          <a:p>
            <a:r>
              <a:rPr lang="en-US" sz="3200" dirty="0"/>
              <a:t>Precautions </a:t>
            </a:r>
            <a:r>
              <a:rPr lang="en-US" sz="3200" dirty="0" smtClean="0"/>
              <a:t>continued</a:t>
            </a:r>
            <a:endParaRPr lang="en-US" sz="3200" dirty="0"/>
          </a:p>
        </p:txBody>
      </p:sp>
      <p:sp>
        <p:nvSpPr>
          <p:cNvPr id="2" name="Text Placeholder 1"/>
          <p:cNvSpPr>
            <a:spLocks noGrp="1"/>
          </p:cNvSpPr>
          <p:nvPr>
            <p:ph type="body" idx="4294967295"/>
          </p:nvPr>
        </p:nvSpPr>
        <p:spPr>
          <a:xfrm>
            <a:off x="475831" y="1124744"/>
            <a:ext cx="8280920" cy="3585604"/>
          </a:xfrm>
        </p:spPr>
        <p:txBody>
          <a:bodyPr/>
          <a:lstStyle/>
          <a:p>
            <a:r>
              <a:rPr lang="en-US" sz="1400" b="1" dirty="0" smtClean="0"/>
              <a:t>9. </a:t>
            </a:r>
            <a:r>
              <a:rPr lang="en-US" sz="1400" dirty="0" smtClean="0"/>
              <a:t>Avoid </a:t>
            </a:r>
            <a:r>
              <a:rPr lang="en-US" sz="1400" dirty="0"/>
              <a:t>use of circumferential dressings except </a:t>
            </a:r>
            <a:r>
              <a:rPr lang="en-US" sz="1400" dirty="0" smtClean="0"/>
              <a:t>in cases </a:t>
            </a:r>
            <a:r>
              <a:rPr lang="en-US" sz="1400" dirty="0"/>
              <a:t>of </a:t>
            </a:r>
            <a:r>
              <a:rPr lang="en-US" sz="1400" dirty="0" smtClean="0"/>
              <a:t>edema </a:t>
            </a:r>
            <a:r>
              <a:rPr lang="en-US" sz="1400" dirty="0"/>
              <a:t>or heavily exuding </a:t>
            </a:r>
            <a:r>
              <a:rPr lang="en-US" sz="1400" dirty="0" smtClean="0"/>
              <a:t>extremities, where </a:t>
            </a:r>
            <a:r>
              <a:rPr lang="en-US" sz="1400" dirty="0"/>
              <a:t>this technique may be necessary </a:t>
            </a:r>
            <a:r>
              <a:rPr lang="en-US" sz="1400" dirty="0" smtClean="0"/>
              <a:t>to maintain </a:t>
            </a:r>
            <a:r>
              <a:rPr lang="en-US" sz="1400" dirty="0"/>
              <a:t>a seal. Consider using multiple </a:t>
            </a:r>
            <a:r>
              <a:rPr lang="en-US" sz="1400" dirty="0" smtClean="0"/>
              <a:t>drapes to </a:t>
            </a:r>
            <a:r>
              <a:rPr lang="en-US" sz="1400" dirty="0"/>
              <a:t>minimize risk of decreased distal circulation</a:t>
            </a:r>
            <a:r>
              <a:rPr lang="en-US" sz="1400" dirty="0" smtClean="0"/>
              <a:t>. Regularly </a:t>
            </a:r>
            <a:r>
              <a:rPr lang="en-US" sz="1400" dirty="0"/>
              <a:t>assess distal pulses, and </a:t>
            </a:r>
            <a:r>
              <a:rPr lang="en-US" sz="1400" dirty="0" smtClean="0"/>
              <a:t>discontinue therapy </a:t>
            </a:r>
            <a:r>
              <a:rPr lang="en-US" sz="1400" dirty="0"/>
              <a:t>if changes in circulation are </a:t>
            </a:r>
            <a:r>
              <a:rPr lang="en-US" sz="1400" dirty="0" smtClean="0"/>
              <a:t>detected</a:t>
            </a:r>
            <a:endParaRPr lang="en-US" sz="1400" dirty="0"/>
          </a:p>
          <a:p>
            <a:r>
              <a:rPr lang="en-US" sz="1400" b="1" dirty="0"/>
              <a:t>10. </a:t>
            </a:r>
            <a:r>
              <a:rPr lang="en-US" sz="1400" dirty="0"/>
              <a:t>Monitor patient for any signs of local or </a:t>
            </a:r>
            <a:r>
              <a:rPr lang="en-US" sz="1400" dirty="0" smtClean="0"/>
              <a:t>systemic infection</a:t>
            </a:r>
            <a:r>
              <a:rPr lang="en-US" sz="1400" dirty="0"/>
              <a:t>. Infected wounds may require </a:t>
            </a:r>
            <a:r>
              <a:rPr lang="en-US" sz="1400" dirty="0" smtClean="0"/>
              <a:t>more frequent </a:t>
            </a:r>
            <a:r>
              <a:rPr lang="en-US" sz="1400" dirty="0"/>
              <a:t>dressing changes. If there are any signs </a:t>
            </a:r>
            <a:r>
              <a:rPr lang="en-US" sz="1400" dirty="0" smtClean="0"/>
              <a:t>of systemic </a:t>
            </a:r>
            <a:r>
              <a:rPr lang="en-US" sz="1400" dirty="0"/>
              <a:t>infection or advancing infection at </a:t>
            </a:r>
            <a:r>
              <a:rPr lang="en-US" sz="1400" dirty="0" smtClean="0"/>
              <a:t>wound area</a:t>
            </a:r>
            <a:r>
              <a:rPr lang="en-US" sz="1400" dirty="0"/>
              <a:t>, contact treating clinician </a:t>
            </a:r>
            <a:r>
              <a:rPr lang="en-US" sz="1400" dirty="0" smtClean="0"/>
              <a:t>immediately</a:t>
            </a:r>
            <a:endParaRPr lang="en-US" sz="1400" dirty="0"/>
          </a:p>
          <a:p>
            <a:r>
              <a:rPr lang="en-US" sz="1400" b="1" dirty="0"/>
              <a:t>11. </a:t>
            </a:r>
            <a:r>
              <a:rPr lang="en-US" sz="1400" dirty="0"/>
              <a:t>If multiple pieces of foam or gauze are </a:t>
            </a:r>
            <a:r>
              <a:rPr lang="en-US" sz="1400" dirty="0" smtClean="0"/>
              <a:t>needed to </a:t>
            </a:r>
            <a:r>
              <a:rPr lang="en-US" sz="1400" dirty="0"/>
              <a:t>fill the wound profile, count and record </a:t>
            </a:r>
            <a:r>
              <a:rPr lang="en-US" sz="1400" dirty="0" smtClean="0"/>
              <a:t>how many </a:t>
            </a:r>
            <a:r>
              <a:rPr lang="en-US" sz="1400" dirty="0"/>
              <a:t>pieces are present to ensure all pieces </a:t>
            </a:r>
            <a:r>
              <a:rPr lang="en-US" sz="1400" dirty="0" smtClean="0"/>
              <a:t>are removed </a:t>
            </a:r>
            <a:r>
              <a:rPr lang="en-US" sz="1400" dirty="0"/>
              <a:t>at a dressing change to minimize the </a:t>
            </a:r>
            <a:r>
              <a:rPr lang="en-US" sz="1400" dirty="0" smtClean="0"/>
              <a:t>risk of </a:t>
            </a:r>
            <a:r>
              <a:rPr lang="en-US" sz="1400" dirty="0"/>
              <a:t>retention and possible </a:t>
            </a:r>
            <a:r>
              <a:rPr lang="en-US" sz="1400" dirty="0" smtClean="0"/>
              <a:t>infection</a:t>
            </a:r>
            <a:endParaRPr lang="en-US" sz="1400" dirty="0"/>
          </a:p>
          <a:p>
            <a:r>
              <a:rPr lang="en-US" sz="1400" b="1" dirty="0"/>
              <a:t>12. </a:t>
            </a:r>
            <a:r>
              <a:rPr lang="en-US" sz="1400" dirty="0"/>
              <a:t>NPWT should remain on for duration of treatment</a:t>
            </a:r>
            <a:r>
              <a:rPr lang="en-US" sz="1400" dirty="0" smtClean="0"/>
              <a:t>. The </a:t>
            </a:r>
            <a:r>
              <a:rPr lang="en-US" sz="1400" dirty="0"/>
              <a:t>length of time a patient may be </a:t>
            </a:r>
            <a:r>
              <a:rPr lang="en-US" sz="1400" dirty="0" smtClean="0"/>
              <a:t>disconnected from </a:t>
            </a:r>
            <a:r>
              <a:rPr lang="en-US" sz="1400" dirty="0"/>
              <a:t>device is a clinical decision based on </a:t>
            </a:r>
            <a:r>
              <a:rPr lang="en-US" sz="1400" dirty="0" smtClean="0"/>
              <a:t>individual characteristics </a:t>
            </a:r>
            <a:r>
              <a:rPr lang="en-US" sz="1400" dirty="0"/>
              <a:t>of patient and wound. Factors </a:t>
            </a:r>
            <a:r>
              <a:rPr lang="en-US" sz="1400" dirty="0" smtClean="0"/>
              <a:t>to consider </a:t>
            </a:r>
            <a:r>
              <a:rPr lang="en-US" sz="1400" dirty="0"/>
              <a:t>include location of wound, volume </a:t>
            </a:r>
            <a:r>
              <a:rPr lang="en-US" sz="1400" dirty="0" smtClean="0"/>
              <a:t>of drainage</a:t>
            </a:r>
            <a:r>
              <a:rPr lang="en-US" sz="1400" dirty="0"/>
              <a:t>, integrity of dressing seal, assessment </a:t>
            </a:r>
            <a:r>
              <a:rPr lang="en-US" sz="1400" dirty="0" smtClean="0"/>
              <a:t>of bacterial </a:t>
            </a:r>
            <a:r>
              <a:rPr lang="en-US" sz="1400" dirty="0"/>
              <a:t>burden and patient’s risk of </a:t>
            </a:r>
            <a:r>
              <a:rPr lang="en-US" sz="1400" dirty="0" smtClean="0"/>
              <a:t>infection</a:t>
            </a:r>
            <a:endParaRPr lang="en-US" sz="1400" dirty="0"/>
          </a:p>
          <a:p>
            <a:r>
              <a:rPr lang="en-US" sz="1400" b="1" dirty="0"/>
              <a:t>13. </a:t>
            </a:r>
            <a:r>
              <a:rPr lang="en-US" sz="1400" dirty="0"/>
              <a:t>Do not use a dressing kit with breached </a:t>
            </a:r>
            <a:r>
              <a:rPr lang="en-US" sz="1400" dirty="0" smtClean="0"/>
              <a:t>or damaged packaging</a:t>
            </a:r>
          </a:p>
          <a:p>
            <a:r>
              <a:rPr lang="en-US" sz="1400" b="1" dirty="0"/>
              <a:t>14. </a:t>
            </a:r>
            <a:r>
              <a:rPr lang="en-US" sz="1400" dirty="0"/>
              <a:t>Use of NPWT presents a risk of tissue </a:t>
            </a:r>
            <a:r>
              <a:rPr lang="en-US" sz="1400" dirty="0" smtClean="0"/>
              <a:t>ingrowth. Tissue ingrowth </a:t>
            </a:r>
            <a:r>
              <a:rPr lang="en-US" sz="1400" dirty="0"/>
              <a:t>may be reduced by </a:t>
            </a:r>
            <a:r>
              <a:rPr lang="en-US" sz="1400" dirty="0" smtClean="0"/>
              <a:t>reducing therapy </a:t>
            </a:r>
            <a:r>
              <a:rPr lang="en-US" sz="1400" dirty="0"/>
              <a:t>pressure, using a wound contact layer </a:t>
            </a:r>
            <a:r>
              <a:rPr lang="en-US" sz="1400" dirty="0" smtClean="0"/>
              <a:t>or increasing </a:t>
            </a:r>
            <a:r>
              <a:rPr lang="en-US" sz="1400" dirty="0"/>
              <a:t>the frequency of dressing </a:t>
            </a:r>
            <a:r>
              <a:rPr lang="en-US" sz="1400" dirty="0" smtClean="0"/>
              <a:t>changes</a:t>
            </a:r>
            <a:endParaRPr lang="en-US" sz="1400" dirty="0"/>
          </a:p>
          <a:p>
            <a:r>
              <a:rPr lang="en-US" sz="1400" b="1" dirty="0"/>
              <a:t>15. </a:t>
            </a:r>
            <a:r>
              <a:rPr lang="en-US" sz="1400" dirty="0"/>
              <a:t>NPWT should not be painful. If patient </a:t>
            </a:r>
            <a:r>
              <a:rPr lang="en-US" sz="1400" dirty="0" smtClean="0"/>
              <a:t>reports discomfort</a:t>
            </a:r>
            <a:r>
              <a:rPr lang="en-US" sz="1400" dirty="0"/>
              <a:t>, consider reducing pressure setting </a:t>
            </a:r>
            <a:r>
              <a:rPr lang="en-US" sz="1400" dirty="0" smtClean="0"/>
              <a:t>and use </a:t>
            </a:r>
            <a:r>
              <a:rPr lang="en-US" sz="1400" dirty="0"/>
              <a:t>of a wound contact layer. Pressure setting is </a:t>
            </a:r>
            <a:r>
              <a:rPr lang="en-US" sz="1400" dirty="0" smtClean="0"/>
              <a:t>a clinical </a:t>
            </a:r>
            <a:r>
              <a:rPr lang="en-US" sz="1400" dirty="0"/>
              <a:t>decision based on individual </a:t>
            </a:r>
            <a:r>
              <a:rPr lang="en-US" sz="1400" dirty="0" smtClean="0"/>
              <a:t>characteristics of </a:t>
            </a:r>
            <a:r>
              <a:rPr lang="en-US" sz="1400" dirty="0"/>
              <a:t>patient and wound. Factors to consider </a:t>
            </a:r>
            <a:r>
              <a:rPr lang="en-US" sz="1400" dirty="0" smtClean="0"/>
              <a:t>include location </a:t>
            </a:r>
            <a:r>
              <a:rPr lang="en-US" sz="1400" dirty="0"/>
              <a:t>of wound, volume of drainage and </a:t>
            </a:r>
            <a:r>
              <a:rPr lang="en-US" sz="1400" dirty="0" smtClean="0"/>
              <a:t>integrity of </a:t>
            </a:r>
            <a:r>
              <a:rPr lang="en-US" sz="1400" dirty="0"/>
              <a:t>dressing </a:t>
            </a:r>
            <a:r>
              <a:rPr lang="en-US" sz="1400" dirty="0" smtClean="0"/>
              <a:t>seal</a:t>
            </a:r>
            <a:endParaRPr lang="en-GB" sz="1400" dirty="0"/>
          </a:p>
        </p:txBody>
      </p:sp>
      <p:sp>
        <p:nvSpPr>
          <p:cNvPr id="27" name="Slide Number Placeholder 1"/>
          <p:cNvSpPr txBox="1">
            <a:spLocks/>
          </p:cNvSpPr>
          <p:nvPr/>
        </p:nvSpPr>
        <p:spPr>
          <a:xfrm>
            <a:off x="6565392" y="6208775"/>
            <a:ext cx="2130552" cy="4754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A7D5340-7F4D-46FB-B4B5-A5222B0AC70A}" type="slidenum">
              <a:rPr lang="en-US" sz="1200" smtClean="0">
                <a:latin typeface="Smith&amp;NephewLF" panose="020F0500030000020004" pitchFamily="34" charset="0"/>
              </a:rPr>
              <a:pPr algn="r"/>
              <a:t>7</a:t>
            </a:fld>
            <a:endParaRPr lang="en-US" sz="1400" dirty="0">
              <a:latin typeface="Smith&amp;NephewLF" panose="020F0500030000020004" pitchFamily="34" charset="0"/>
            </a:endParaRPr>
          </a:p>
        </p:txBody>
      </p:sp>
      <p:sp>
        <p:nvSpPr>
          <p:cNvPr id="5" name="Rectangle 4"/>
          <p:cNvSpPr/>
          <p:nvPr/>
        </p:nvSpPr>
        <p:spPr>
          <a:xfrm>
            <a:off x="418117" y="6024109"/>
            <a:ext cx="8208912" cy="369332"/>
          </a:xfrm>
          <a:prstGeom prst="rect">
            <a:avLst/>
          </a:prstGeom>
          <a:ln>
            <a:solidFill>
              <a:schemeClr val="accent1"/>
            </a:solidFill>
          </a:ln>
        </p:spPr>
        <p:txBody>
          <a:bodyPr wrap="square">
            <a:spAutoFit/>
          </a:bodyPr>
          <a:lstStyle/>
          <a:p>
            <a:r>
              <a:rPr lang="en-US" b="1" dirty="0">
                <a:solidFill>
                  <a:schemeClr val="accent1"/>
                </a:solidFill>
                <a:latin typeface="Smith&amp;NephewLF" panose="020F0500030000020004" pitchFamily="34" charset="0"/>
              </a:rPr>
              <a:t>NOTE: </a:t>
            </a:r>
            <a:r>
              <a:rPr lang="en-US" dirty="0">
                <a:solidFill>
                  <a:schemeClr val="accent1"/>
                </a:solidFill>
                <a:latin typeface="Smith&amp;NephewLF" panose="020F0500030000020004" pitchFamily="34" charset="0"/>
              </a:rPr>
              <a:t>Full device operation is found in the User Manual for the </a:t>
            </a:r>
            <a:r>
              <a:rPr lang="en-US" dirty="0" smtClean="0">
                <a:solidFill>
                  <a:schemeClr val="accent1"/>
                </a:solidFill>
                <a:latin typeface="Smith&amp;NephewLF" panose="020F0500030000020004" pitchFamily="34" charset="0"/>
              </a:rPr>
              <a:t>RENASYS</a:t>
            </a:r>
            <a:r>
              <a:rPr lang="en-US" baseline="30000" dirty="0" smtClean="0">
                <a:solidFill>
                  <a:schemeClr val="accent1"/>
                </a:solidFill>
                <a:latin typeface="Smith&amp;NephewLF" panose="020F0500030000020004" pitchFamily="34" charset="0"/>
              </a:rPr>
              <a:t>◊</a:t>
            </a:r>
            <a:r>
              <a:rPr lang="en-US" dirty="0" smtClean="0">
                <a:solidFill>
                  <a:schemeClr val="accent1"/>
                </a:solidFill>
                <a:latin typeface="Smith&amp;NephewLF" panose="020F0500030000020004" pitchFamily="34" charset="0"/>
              </a:rPr>
              <a:t> </a:t>
            </a:r>
            <a:r>
              <a:rPr lang="en-US" dirty="0">
                <a:solidFill>
                  <a:schemeClr val="accent1"/>
                </a:solidFill>
                <a:latin typeface="Smith&amp;NephewLF" panose="020F0500030000020004" pitchFamily="34" charset="0"/>
              </a:rPr>
              <a:t>GO </a:t>
            </a:r>
            <a:r>
              <a:rPr lang="en-US" dirty="0" smtClean="0">
                <a:solidFill>
                  <a:schemeClr val="accent1"/>
                </a:solidFill>
                <a:latin typeface="Smith&amp;NephewLF" panose="020F0500030000020004" pitchFamily="34" charset="0"/>
              </a:rPr>
              <a:t>Device</a:t>
            </a:r>
            <a:endParaRPr lang="en-US" dirty="0">
              <a:solidFill>
                <a:schemeClr val="accent1"/>
              </a:solidFill>
              <a:latin typeface="Smith&amp;NephewLF" panose="020F0500030000020004" pitchFamily="34" charset="0"/>
            </a:endParaRPr>
          </a:p>
        </p:txBody>
      </p:sp>
      <p:sp>
        <p:nvSpPr>
          <p:cNvPr id="6" name="Rectangle 5"/>
          <p:cNvSpPr/>
          <p:nvPr/>
        </p:nvSpPr>
        <p:spPr>
          <a:xfrm>
            <a:off x="1544413" y="6594610"/>
            <a:ext cx="6048672" cy="2606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3762447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9602" y="1937730"/>
            <a:ext cx="7124725" cy="4360523"/>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6200000">
            <a:off x="3048546" y="6058450"/>
            <a:ext cx="101691" cy="75386"/>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6200000">
            <a:off x="3048547" y="6216908"/>
            <a:ext cx="101691" cy="75386"/>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21374580">
            <a:off x="3235955" y="5988934"/>
            <a:ext cx="101141" cy="75796"/>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21374580">
            <a:off x="3500535" y="5980524"/>
            <a:ext cx="101141" cy="75796"/>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a:off x="3784358" y="5983774"/>
            <a:ext cx="101141" cy="75796"/>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21374580">
            <a:off x="4072031" y="5967698"/>
            <a:ext cx="101141" cy="75796"/>
          </a:xfrm>
          <a:prstGeom prst="rect">
            <a:avLst/>
          </a:prstGeom>
        </p:spPr>
      </p:pic>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21374580">
            <a:off x="4347842" y="5966251"/>
            <a:ext cx="101141" cy="75796"/>
          </a:xfrm>
          <a:prstGeom prst="rect">
            <a:avLst/>
          </a:prstGeom>
        </p:spPr>
      </p:pic>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21374580">
            <a:off x="4656493" y="5966249"/>
            <a:ext cx="101141" cy="75796"/>
          </a:xfrm>
          <a:prstGeom prst="rect">
            <a:avLst/>
          </a:prstGeom>
        </p:spPr>
      </p:pic>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21374580">
            <a:off x="4971642" y="5949284"/>
            <a:ext cx="101141" cy="75796"/>
          </a:xfrm>
          <a:prstGeom prst="rect">
            <a:avLst/>
          </a:prstGeom>
        </p:spPr>
      </p:pic>
      <p:pic>
        <p:nvPicPr>
          <p:cNvPr id="16" name="Picture 15"/>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21374580">
            <a:off x="5286793" y="5949284"/>
            <a:ext cx="101141" cy="75796"/>
          </a:xfrm>
          <a:prstGeom prst="rect">
            <a:avLst/>
          </a:prstGeom>
        </p:spPr>
      </p:pic>
      <p:pic>
        <p:nvPicPr>
          <p:cNvPr id="17" name="Picture 16"/>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20927344">
            <a:off x="5565709" y="5939374"/>
            <a:ext cx="101141" cy="75796"/>
          </a:xfrm>
          <a:prstGeom prst="rect">
            <a:avLst/>
          </a:prstGeom>
        </p:spPr>
      </p:pic>
      <p:pic>
        <p:nvPicPr>
          <p:cNvPr id="18" name="Picture 17"/>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6200000">
            <a:off x="5667483" y="5823041"/>
            <a:ext cx="101691" cy="75386"/>
          </a:xfrm>
          <a:prstGeom prst="rect">
            <a:avLst/>
          </a:prstGeom>
        </p:spPr>
      </p:pic>
      <p:pic>
        <p:nvPicPr>
          <p:cNvPr id="19" name="Picture 18"/>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1133225">
            <a:off x="5590471" y="5714743"/>
            <a:ext cx="101141" cy="75796"/>
          </a:xfrm>
          <a:prstGeom prst="rect">
            <a:avLst/>
          </a:prstGeom>
        </p:spPr>
      </p:pic>
      <p:pic>
        <p:nvPicPr>
          <p:cNvPr id="20" name="Picture 19"/>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0800000">
            <a:off x="5371896" y="5721463"/>
            <a:ext cx="101141" cy="75796"/>
          </a:xfrm>
          <a:prstGeom prst="rect">
            <a:avLst/>
          </a:prstGeom>
        </p:spPr>
      </p:pic>
      <p:pic>
        <p:nvPicPr>
          <p:cNvPr id="21" name="Picture 20"/>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0800000">
            <a:off x="5154887" y="5724169"/>
            <a:ext cx="101141" cy="75796"/>
          </a:xfrm>
          <a:prstGeom prst="rect">
            <a:avLst/>
          </a:prstGeom>
        </p:spPr>
      </p:pic>
      <p:pic>
        <p:nvPicPr>
          <p:cNvPr id="22" name="Picture 21"/>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0800000">
            <a:off x="4921071" y="5738608"/>
            <a:ext cx="101141" cy="75796"/>
          </a:xfrm>
          <a:prstGeom prst="rect">
            <a:avLst/>
          </a:prstGeom>
        </p:spPr>
      </p:pic>
      <p:pic>
        <p:nvPicPr>
          <p:cNvPr id="23" name="Picture 22"/>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0800000">
            <a:off x="4631092" y="5751993"/>
            <a:ext cx="101141" cy="75796"/>
          </a:xfrm>
          <a:prstGeom prst="rect">
            <a:avLst/>
          </a:prstGeom>
        </p:spPr>
      </p:pic>
      <p:pic>
        <p:nvPicPr>
          <p:cNvPr id="24" name="Picture 23"/>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0800000">
            <a:off x="4297271" y="5757385"/>
            <a:ext cx="101141" cy="75796"/>
          </a:xfrm>
          <a:prstGeom prst="rect">
            <a:avLst/>
          </a:prstGeom>
        </p:spPr>
      </p:pic>
      <p:pic>
        <p:nvPicPr>
          <p:cNvPr id="25" name="Picture 24"/>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0800000">
            <a:off x="4001024" y="5762067"/>
            <a:ext cx="101141" cy="75796"/>
          </a:xfrm>
          <a:prstGeom prst="rect">
            <a:avLst/>
          </a:prstGeom>
        </p:spPr>
      </p:pic>
      <p:pic>
        <p:nvPicPr>
          <p:cNvPr id="26" name="Picture 25"/>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0800000">
            <a:off x="3722662" y="5762068"/>
            <a:ext cx="101141" cy="75796"/>
          </a:xfrm>
          <a:prstGeom prst="rect">
            <a:avLst/>
          </a:prstGeom>
        </p:spPr>
      </p:pic>
      <p:pic>
        <p:nvPicPr>
          <p:cNvPr id="27" name="Picture 26"/>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0800000">
            <a:off x="3137085" y="5771990"/>
            <a:ext cx="101141" cy="75796"/>
          </a:xfrm>
          <a:prstGeom prst="rect">
            <a:avLst/>
          </a:prstGeom>
        </p:spPr>
      </p:pic>
      <p:pic>
        <p:nvPicPr>
          <p:cNvPr id="28" name="Picture 27"/>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0800000">
            <a:off x="2813800" y="5779268"/>
            <a:ext cx="101141" cy="75796"/>
          </a:xfrm>
          <a:prstGeom prst="rect">
            <a:avLst/>
          </a:prstGeom>
        </p:spPr>
      </p:pic>
      <p:pic>
        <p:nvPicPr>
          <p:cNvPr id="29" name="Picture 28"/>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0800000">
            <a:off x="2526867" y="5784938"/>
            <a:ext cx="101141" cy="75796"/>
          </a:xfrm>
          <a:prstGeom prst="rect">
            <a:avLst/>
          </a:prstGeom>
        </p:spPr>
      </p:pic>
      <p:pic>
        <p:nvPicPr>
          <p:cNvPr id="30" name="Picture 29"/>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0800000">
            <a:off x="2278796" y="5821989"/>
            <a:ext cx="101141" cy="75796"/>
          </a:xfrm>
          <a:prstGeom prst="rect">
            <a:avLst/>
          </a:prstGeom>
        </p:spPr>
      </p:pic>
      <p:pic>
        <p:nvPicPr>
          <p:cNvPr id="31" name="Picture 30"/>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0627902">
            <a:off x="1975354" y="5829943"/>
            <a:ext cx="101141" cy="75796"/>
          </a:xfrm>
          <a:prstGeom prst="rect">
            <a:avLst/>
          </a:prstGeom>
        </p:spPr>
      </p:pic>
      <p:pic>
        <p:nvPicPr>
          <p:cNvPr id="32" name="Picture 31"/>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1614799">
            <a:off x="1662027" y="5792388"/>
            <a:ext cx="101141" cy="75796"/>
          </a:xfrm>
          <a:prstGeom prst="rect">
            <a:avLst/>
          </a:prstGeom>
        </p:spPr>
      </p:pic>
      <p:pic>
        <p:nvPicPr>
          <p:cNvPr id="33" name="Picture 32"/>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2061292">
            <a:off x="1431278" y="5733756"/>
            <a:ext cx="101141" cy="75796"/>
          </a:xfrm>
          <a:prstGeom prst="rect">
            <a:avLst/>
          </a:prstGeom>
        </p:spPr>
      </p:pic>
      <p:pic>
        <p:nvPicPr>
          <p:cNvPr id="34" name="Picture 33"/>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3603022">
            <a:off x="1198744" y="5592087"/>
            <a:ext cx="101691" cy="75386"/>
          </a:xfrm>
          <a:prstGeom prst="rect">
            <a:avLst/>
          </a:prstGeom>
        </p:spPr>
      </p:pic>
      <p:pic>
        <p:nvPicPr>
          <p:cNvPr id="35" name="Picture 34"/>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5142999">
            <a:off x="1083356" y="5369327"/>
            <a:ext cx="101691" cy="75386"/>
          </a:xfrm>
          <a:prstGeom prst="rect">
            <a:avLst/>
          </a:prstGeom>
        </p:spPr>
      </p:pic>
      <p:pic>
        <p:nvPicPr>
          <p:cNvPr id="36" name="Picture 35"/>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6200000">
            <a:off x="1045663" y="5086993"/>
            <a:ext cx="101691" cy="75386"/>
          </a:xfrm>
          <a:prstGeom prst="rect">
            <a:avLst/>
          </a:prstGeom>
        </p:spPr>
      </p:pic>
      <p:pic>
        <p:nvPicPr>
          <p:cNvPr id="37" name="Picture 36"/>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6200000">
            <a:off x="1057635" y="4842488"/>
            <a:ext cx="101691" cy="75386"/>
          </a:xfrm>
          <a:prstGeom prst="rect">
            <a:avLst/>
          </a:prstGeom>
        </p:spPr>
      </p:pic>
      <p:pic>
        <p:nvPicPr>
          <p:cNvPr id="38" name="Picture 37"/>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5750903">
            <a:off x="1032125" y="4593950"/>
            <a:ext cx="101691" cy="75386"/>
          </a:xfrm>
          <a:prstGeom prst="rect">
            <a:avLst/>
          </a:prstGeom>
        </p:spPr>
      </p:pic>
      <p:pic>
        <p:nvPicPr>
          <p:cNvPr id="39" name="Picture 38"/>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6200000">
            <a:off x="1057636" y="4342594"/>
            <a:ext cx="101691" cy="75386"/>
          </a:xfrm>
          <a:prstGeom prst="rect">
            <a:avLst/>
          </a:prstGeom>
        </p:spPr>
      </p:pic>
      <p:pic>
        <p:nvPicPr>
          <p:cNvPr id="40" name="Picture 39"/>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6200000">
            <a:off x="1057986" y="4108968"/>
            <a:ext cx="101691" cy="75386"/>
          </a:xfrm>
          <a:prstGeom prst="rect">
            <a:avLst/>
          </a:prstGeom>
        </p:spPr>
      </p:pic>
      <p:pic>
        <p:nvPicPr>
          <p:cNvPr id="41" name="Picture 40"/>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6200000">
            <a:off x="1054521" y="3885372"/>
            <a:ext cx="101691" cy="75386"/>
          </a:xfrm>
          <a:prstGeom prst="rect">
            <a:avLst/>
          </a:prstGeom>
        </p:spPr>
      </p:pic>
      <p:grpSp>
        <p:nvGrpSpPr>
          <p:cNvPr id="5" name="Group 4"/>
          <p:cNvGrpSpPr/>
          <p:nvPr/>
        </p:nvGrpSpPr>
        <p:grpSpPr>
          <a:xfrm>
            <a:off x="5899714" y="5725945"/>
            <a:ext cx="1579388" cy="342327"/>
            <a:chOff x="5899714" y="5725945"/>
            <a:chExt cx="1579388" cy="342327"/>
          </a:xfrm>
        </p:grpSpPr>
        <p:sp>
          <p:nvSpPr>
            <p:cNvPr id="2" name="Left Arrow 1"/>
            <p:cNvSpPr/>
            <p:nvPr/>
          </p:nvSpPr>
          <p:spPr bwMode="auto">
            <a:xfrm>
              <a:off x="5899714" y="5752950"/>
              <a:ext cx="432048" cy="315322"/>
            </a:xfrm>
            <a:prstGeom prst="leftArrow">
              <a:avLst/>
            </a:prstGeom>
            <a:solidFill>
              <a:srgbClr val="FF9900"/>
            </a:solidFill>
            <a:ln w="9525" cap="flat" cmpd="sng" algn="ctr">
              <a:noFill/>
              <a:prstDash val="solid"/>
              <a:round/>
              <a:headEnd type="none" w="med" len="med"/>
              <a:tailEnd type="none" w="med" len="med"/>
            </a:ln>
            <a:effectLst/>
          </p:spPr>
          <p:txBody>
            <a:bodyPr vert="horz" wrap="none" lIns="301752" tIns="0" rIns="301752" bIns="0" numCol="1" rtlCol="0" anchor="ctr" anchorCtr="0" compatLnSpc="1">
              <a:prstTxWarp prst="textNoShape">
                <a:avLst/>
              </a:prstTxWarp>
            </a:bodyPr>
            <a:lstStyle/>
            <a:p>
              <a:pPr algn="ctr"/>
              <a:endParaRPr lang="en-GB" sz="1400" dirty="0" smtClean="0">
                <a:solidFill>
                  <a:schemeClr val="accent1"/>
                </a:solidFill>
                <a:latin typeface="Smith&amp;NephewLF" panose="020F0500030000020004" pitchFamily="34" charset="0"/>
              </a:endParaRPr>
            </a:p>
          </p:txBody>
        </p:sp>
        <p:sp>
          <p:nvSpPr>
            <p:cNvPr id="46" name="TextBox 45"/>
            <p:cNvSpPr txBox="1"/>
            <p:nvPr/>
          </p:nvSpPr>
          <p:spPr>
            <a:xfrm>
              <a:off x="6327824" y="5725945"/>
              <a:ext cx="1151278" cy="307777"/>
            </a:xfrm>
            <a:prstGeom prst="rect">
              <a:avLst/>
            </a:prstGeom>
            <a:noFill/>
          </p:spPr>
          <p:txBody>
            <a:bodyPr wrap="square" rtlCol="0">
              <a:spAutoFit/>
            </a:bodyPr>
            <a:lstStyle/>
            <a:p>
              <a:pPr fontAlgn="auto">
                <a:spcBef>
                  <a:spcPts val="0"/>
                </a:spcBef>
                <a:spcAft>
                  <a:spcPts val="0"/>
                </a:spcAft>
              </a:pPr>
              <a:r>
                <a:rPr lang="en-GB" sz="1400" dirty="0" smtClean="0">
                  <a:solidFill>
                    <a:schemeClr val="accent1"/>
                  </a:solidFill>
                  <a:latin typeface="Smith&amp;NephewLF" panose="020F0500030000020004" pitchFamily="34" charset="0"/>
                </a:rPr>
                <a:t>1. Air leak</a:t>
              </a:r>
              <a:endParaRPr lang="en-GB" sz="1400" dirty="0">
                <a:solidFill>
                  <a:schemeClr val="accent1"/>
                </a:solidFill>
                <a:latin typeface="Smith&amp;NephewLF" panose="020F0500030000020004" pitchFamily="34" charset="0"/>
              </a:endParaRPr>
            </a:p>
          </p:txBody>
        </p:sp>
      </p:grpSp>
      <p:sp>
        <p:nvSpPr>
          <p:cNvPr id="48" name="TextBox 47"/>
          <p:cNvSpPr txBox="1"/>
          <p:nvPr/>
        </p:nvSpPr>
        <p:spPr>
          <a:xfrm>
            <a:off x="382389" y="1412776"/>
            <a:ext cx="7491307" cy="1554272"/>
          </a:xfrm>
          <a:prstGeom prst="rect">
            <a:avLst/>
          </a:prstGeom>
          <a:noFill/>
        </p:spPr>
        <p:txBody>
          <a:bodyPr wrap="square" rtlCol="0">
            <a:spAutoFit/>
          </a:bodyPr>
          <a:lstStyle/>
          <a:p>
            <a:pPr marL="285750" indent="-285750" fontAlgn="auto">
              <a:spcBef>
                <a:spcPts val="0"/>
              </a:spcBef>
              <a:spcAft>
                <a:spcPts val="600"/>
              </a:spcAft>
              <a:buFont typeface="Arial" panose="020B0604020202020204" pitchFamily="34" charset="0"/>
              <a:buChar char="•"/>
            </a:pPr>
            <a:r>
              <a:rPr lang="en-GB" dirty="0" smtClean="0">
                <a:latin typeface="Smith&amp;NephewLF" panose="020F0500030000020004" pitchFamily="34" charset="0"/>
              </a:rPr>
              <a:t>Under specific circumstances, a significant air leak may occur in the system </a:t>
            </a:r>
            <a:r>
              <a:rPr lang="en-GB" b="1" dirty="0" smtClean="0">
                <a:latin typeface="Smith&amp;NephewLF" panose="020F0500030000020004" pitchFamily="34" charset="0"/>
              </a:rPr>
              <a:t>without the device activating a leak </a:t>
            </a:r>
            <a:r>
              <a:rPr lang="en-GB" b="1" dirty="0">
                <a:latin typeface="Smith&amp;NephewLF" panose="020F0500030000020004" pitchFamily="34" charset="0"/>
              </a:rPr>
              <a:t>a</a:t>
            </a:r>
            <a:r>
              <a:rPr lang="en-GB" b="1" dirty="0" smtClean="0">
                <a:latin typeface="Smith&amp;NephewLF" panose="020F0500030000020004" pitchFamily="34" charset="0"/>
              </a:rPr>
              <a:t>larm</a:t>
            </a:r>
          </a:p>
          <a:p>
            <a:pPr marL="285750" indent="-285750" fontAlgn="auto">
              <a:spcBef>
                <a:spcPts val="0"/>
              </a:spcBef>
              <a:spcAft>
                <a:spcPts val="600"/>
              </a:spcAft>
              <a:buFont typeface="Arial" panose="020B0604020202020204" pitchFamily="34" charset="0"/>
              <a:buChar char="•"/>
            </a:pPr>
            <a:r>
              <a:rPr lang="en-GB" dirty="0" smtClean="0">
                <a:latin typeface="Smith&amp;NephewLF" panose="020F0500030000020004" pitchFamily="34" charset="0"/>
              </a:rPr>
              <a:t>This may be due to </a:t>
            </a:r>
            <a:r>
              <a:rPr lang="en-GB" b="1" dirty="0" smtClean="0">
                <a:latin typeface="Smith&amp;NephewLF" panose="020F0500030000020004" pitchFamily="34" charset="0"/>
              </a:rPr>
              <a:t>partial blockage </a:t>
            </a:r>
            <a:r>
              <a:rPr lang="en-GB" dirty="0" smtClean="0">
                <a:latin typeface="Smith&amp;NephewLF" panose="020F0500030000020004" pitchFamily="34" charset="0"/>
              </a:rPr>
              <a:t>between the source of the air leak and the device, prohibiting detection of the leak by the device, resulting in no alarm activation</a:t>
            </a:r>
            <a:endParaRPr lang="en-GB" dirty="0">
              <a:latin typeface="Smith&amp;NephewLF" panose="020F0500030000020004" pitchFamily="34" charset="0"/>
            </a:endParaRPr>
          </a:p>
        </p:txBody>
      </p:sp>
      <p:sp>
        <p:nvSpPr>
          <p:cNvPr id="49" name="TextBox 48"/>
          <p:cNvSpPr txBox="1"/>
          <p:nvPr/>
        </p:nvSpPr>
        <p:spPr>
          <a:xfrm>
            <a:off x="4786897" y="3444812"/>
            <a:ext cx="3934401" cy="107721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fontAlgn="auto">
              <a:spcBef>
                <a:spcPts val="0"/>
              </a:spcBef>
              <a:spcAft>
                <a:spcPts val="0"/>
              </a:spcAft>
            </a:pPr>
            <a:r>
              <a:rPr lang="en-GB" sz="1600" dirty="0" smtClean="0">
                <a:solidFill>
                  <a:schemeClr val="tx1"/>
                </a:solidFill>
                <a:latin typeface="Smith&amp;NephewLF" panose="020F0500030000020004" pitchFamily="34" charset="0"/>
              </a:rPr>
              <a:t>If a partial blockage is present, this can prevent the normal air flow from the air leak reaching the pump. In this case the leak alarm will not be triggered</a:t>
            </a:r>
            <a:endParaRPr lang="en-GB" sz="1600" dirty="0">
              <a:solidFill>
                <a:schemeClr val="tx1"/>
              </a:solidFill>
              <a:latin typeface="Smith&amp;NephewLF" panose="020F0500030000020004" pitchFamily="34" charset="0"/>
            </a:endParaRPr>
          </a:p>
        </p:txBody>
      </p:sp>
      <p:grpSp>
        <p:nvGrpSpPr>
          <p:cNvPr id="53" name="Group 52"/>
          <p:cNvGrpSpPr/>
          <p:nvPr/>
        </p:nvGrpSpPr>
        <p:grpSpPr>
          <a:xfrm>
            <a:off x="3019132" y="5540130"/>
            <a:ext cx="2681945" cy="397904"/>
            <a:chOff x="3019132" y="5540130"/>
            <a:chExt cx="2681945" cy="397904"/>
          </a:xfrm>
        </p:grpSpPr>
        <p:grpSp>
          <p:nvGrpSpPr>
            <p:cNvPr id="52" name="Group 51"/>
            <p:cNvGrpSpPr/>
            <p:nvPr/>
          </p:nvGrpSpPr>
          <p:grpSpPr>
            <a:xfrm>
              <a:off x="3853633" y="5575642"/>
              <a:ext cx="1847444" cy="362392"/>
              <a:chOff x="3853633" y="5575642"/>
              <a:chExt cx="1847444" cy="362392"/>
            </a:xfrm>
          </p:grpSpPr>
          <p:sp>
            <p:nvSpPr>
              <p:cNvPr id="42" name="Left Arrow 41"/>
              <p:cNvSpPr/>
              <p:nvPr/>
            </p:nvSpPr>
            <p:spPr bwMode="auto">
              <a:xfrm>
                <a:off x="5269029" y="5622712"/>
                <a:ext cx="432048" cy="315322"/>
              </a:xfrm>
              <a:prstGeom prst="leftArrow">
                <a:avLst/>
              </a:prstGeom>
              <a:solidFill>
                <a:srgbClr val="FF9900"/>
              </a:solidFill>
              <a:ln w="9525" cap="flat" cmpd="sng" algn="ctr">
                <a:noFill/>
                <a:prstDash val="solid"/>
                <a:round/>
                <a:headEnd type="none" w="med" len="med"/>
                <a:tailEnd type="none" w="med" len="med"/>
              </a:ln>
              <a:effectLst/>
            </p:spPr>
            <p:txBody>
              <a:bodyPr vert="horz" wrap="none" lIns="301752" tIns="0" rIns="301752" bIns="0" numCol="1" rtlCol="0" anchor="ctr" anchorCtr="0" compatLnSpc="1">
                <a:prstTxWarp prst="textNoShape">
                  <a:avLst/>
                </a:prstTxWarp>
              </a:bodyPr>
              <a:lstStyle/>
              <a:p>
                <a:pPr algn="ctr"/>
                <a:endParaRPr lang="en-GB" sz="2800" dirty="0" smtClean="0">
                  <a:solidFill>
                    <a:srgbClr val="FFFFFF"/>
                  </a:solidFill>
                  <a:latin typeface="Arial Narrow" pitchFamily="34" charset="0"/>
                </a:endParaRPr>
              </a:p>
            </p:txBody>
          </p:sp>
          <p:sp>
            <p:nvSpPr>
              <p:cNvPr id="43" name="Left Arrow 42"/>
              <p:cNvSpPr/>
              <p:nvPr/>
            </p:nvSpPr>
            <p:spPr bwMode="auto">
              <a:xfrm>
                <a:off x="4609904" y="5575642"/>
                <a:ext cx="432048" cy="315322"/>
              </a:xfrm>
              <a:prstGeom prst="leftArrow">
                <a:avLst/>
              </a:prstGeom>
              <a:solidFill>
                <a:srgbClr val="FF9900"/>
              </a:solidFill>
              <a:ln w="9525" cap="flat" cmpd="sng" algn="ctr">
                <a:noFill/>
                <a:prstDash val="solid"/>
                <a:round/>
                <a:headEnd type="none" w="med" len="med"/>
                <a:tailEnd type="none" w="med" len="med"/>
              </a:ln>
              <a:effectLst/>
            </p:spPr>
            <p:txBody>
              <a:bodyPr vert="horz" wrap="none" lIns="301752" tIns="0" rIns="301752" bIns="0" numCol="1" rtlCol="0" anchor="ctr" anchorCtr="0" compatLnSpc="1">
                <a:prstTxWarp prst="textNoShape">
                  <a:avLst/>
                </a:prstTxWarp>
              </a:bodyPr>
              <a:lstStyle/>
              <a:p>
                <a:pPr algn="ctr"/>
                <a:endParaRPr lang="en-GB" sz="2800" dirty="0" smtClean="0">
                  <a:solidFill>
                    <a:srgbClr val="FFFFFF"/>
                  </a:solidFill>
                  <a:latin typeface="Arial Narrow" pitchFamily="34" charset="0"/>
                </a:endParaRPr>
              </a:p>
            </p:txBody>
          </p:sp>
          <p:sp>
            <p:nvSpPr>
              <p:cNvPr id="44" name="Left Arrow 43"/>
              <p:cNvSpPr/>
              <p:nvPr/>
            </p:nvSpPr>
            <p:spPr bwMode="auto">
              <a:xfrm>
                <a:off x="3853633" y="5575642"/>
                <a:ext cx="432048" cy="315322"/>
              </a:xfrm>
              <a:prstGeom prst="leftArrow">
                <a:avLst/>
              </a:prstGeom>
              <a:solidFill>
                <a:srgbClr val="FF9900"/>
              </a:solidFill>
              <a:ln w="9525" cap="flat" cmpd="sng" algn="ctr">
                <a:noFill/>
                <a:prstDash val="solid"/>
                <a:round/>
                <a:headEnd type="none" w="med" len="med"/>
                <a:tailEnd type="none" w="med" len="med"/>
              </a:ln>
              <a:effectLst/>
            </p:spPr>
            <p:txBody>
              <a:bodyPr vert="horz" wrap="none" lIns="301752" tIns="0" rIns="301752" bIns="0" numCol="1" rtlCol="0" anchor="ctr" anchorCtr="0" compatLnSpc="1">
                <a:prstTxWarp prst="textNoShape">
                  <a:avLst/>
                </a:prstTxWarp>
              </a:bodyPr>
              <a:lstStyle/>
              <a:p>
                <a:pPr algn="ctr"/>
                <a:endParaRPr lang="en-GB" sz="2800" dirty="0" smtClean="0">
                  <a:solidFill>
                    <a:srgbClr val="FFFFFF"/>
                  </a:solidFill>
                  <a:latin typeface="Arial Narrow" pitchFamily="34" charset="0"/>
                </a:endParaRPr>
              </a:p>
            </p:txBody>
          </p:sp>
        </p:grpSp>
        <p:sp>
          <p:nvSpPr>
            <p:cNvPr id="51" name="Left Arrow 50"/>
            <p:cNvSpPr/>
            <p:nvPr/>
          </p:nvSpPr>
          <p:spPr bwMode="auto">
            <a:xfrm>
              <a:off x="3019132" y="5540130"/>
              <a:ext cx="432048" cy="315322"/>
            </a:xfrm>
            <a:prstGeom prst="leftArrow">
              <a:avLst/>
            </a:prstGeom>
            <a:solidFill>
              <a:srgbClr val="FF9900"/>
            </a:solidFill>
            <a:ln w="9525" cap="flat" cmpd="sng" algn="ctr">
              <a:noFill/>
              <a:prstDash val="solid"/>
              <a:round/>
              <a:headEnd type="none" w="med" len="med"/>
              <a:tailEnd type="none" w="med" len="med"/>
            </a:ln>
            <a:effectLst/>
          </p:spPr>
          <p:txBody>
            <a:bodyPr vert="horz" wrap="none" lIns="301752" tIns="0" rIns="301752" bIns="0" numCol="1" rtlCol="0" anchor="ctr" anchorCtr="0" compatLnSpc="1">
              <a:prstTxWarp prst="textNoShape">
                <a:avLst/>
              </a:prstTxWarp>
            </a:bodyPr>
            <a:lstStyle/>
            <a:p>
              <a:pPr algn="ctr"/>
              <a:endParaRPr lang="en-GB" sz="2800" dirty="0" smtClean="0">
                <a:solidFill>
                  <a:srgbClr val="FFFFFF"/>
                </a:solidFill>
                <a:latin typeface="Arial Narrow" pitchFamily="34" charset="0"/>
              </a:endParaRPr>
            </a:p>
          </p:txBody>
        </p:sp>
      </p:grpSp>
      <p:grpSp>
        <p:nvGrpSpPr>
          <p:cNvPr id="58" name="Group 57"/>
          <p:cNvGrpSpPr/>
          <p:nvPr/>
        </p:nvGrpSpPr>
        <p:grpSpPr>
          <a:xfrm>
            <a:off x="1259457" y="3315221"/>
            <a:ext cx="2792137" cy="954107"/>
            <a:chOff x="1259457" y="3315221"/>
            <a:chExt cx="2792137" cy="954107"/>
          </a:xfrm>
        </p:grpSpPr>
        <p:sp>
          <p:nvSpPr>
            <p:cNvPr id="56" name="TextBox 55"/>
            <p:cNvSpPr txBox="1"/>
            <p:nvPr/>
          </p:nvSpPr>
          <p:spPr>
            <a:xfrm>
              <a:off x="2030723" y="3315221"/>
              <a:ext cx="2020871" cy="954107"/>
            </a:xfrm>
            <a:prstGeom prst="rect">
              <a:avLst/>
            </a:prstGeom>
            <a:noFill/>
          </p:spPr>
          <p:txBody>
            <a:bodyPr wrap="square" rtlCol="0">
              <a:spAutoFit/>
            </a:bodyPr>
            <a:lstStyle/>
            <a:p>
              <a:pPr fontAlgn="auto">
                <a:spcBef>
                  <a:spcPts val="0"/>
                </a:spcBef>
                <a:spcAft>
                  <a:spcPts val="0"/>
                </a:spcAft>
              </a:pPr>
              <a:r>
                <a:rPr lang="en-GB" sz="1400" dirty="0">
                  <a:solidFill>
                    <a:schemeClr val="accent1"/>
                  </a:solidFill>
                  <a:latin typeface="Smith&amp;NephewLF" panose="020F0500030000020004" pitchFamily="34" charset="0"/>
                </a:rPr>
                <a:t>3</a:t>
              </a:r>
              <a:r>
                <a:rPr lang="en-GB" sz="1400" dirty="0" smtClean="0">
                  <a:solidFill>
                    <a:schemeClr val="accent1"/>
                  </a:solidFill>
                  <a:latin typeface="Smith&amp;NephewLF" panose="020F0500030000020004" pitchFamily="34" charset="0"/>
                </a:rPr>
                <a:t>. Air flow to the device is in the normal range and the Leak alarm is not triggered</a:t>
              </a:r>
              <a:endParaRPr lang="en-GB" sz="1400" dirty="0">
                <a:solidFill>
                  <a:schemeClr val="accent1"/>
                </a:solidFill>
                <a:latin typeface="Smith&amp;NephewLF" panose="020F0500030000020004" pitchFamily="34" charset="0"/>
              </a:endParaRPr>
            </a:p>
          </p:txBody>
        </p:sp>
        <p:cxnSp>
          <p:nvCxnSpPr>
            <p:cNvPr id="57" name="Straight Arrow Connector 56"/>
            <p:cNvCxnSpPr/>
            <p:nvPr/>
          </p:nvCxnSpPr>
          <p:spPr>
            <a:xfrm flipH="1">
              <a:off x="1259457" y="3812875"/>
              <a:ext cx="741871" cy="103517"/>
            </a:xfrm>
            <a:prstGeom prst="straightConnector1">
              <a:avLst/>
            </a:prstGeom>
            <a:ln>
              <a:solidFill>
                <a:schemeClr val="tx1">
                  <a:lumMod val="50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4" name="Group 3"/>
          <p:cNvGrpSpPr/>
          <p:nvPr/>
        </p:nvGrpSpPr>
        <p:grpSpPr>
          <a:xfrm>
            <a:off x="2104031" y="4510219"/>
            <a:ext cx="2043543" cy="1524561"/>
            <a:chOff x="2104031" y="4510219"/>
            <a:chExt cx="2043543" cy="1524561"/>
          </a:xfrm>
        </p:grpSpPr>
        <p:grpSp>
          <p:nvGrpSpPr>
            <p:cNvPr id="54" name="Group 53"/>
            <p:cNvGrpSpPr/>
            <p:nvPr/>
          </p:nvGrpSpPr>
          <p:grpSpPr>
            <a:xfrm>
              <a:off x="2234242" y="4510219"/>
              <a:ext cx="1913332" cy="1234973"/>
              <a:chOff x="2234242" y="4510219"/>
              <a:chExt cx="1913332" cy="1234973"/>
            </a:xfrm>
          </p:grpSpPr>
          <p:sp>
            <p:nvSpPr>
              <p:cNvPr id="47" name="TextBox 46"/>
              <p:cNvSpPr txBox="1"/>
              <p:nvPr/>
            </p:nvSpPr>
            <p:spPr>
              <a:xfrm>
                <a:off x="2278796" y="4510219"/>
                <a:ext cx="1868778" cy="738664"/>
              </a:xfrm>
              <a:prstGeom prst="rect">
                <a:avLst/>
              </a:prstGeom>
              <a:noFill/>
            </p:spPr>
            <p:txBody>
              <a:bodyPr wrap="square" rtlCol="0">
                <a:spAutoFit/>
              </a:bodyPr>
              <a:lstStyle/>
              <a:p>
                <a:pPr fontAlgn="auto">
                  <a:spcBef>
                    <a:spcPts val="0"/>
                  </a:spcBef>
                  <a:spcAft>
                    <a:spcPts val="0"/>
                  </a:spcAft>
                </a:pPr>
                <a:r>
                  <a:rPr lang="en-GB" sz="1400" dirty="0" smtClean="0">
                    <a:solidFill>
                      <a:schemeClr val="accent1"/>
                    </a:solidFill>
                    <a:latin typeface="Smith&amp;NephewLF" panose="020F0500030000020004" pitchFamily="34" charset="0"/>
                  </a:rPr>
                  <a:t>2. Partial Blockage reduces the air flow to the device</a:t>
                </a:r>
                <a:endParaRPr lang="en-GB" sz="1400" dirty="0">
                  <a:solidFill>
                    <a:schemeClr val="accent1"/>
                  </a:solidFill>
                  <a:latin typeface="Smith&amp;NephewLF" panose="020F0500030000020004" pitchFamily="34" charset="0"/>
                </a:endParaRPr>
              </a:p>
            </p:txBody>
          </p:sp>
          <p:cxnSp>
            <p:nvCxnSpPr>
              <p:cNvPr id="50" name="Straight Arrow Connector 49"/>
              <p:cNvCxnSpPr/>
              <p:nvPr/>
            </p:nvCxnSpPr>
            <p:spPr>
              <a:xfrm flipH="1">
                <a:off x="2234242" y="5262113"/>
                <a:ext cx="112144" cy="483079"/>
              </a:xfrm>
              <a:prstGeom prst="straightConnector1">
                <a:avLst/>
              </a:prstGeom>
              <a:ln>
                <a:solidFill>
                  <a:schemeClr val="tx1">
                    <a:lumMod val="50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59" name="&quot;No&quot; Symbol 58"/>
            <p:cNvSpPr/>
            <p:nvPr/>
          </p:nvSpPr>
          <p:spPr bwMode="auto">
            <a:xfrm>
              <a:off x="2104031" y="5802785"/>
              <a:ext cx="206047" cy="231995"/>
            </a:xfrm>
            <a:prstGeom prst="noSmoking">
              <a:avLst/>
            </a:prstGeom>
            <a:solidFill>
              <a:srgbClr val="FF0000"/>
            </a:solidFill>
            <a:ln w="9525" cap="flat" cmpd="sng" algn="ctr">
              <a:noFill/>
              <a:prstDash val="solid"/>
              <a:round/>
              <a:headEnd type="none" w="med" len="med"/>
              <a:tailEnd type="none" w="med" len="med"/>
            </a:ln>
            <a:effectLst/>
          </p:spPr>
          <p:txBody>
            <a:bodyPr vert="horz" wrap="none" lIns="301752" tIns="0" rIns="301752" bIns="0" numCol="1" rtlCol="0" anchor="ctr" anchorCtr="0" compatLnSpc="1">
              <a:prstTxWarp prst="textNoShape">
                <a:avLst/>
              </a:prstTxWarp>
            </a:bodyPr>
            <a:lstStyle/>
            <a:p>
              <a:pPr algn="ctr"/>
              <a:endParaRPr lang="en-GB" sz="1400" dirty="0" smtClean="0">
                <a:solidFill>
                  <a:schemeClr val="accent1"/>
                </a:solidFill>
                <a:latin typeface="Smith&amp;NephewLF" panose="020F0500030000020004" pitchFamily="34" charset="0"/>
              </a:endParaRPr>
            </a:p>
          </p:txBody>
        </p:sp>
      </p:grpSp>
      <p:sp>
        <p:nvSpPr>
          <p:cNvPr id="55" name="Title 54"/>
          <p:cNvSpPr>
            <a:spLocks noGrp="1"/>
          </p:cNvSpPr>
          <p:nvPr>
            <p:ph type="title"/>
          </p:nvPr>
        </p:nvSpPr>
        <p:spPr>
          <a:xfrm>
            <a:off x="790467" y="644680"/>
            <a:ext cx="8229600" cy="768096"/>
          </a:xfrm>
        </p:spPr>
        <p:txBody>
          <a:bodyPr>
            <a:normAutofit/>
          </a:bodyPr>
          <a:lstStyle/>
          <a:p>
            <a:r>
              <a:rPr lang="en-GB" kern="0" dirty="0">
                <a:solidFill>
                  <a:schemeClr val="tx1"/>
                </a:solidFill>
              </a:rPr>
              <a:t>Caution – </a:t>
            </a:r>
            <a:r>
              <a:rPr lang="en-GB" kern="0" dirty="0" smtClean="0">
                <a:solidFill>
                  <a:schemeClr val="tx1"/>
                </a:solidFill>
              </a:rPr>
              <a:t>lack </a:t>
            </a:r>
            <a:r>
              <a:rPr lang="en-GB" kern="0" dirty="0">
                <a:solidFill>
                  <a:schemeClr val="tx1"/>
                </a:solidFill>
              </a:rPr>
              <a:t>of </a:t>
            </a:r>
            <a:r>
              <a:rPr lang="en-GB" kern="0" dirty="0" smtClean="0">
                <a:solidFill>
                  <a:schemeClr val="tx1"/>
                </a:solidFill>
              </a:rPr>
              <a:t>leak alarm</a:t>
            </a:r>
            <a:endParaRPr lang="en-GB" dirty="0">
              <a:solidFill>
                <a:schemeClr val="tx1"/>
              </a:solidFill>
            </a:endParaRPr>
          </a:p>
        </p:txBody>
      </p:sp>
      <p:sp>
        <p:nvSpPr>
          <p:cNvPr id="3" name="Slide Number Placeholder 2"/>
          <p:cNvSpPr>
            <a:spLocks noGrp="1"/>
          </p:cNvSpPr>
          <p:nvPr>
            <p:ph type="sldNum" sz="quarter" idx="11"/>
          </p:nvPr>
        </p:nvSpPr>
        <p:spPr/>
        <p:txBody>
          <a:bodyPr/>
          <a:lstStyle/>
          <a:p>
            <a:fld id="{3A7D5340-7F4D-46FB-B4B5-A5222B0AC70A}" type="slidenum">
              <a:rPr lang="en-US" sz="1200" smtClean="0"/>
              <a:pPr/>
              <a:t>70</a:t>
            </a:fld>
            <a:endParaRPr lang="en-US" dirty="0"/>
          </a:p>
        </p:txBody>
      </p:sp>
      <p:pic>
        <p:nvPicPr>
          <p:cNvPr id="79"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255035" y="3947212"/>
            <a:ext cx="226813" cy="223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0" name="Rectangle 59"/>
          <p:cNvSpPr/>
          <p:nvPr/>
        </p:nvSpPr>
        <p:spPr>
          <a:xfrm>
            <a:off x="1611976" y="6635737"/>
            <a:ext cx="6586582"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1" name="Rectangle 60"/>
          <p:cNvSpPr/>
          <p:nvPr/>
        </p:nvSpPr>
        <p:spPr>
          <a:xfrm>
            <a:off x="251520" y="504982"/>
            <a:ext cx="8496944"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1998723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43019" y="2013649"/>
            <a:ext cx="7124725" cy="4367716"/>
            <a:chOff x="76199" y="2590800"/>
            <a:chExt cx="6890733" cy="4201418"/>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199" y="2590800"/>
              <a:ext cx="6890733" cy="4194499"/>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6200000">
              <a:off x="2638412" y="6554429"/>
              <a:ext cx="97819" cy="72910"/>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6200000">
              <a:off x="2638413" y="6706854"/>
              <a:ext cx="97819" cy="72910"/>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21374580">
              <a:off x="2819400" y="6487757"/>
              <a:ext cx="97819" cy="72910"/>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21374580">
              <a:off x="3075290" y="6479667"/>
              <a:ext cx="97819" cy="72910"/>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a:off x="3349792" y="6482793"/>
              <a:ext cx="97819" cy="72910"/>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21374580">
              <a:off x="3628017" y="6467330"/>
              <a:ext cx="97819" cy="72910"/>
            </a:xfrm>
            <a:prstGeom prst="rect">
              <a:avLst/>
            </a:prstGeom>
          </p:spPr>
        </p:pic>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21374580">
              <a:off x="3894770" y="6465938"/>
              <a:ext cx="97819" cy="72910"/>
            </a:xfrm>
            <a:prstGeom prst="rect">
              <a:avLst/>
            </a:prstGeom>
          </p:spPr>
        </p:pic>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21374580">
              <a:off x="4193284" y="6465936"/>
              <a:ext cx="97819" cy="72910"/>
            </a:xfrm>
            <a:prstGeom prst="rect">
              <a:avLst/>
            </a:prstGeom>
          </p:spPr>
        </p:pic>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21374580">
              <a:off x="4498083" y="6449617"/>
              <a:ext cx="97819" cy="72910"/>
            </a:xfrm>
            <a:prstGeom prst="rect">
              <a:avLst/>
            </a:prstGeom>
          </p:spPr>
        </p:pic>
        <p:pic>
          <p:nvPicPr>
            <p:cNvPr id="16" name="Picture 15"/>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21374580">
              <a:off x="4802884" y="6449617"/>
              <a:ext cx="97819" cy="72910"/>
            </a:xfrm>
            <a:prstGeom prst="rect">
              <a:avLst/>
            </a:prstGeom>
          </p:spPr>
        </p:pic>
        <p:pic>
          <p:nvPicPr>
            <p:cNvPr id="17" name="Picture 16"/>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20927344">
              <a:off x="5072639" y="6440084"/>
              <a:ext cx="97819" cy="72910"/>
            </a:xfrm>
            <a:prstGeom prst="rect">
              <a:avLst/>
            </a:prstGeom>
          </p:spPr>
        </p:pic>
        <p:pic>
          <p:nvPicPr>
            <p:cNvPr id="18" name="Picture 17"/>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6200000">
              <a:off x="5171337" y="6327983"/>
              <a:ext cx="97819" cy="72910"/>
            </a:xfrm>
            <a:prstGeom prst="rect">
              <a:avLst/>
            </a:prstGeom>
          </p:spPr>
        </p:pic>
        <p:pic>
          <p:nvPicPr>
            <p:cNvPr id="19" name="Picture 18"/>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1133225">
              <a:off x="5096588" y="6224006"/>
              <a:ext cx="97819" cy="72910"/>
            </a:xfrm>
            <a:prstGeom prst="rect">
              <a:avLst/>
            </a:prstGeom>
          </p:spPr>
        </p:pic>
        <p:pic>
          <p:nvPicPr>
            <p:cNvPr id="20" name="Picture 19"/>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0800000">
              <a:off x="4885192" y="6230470"/>
              <a:ext cx="97819" cy="72910"/>
            </a:xfrm>
            <a:prstGeom prst="rect">
              <a:avLst/>
            </a:prstGeom>
          </p:spPr>
        </p:pic>
        <p:pic>
          <p:nvPicPr>
            <p:cNvPr id="21" name="Picture 20"/>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0800000">
              <a:off x="4675310" y="6233073"/>
              <a:ext cx="97819" cy="72910"/>
            </a:xfrm>
            <a:prstGeom prst="rect">
              <a:avLst/>
            </a:prstGeom>
          </p:spPr>
        </p:pic>
        <p:pic>
          <p:nvPicPr>
            <p:cNvPr id="22" name="Picture 21"/>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0800000">
              <a:off x="4449173" y="6246962"/>
              <a:ext cx="97819" cy="72910"/>
            </a:xfrm>
            <a:prstGeom prst="rect">
              <a:avLst/>
            </a:prstGeom>
          </p:spPr>
        </p:pic>
        <p:pic>
          <p:nvPicPr>
            <p:cNvPr id="23" name="Picture 22"/>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0800000">
              <a:off x="4168717" y="6259837"/>
              <a:ext cx="97819" cy="72910"/>
            </a:xfrm>
            <a:prstGeom prst="rect">
              <a:avLst/>
            </a:prstGeom>
          </p:spPr>
        </p:pic>
        <p:pic>
          <p:nvPicPr>
            <p:cNvPr id="24" name="Picture 23"/>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0800000">
              <a:off x="3845860" y="6265024"/>
              <a:ext cx="97819" cy="72910"/>
            </a:xfrm>
            <a:prstGeom prst="rect">
              <a:avLst/>
            </a:prstGeom>
          </p:spPr>
        </p:pic>
        <p:pic>
          <p:nvPicPr>
            <p:cNvPr id="25" name="Picture 24"/>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0800000">
              <a:off x="3559342" y="6269528"/>
              <a:ext cx="97819" cy="72910"/>
            </a:xfrm>
            <a:prstGeom prst="rect">
              <a:avLst/>
            </a:prstGeom>
          </p:spPr>
        </p:pic>
        <p:pic>
          <p:nvPicPr>
            <p:cNvPr id="26" name="Picture 25"/>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0800000">
              <a:off x="3290122" y="6269529"/>
              <a:ext cx="97819" cy="72910"/>
            </a:xfrm>
            <a:prstGeom prst="rect">
              <a:avLst/>
            </a:prstGeom>
          </p:spPr>
        </p:pic>
        <p:pic>
          <p:nvPicPr>
            <p:cNvPr id="27" name="Picture 26"/>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0800000">
              <a:off x="2723777" y="6279073"/>
              <a:ext cx="97819" cy="72910"/>
            </a:xfrm>
            <a:prstGeom prst="rect">
              <a:avLst/>
            </a:prstGeom>
          </p:spPr>
        </p:pic>
        <p:pic>
          <p:nvPicPr>
            <p:cNvPr id="28" name="Picture 27"/>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0800000">
              <a:off x="2411109" y="6286074"/>
              <a:ext cx="97819" cy="72910"/>
            </a:xfrm>
            <a:prstGeom prst="rect">
              <a:avLst/>
            </a:prstGeom>
          </p:spPr>
        </p:pic>
        <p:pic>
          <p:nvPicPr>
            <p:cNvPr id="29" name="Picture 28"/>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0800000">
              <a:off x="2133600" y="6291528"/>
              <a:ext cx="97819" cy="72910"/>
            </a:xfrm>
            <a:prstGeom prst="rect">
              <a:avLst/>
            </a:prstGeom>
          </p:spPr>
        </p:pic>
        <p:pic>
          <p:nvPicPr>
            <p:cNvPr id="30" name="Picture 29"/>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0800000">
              <a:off x="1893676" y="6327168"/>
              <a:ext cx="97819" cy="72910"/>
            </a:xfrm>
            <a:prstGeom prst="rect">
              <a:avLst/>
            </a:prstGeom>
          </p:spPr>
        </p:pic>
        <p:pic>
          <p:nvPicPr>
            <p:cNvPr id="31" name="Picture 30"/>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0627902">
              <a:off x="1600200" y="6334819"/>
              <a:ext cx="97819" cy="72910"/>
            </a:xfrm>
            <a:prstGeom prst="rect">
              <a:avLst/>
            </a:prstGeom>
          </p:spPr>
        </p:pic>
        <p:pic>
          <p:nvPicPr>
            <p:cNvPr id="32" name="Picture 31"/>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1614799">
              <a:off x="1297163" y="6298694"/>
              <a:ext cx="97819" cy="72910"/>
            </a:xfrm>
            <a:prstGeom prst="rect">
              <a:avLst/>
            </a:prstGeom>
          </p:spPr>
        </p:pic>
        <p:pic>
          <p:nvPicPr>
            <p:cNvPr id="33" name="Picture 32"/>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2061292">
              <a:off x="1073992" y="6242295"/>
              <a:ext cx="97819" cy="72910"/>
            </a:xfrm>
            <a:prstGeom prst="rect">
              <a:avLst/>
            </a:prstGeom>
          </p:spPr>
        </p:pic>
        <p:pic>
          <p:nvPicPr>
            <p:cNvPr id="34" name="Picture 33"/>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3603022">
              <a:off x="849361" y="6105822"/>
              <a:ext cx="97819" cy="72910"/>
            </a:xfrm>
            <a:prstGeom prst="rect">
              <a:avLst/>
            </a:prstGeom>
          </p:spPr>
        </p:pic>
        <p:pic>
          <p:nvPicPr>
            <p:cNvPr id="35" name="Picture 34"/>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5142999">
              <a:off x="737763" y="5891544"/>
              <a:ext cx="97819" cy="72910"/>
            </a:xfrm>
            <a:prstGeom prst="rect">
              <a:avLst/>
            </a:prstGeom>
          </p:spPr>
        </p:pic>
        <p:pic>
          <p:nvPicPr>
            <p:cNvPr id="36" name="Picture 35"/>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6200000">
              <a:off x="701308" y="5619960"/>
              <a:ext cx="97819" cy="72910"/>
            </a:xfrm>
            <a:prstGeom prst="rect">
              <a:avLst/>
            </a:prstGeom>
          </p:spPr>
        </p:pic>
        <p:pic>
          <p:nvPicPr>
            <p:cNvPr id="37" name="Picture 36"/>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6200000">
              <a:off x="712887" y="5384764"/>
              <a:ext cx="97819" cy="72910"/>
            </a:xfrm>
            <a:prstGeom prst="rect">
              <a:avLst/>
            </a:prstGeom>
          </p:spPr>
        </p:pic>
        <p:pic>
          <p:nvPicPr>
            <p:cNvPr id="38" name="Picture 37"/>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5750903">
              <a:off x="688215" y="5145689"/>
              <a:ext cx="97819" cy="72910"/>
            </a:xfrm>
            <a:prstGeom prst="rect">
              <a:avLst/>
            </a:prstGeom>
          </p:spPr>
        </p:pic>
        <p:pic>
          <p:nvPicPr>
            <p:cNvPr id="39" name="Picture 38"/>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6200000">
              <a:off x="712888" y="4903903"/>
              <a:ext cx="97819" cy="72910"/>
            </a:xfrm>
            <a:prstGeom prst="rect">
              <a:avLst/>
            </a:prstGeom>
          </p:spPr>
        </p:pic>
        <p:pic>
          <p:nvPicPr>
            <p:cNvPr id="40" name="Picture 39"/>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6200000">
              <a:off x="713226" y="4679172"/>
              <a:ext cx="97819" cy="72910"/>
            </a:xfrm>
            <a:prstGeom prst="rect">
              <a:avLst/>
            </a:prstGeom>
          </p:spPr>
        </p:pic>
        <p:pic>
          <p:nvPicPr>
            <p:cNvPr id="41" name="Picture 40"/>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6200000">
              <a:off x="709875" y="4464090"/>
              <a:ext cx="97819" cy="72910"/>
            </a:xfrm>
            <a:prstGeom prst="rect">
              <a:avLst/>
            </a:prstGeom>
          </p:spPr>
        </p:pic>
      </p:grpSp>
      <p:sp>
        <p:nvSpPr>
          <p:cNvPr id="2" name="Left Arrow 1"/>
          <p:cNvSpPr/>
          <p:nvPr/>
        </p:nvSpPr>
        <p:spPr bwMode="auto">
          <a:xfrm>
            <a:off x="5899714" y="5752950"/>
            <a:ext cx="432048" cy="315322"/>
          </a:xfrm>
          <a:prstGeom prst="leftArrow">
            <a:avLst/>
          </a:prstGeom>
          <a:solidFill>
            <a:srgbClr val="FF9900"/>
          </a:solidFill>
          <a:ln w="9525" cap="flat" cmpd="sng" algn="ctr">
            <a:noFill/>
            <a:prstDash val="solid"/>
            <a:round/>
            <a:headEnd type="none" w="med" len="med"/>
            <a:tailEnd type="none" w="med" len="med"/>
          </a:ln>
          <a:effectLst/>
        </p:spPr>
        <p:txBody>
          <a:bodyPr vert="horz" wrap="none" lIns="301752" tIns="0" rIns="301752" bIns="0" numCol="1" rtlCol="0" anchor="ctr" anchorCtr="0" compatLnSpc="1">
            <a:prstTxWarp prst="textNoShape">
              <a:avLst/>
            </a:prstTxWarp>
          </a:bodyPr>
          <a:lstStyle/>
          <a:p>
            <a:pPr algn="ctr"/>
            <a:endParaRPr lang="en-GB" sz="2800" dirty="0" smtClean="0">
              <a:solidFill>
                <a:srgbClr val="FFFFFF"/>
              </a:solidFill>
              <a:latin typeface="Arial Narrow" pitchFamily="34" charset="0"/>
            </a:endParaRPr>
          </a:p>
        </p:txBody>
      </p:sp>
      <p:sp>
        <p:nvSpPr>
          <p:cNvPr id="42" name="Left Arrow 41"/>
          <p:cNvSpPr/>
          <p:nvPr/>
        </p:nvSpPr>
        <p:spPr bwMode="auto">
          <a:xfrm>
            <a:off x="5269029" y="5622712"/>
            <a:ext cx="432048" cy="315322"/>
          </a:xfrm>
          <a:prstGeom prst="leftArrow">
            <a:avLst/>
          </a:prstGeom>
          <a:solidFill>
            <a:srgbClr val="FF9900"/>
          </a:solidFill>
          <a:ln w="9525" cap="flat" cmpd="sng" algn="ctr">
            <a:noFill/>
            <a:prstDash val="solid"/>
            <a:round/>
            <a:headEnd type="none" w="med" len="med"/>
            <a:tailEnd type="none" w="med" len="med"/>
          </a:ln>
          <a:effectLst/>
        </p:spPr>
        <p:txBody>
          <a:bodyPr vert="horz" wrap="none" lIns="301752" tIns="0" rIns="301752" bIns="0" numCol="1" rtlCol="0" anchor="ctr" anchorCtr="0" compatLnSpc="1">
            <a:prstTxWarp prst="textNoShape">
              <a:avLst/>
            </a:prstTxWarp>
          </a:bodyPr>
          <a:lstStyle/>
          <a:p>
            <a:pPr algn="ctr"/>
            <a:endParaRPr lang="en-GB" sz="2800" dirty="0" smtClean="0">
              <a:solidFill>
                <a:srgbClr val="FFFFFF"/>
              </a:solidFill>
              <a:latin typeface="Arial Narrow" pitchFamily="34" charset="0"/>
            </a:endParaRPr>
          </a:p>
        </p:txBody>
      </p:sp>
      <p:sp>
        <p:nvSpPr>
          <p:cNvPr id="43" name="Left Arrow 42"/>
          <p:cNvSpPr/>
          <p:nvPr/>
        </p:nvSpPr>
        <p:spPr bwMode="auto">
          <a:xfrm>
            <a:off x="4609904" y="5575642"/>
            <a:ext cx="432048" cy="315322"/>
          </a:xfrm>
          <a:prstGeom prst="leftArrow">
            <a:avLst/>
          </a:prstGeom>
          <a:solidFill>
            <a:srgbClr val="FF9900"/>
          </a:solidFill>
          <a:ln w="9525" cap="flat" cmpd="sng" algn="ctr">
            <a:noFill/>
            <a:prstDash val="solid"/>
            <a:round/>
            <a:headEnd type="none" w="med" len="med"/>
            <a:tailEnd type="none" w="med" len="med"/>
          </a:ln>
          <a:effectLst/>
        </p:spPr>
        <p:txBody>
          <a:bodyPr vert="horz" wrap="none" lIns="301752" tIns="0" rIns="301752" bIns="0" numCol="1" rtlCol="0" anchor="ctr" anchorCtr="0" compatLnSpc="1">
            <a:prstTxWarp prst="textNoShape">
              <a:avLst/>
            </a:prstTxWarp>
          </a:bodyPr>
          <a:lstStyle/>
          <a:p>
            <a:pPr algn="ctr"/>
            <a:endParaRPr lang="en-GB" sz="2800" dirty="0" smtClean="0">
              <a:solidFill>
                <a:srgbClr val="FFFFFF"/>
              </a:solidFill>
              <a:latin typeface="Arial Narrow" pitchFamily="34" charset="0"/>
            </a:endParaRPr>
          </a:p>
        </p:txBody>
      </p:sp>
      <p:sp>
        <p:nvSpPr>
          <p:cNvPr id="44" name="Left Arrow 43"/>
          <p:cNvSpPr/>
          <p:nvPr/>
        </p:nvSpPr>
        <p:spPr bwMode="auto">
          <a:xfrm>
            <a:off x="3853633" y="5575642"/>
            <a:ext cx="432048" cy="315322"/>
          </a:xfrm>
          <a:prstGeom prst="leftArrow">
            <a:avLst/>
          </a:prstGeom>
          <a:solidFill>
            <a:srgbClr val="FF9900"/>
          </a:solidFill>
          <a:ln w="9525" cap="flat" cmpd="sng" algn="ctr">
            <a:noFill/>
            <a:prstDash val="solid"/>
            <a:round/>
            <a:headEnd type="none" w="med" len="med"/>
            <a:tailEnd type="none" w="med" len="med"/>
          </a:ln>
          <a:effectLst/>
        </p:spPr>
        <p:txBody>
          <a:bodyPr vert="horz" wrap="none" lIns="301752" tIns="0" rIns="301752" bIns="0" numCol="1" rtlCol="0" anchor="ctr" anchorCtr="0" compatLnSpc="1">
            <a:prstTxWarp prst="textNoShape">
              <a:avLst/>
            </a:prstTxWarp>
          </a:bodyPr>
          <a:lstStyle/>
          <a:p>
            <a:pPr algn="ctr"/>
            <a:endParaRPr lang="en-GB" sz="2800" dirty="0" smtClean="0">
              <a:solidFill>
                <a:srgbClr val="FFFFFF"/>
              </a:solidFill>
              <a:latin typeface="Arial Narrow" pitchFamily="34" charset="0"/>
            </a:endParaRPr>
          </a:p>
        </p:txBody>
      </p:sp>
      <p:sp>
        <p:nvSpPr>
          <p:cNvPr id="46" name="TextBox 45"/>
          <p:cNvSpPr txBox="1"/>
          <p:nvPr/>
        </p:nvSpPr>
        <p:spPr>
          <a:xfrm>
            <a:off x="6327824" y="5725945"/>
            <a:ext cx="904534" cy="338554"/>
          </a:xfrm>
          <a:prstGeom prst="rect">
            <a:avLst/>
          </a:prstGeom>
          <a:noFill/>
        </p:spPr>
        <p:txBody>
          <a:bodyPr wrap="square" rtlCol="0">
            <a:spAutoFit/>
          </a:bodyPr>
          <a:lstStyle/>
          <a:p>
            <a:pPr fontAlgn="auto">
              <a:spcBef>
                <a:spcPts val="0"/>
              </a:spcBef>
              <a:spcAft>
                <a:spcPts val="0"/>
              </a:spcAft>
            </a:pPr>
            <a:r>
              <a:rPr lang="en-GB" sz="1600" dirty="0" smtClean="0">
                <a:solidFill>
                  <a:schemeClr val="accent1"/>
                </a:solidFill>
                <a:latin typeface="Smith&amp;NephewLF" panose="020F0500030000020004" pitchFamily="34" charset="0"/>
              </a:rPr>
              <a:t>Air leak</a:t>
            </a:r>
            <a:endParaRPr lang="en-GB" sz="1600" dirty="0">
              <a:solidFill>
                <a:schemeClr val="accent1"/>
              </a:solidFill>
              <a:latin typeface="Smith&amp;NephewLF" panose="020F0500030000020004" pitchFamily="34" charset="0"/>
            </a:endParaRPr>
          </a:p>
        </p:txBody>
      </p:sp>
      <p:sp>
        <p:nvSpPr>
          <p:cNvPr id="47" name="TextBox 46"/>
          <p:cNvSpPr txBox="1"/>
          <p:nvPr/>
        </p:nvSpPr>
        <p:spPr>
          <a:xfrm>
            <a:off x="1702920" y="4945614"/>
            <a:ext cx="1063691" cy="584775"/>
          </a:xfrm>
          <a:prstGeom prst="rect">
            <a:avLst/>
          </a:prstGeom>
          <a:noFill/>
        </p:spPr>
        <p:txBody>
          <a:bodyPr wrap="square" rtlCol="0">
            <a:spAutoFit/>
          </a:bodyPr>
          <a:lstStyle/>
          <a:p>
            <a:pPr fontAlgn="auto">
              <a:spcBef>
                <a:spcPts val="0"/>
              </a:spcBef>
              <a:spcAft>
                <a:spcPts val="0"/>
              </a:spcAft>
            </a:pPr>
            <a:r>
              <a:rPr lang="en-GB" sz="1600" dirty="0" smtClean="0">
                <a:solidFill>
                  <a:schemeClr val="accent1"/>
                </a:solidFill>
                <a:latin typeface="Smith&amp;NephewLF" panose="020F0500030000020004" pitchFamily="34" charset="0"/>
              </a:rPr>
              <a:t>Partial blockage</a:t>
            </a:r>
            <a:endParaRPr lang="en-GB" sz="1600" dirty="0">
              <a:solidFill>
                <a:schemeClr val="accent1"/>
              </a:solidFill>
              <a:latin typeface="Smith&amp;NephewLF" panose="020F0500030000020004" pitchFamily="34" charset="0"/>
            </a:endParaRPr>
          </a:p>
        </p:txBody>
      </p:sp>
      <p:cxnSp>
        <p:nvCxnSpPr>
          <p:cNvPr id="50" name="Straight Arrow Connector 49"/>
          <p:cNvCxnSpPr>
            <a:stCxn id="47" idx="2"/>
          </p:cNvCxnSpPr>
          <p:nvPr/>
        </p:nvCxnSpPr>
        <p:spPr>
          <a:xfrm flipH="1">
            <a:off x="2183908" y="5530389"/>
            <a:ext cx="50858" cy="24009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1" name="Left Arrow 50"/>
          <p:cNvSpPr/>
          <p:nvPr/>
        </p:nvSpPr>
        <p:spPr bwMode="auto">
          <a:xfrm>
            <a:off x="3019132" y="5540130"/>
            <a:ext cx="432048" cy="315322"/>
          </a:xfrm>
          <a:prstGeom prst="leftArrow">
            <a:avLst/>
          </a:prstGeom>
          <a:solidFill>
            <a:srgbClr val="FF9900"/>
          </a:solidFill>
          <a:ln w="9525" cap="flat" cmpd="sng" algn="ctr">
            <a:noFill/>
            <a:prstDash val="solid"/>
            <a:round/>
            <a:headEnd type="none" w="med" len="med"/>
            <a:tailEnd type="none" w="med" len="med"/>
          </a:ln>
          <a:effectLst/>
        </p:spPr>
        <p:txBody>
          <a:bodyPr vert="horz" wrap="none" lIns="301752" tIns="0" rIns="301752" bIns="0" numCol="1" rtlCol="0" anchor="ctr" anchorCtr="0" compatLnSpc="1">
            <a:prstTxWarp prst="textNoShape">
              <a:avLst/>
            </a:prstTxWarp>
          </a:bodyPr>
          <a:lstStyle/>
          <a:p>
            <a:pPr algn="ctr"/>
            <a:endParaRPr lang="en-GB" sz="2800" dirty="0" smtClean="0">
              <a:solidFill>
                <a:srgbClr val="FFFFFF"/>
              </a:solidFill>
              <a:latin typeface="Arial Narrow" pitchFamily="34" charset="0"/>
            </a:endParaRPr>
          </a:p>
        </p:txBody>
      </p:sp>
      <p:sp>
        <p:nvSpPr>
          <p:cNvPr id="52" name="TextBox 51"/>
          <p:cNvSpPr txBox="1"/>
          <p:nvPr/>
        </p:nvSpPr>
        <p:spPr>
          <a:xfrm>
            <a:off x="539552" y="1484784"/>
            <a:ext cx="8105301" cy="1477328"/>
          </a:xfrm>
          <a:prstGeom prst="rect">
            <a:avLst/>
          </a:prstGeom>
          <a:noFill/>
        </p:spPr>
        <p:txBody>
          <a:bodyPr wrap="square" rtlCol="0">
            <a:spAutoFit/>
          </a:bodyPr>
          <a:lstStyle/>
          <a:p>
            <a:pPr fontAlgn="auto">
              <a:spcBef>
                <a:spcPts val="0"/>
              </a:spcBef>
              <a:spcAft>
                <a:spcPts val="0"/>
              </a:spcAft>
            </a:pPr>
            <a:r>
              <a:rPr lang="en-GB" dirty="0" smtClean="0">
                <a:latin typeface="Smith&amp;NephewLF" panose="020F0500030000020004" pitchFamily="34" charset="0"/>
              </a:rPr>
              <a:t>     Potential sources of partial blockage include:</a:t>
            </a:r>
          </a:p>
          <a:p>
            <a:pPr marL="285750" indent="-285750" fontAlgn="auto">
              <a:spcBef>
                <a:spcPts val="0"/>
              </a:spcBef>
              <a:spcAft>
                <a:spcPts val="0"/>
              </a:spcAft>
              <a:buFont typeface="Arial" panose="020B0604020202020204" pitchFamily="34" charset="0"/>
              <a:buChar char="•"/>
            </a:pPr>
            <a:r>
              <a:rPr lang="en-GB" dirty="0" smtClean="0">
                <a:latin typeface="Smith&amp;NephewLF" panose="020F0500030000020004" pitchFamily="34" charset="0"/>
              </a:rPr>
              <a:t>Physical occlusion in wound dressing (coagulated blood or purulent material in filler, compacted filler, high volume viscous fluid)</a:t>
            </a:r>
          </a:p>
          <a:p>
            <a:pPr marL="285750" indent="-285750" fontAlgn="auto">
              <a:spcBef>
                <a:spcPts val="0"/>
              </a:spcBef>
              <a:spcAft>
                <a:spcPts val="0"/>
              </a:spcAft>
              <a:buFont typeface="Arial" panose="020B0604020202020204" pitchFamily="34" charset="0"/>
              <a:buChar char="•"/>
            </a:pPr>
            <a:r>
              <a:rPr lang="en-GB" dirty="0" smtClean="0">
                <a:latin typeface="Smith&amp;NephewLF" panose="020F0500030000020004" pitchFamily="34" charset="0"/>
              </a:rPr>
              <a:t>Physical occlusion in the tubing (kink in the canister tubing, clot in the tubing)</a:t>
            </a:r>
          </a:p>
          <a:p>
            <a:pPr marL="285750" indent="-285750" fontAlgn="auto">
              <a:spcBef>
                <a:spcPts val="0"/>
              </a:spcBef>
              <a:spcAft>
                <a:spcPts val="0"/>
              </a:spcAft>
              <a:buFont typeface="Arial" panose="020B0604020202020204" pitchFamily="34" charset="0"/>
              <a:buChar char="•"/>
            </a:pPr>
            <a:r>
              <a:rPr lang="en-GB" dirty="0" smtClean="0">
                <a:latin typeface="Smith&amp;NephewLF" panose="020F0500030000020004" pitchFamily="34" charset="0"/>
              </a:rPr>
              <a:t>Soft Port aperture misaligned to dressing opening</a:t>
            </a:r>
            <a:endParaRPr lang="en-GB" dirty="0">
              <a:latin typeface="Smith&amp;NephewLF" panose="020F0500030000020004" pitchFamily="34" charset="0"/>
            </a:endParaRPr>
          </a:p>
        </p:txBody>
      </p:sp>
      <p:sp>
        <p:nvSpPr>
          <p:cNvPr id="53" name="TextBox 52"/>
          <p:cNvSpPr txBox="1"/>
          <p:nvPr/>
        </p:nvSpPr>
        <p:spPr>
          <a:xfrm>
            <a:off x="3105116" y="3520999"/>
            <a:ext cx="5016015" cy="646331"/>
          </a:xfrm>
          <a:prstGeom prst="rect">
            <a:avLst/>
          </a:prstGeom>
          <a:ln>
            <a:solidFill>
              <a:srgbClr val="FF00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fontAlgn="auto">
              <a:spcBef>
                <a:spcPts val="0"/>
              </a:spcBef>
              <a:spcAft>
                <a:spcPts val="0"/>
              </a:spcAft>
            </a:pPr>
            <a:r>
              <a:rPr lang="en-GB" b="1" dirty="0" smtClean="0">
                <a:solidFill>
                  <a:srgbClr val="FF0000"/>
                </a:solidFill>
                <a:latin typeface="Smith&amp;NephewLF" panose="020F0500030000020004" pitchFamily="34" charset="0"/>
              </a:rPr>
              <a:t>Check wound dressing regularly  to ensure that it is fully compressed and firm to the touch</a:t>
            </a:r>
            <a:endParaRPr lang="en-GB" b="1" dirty="0">
              <a:solidFill>
                <a:srgbClr val="FF0000"/>
              </a:solidFill>
              <a:latin typeface="Smith&amp;NephewLF" panose="020F0500030000020004" pitchFamily="34" charset="0"/>
            </a:endParaRPr>
          </a:p>
        </p:txBody>
      </p:sp>
      <p:sp>
        <p:nvSpPr>
          <p:cNvPr id="54" name="&quot;No&quot; Symbol 53"/>
          <p:cNvSpPr/>
          <p:nvPr/>
        </p:nvSpPr>
        <p:spPr bwMode="auto">
          <a:xfrm>
            <a:off x="2096722" y="5812310"/>
            <a:ext cx="206047" cy="231995"/>
          </a:xfrm>
          <a:prstGeom prst="noSmoking">
            <a:avLst/>
          </a:prstGeom>
          <a:solidFill>
            <a:srgbClr val="FF0000"/>
          </a:solidFill>
          <a:ln w="9525" cap="flat" cmpd="sng" algn="ctr">
            <a:solidFill>
              <a:srgbClr val="FF0000"/>
            </a:solidFill>
            <a:prstDash val="solid"/>
            <a:round/>
            <a:headEnd type="none" w="med" len="med"/>
            <a:tailEnd type="none" w="med" len="med"/>
          </a:ln>
          <a:effectLst/>
        </p:spPr>
        <p:txBody>
          <a:bodyPr vert="horz" wrap="none" lIns="301752" tIns="0" rIns="301752" bIns="0" numCol="1" rtlCol="0" anchor="ctr" anchorCtr="0" compatLnSpc="1">
            <a:prstTxWarp prst="textNoShape">
              <a:avLst/>
            </a:prstTxWarp>
          </a:bodyPr>
          <a:lstStyle/>
          <a:p>
            <a:pPr algn="ctr"/>
            <a:endParaRPr lang="en-GB" sz="2800" dirty="0" smtClean="0">
              <a:solidFill>
                <a:srgbClr val="FF0000"/>
              </a:solidFill>
              <a:latin typeface="Arial Narrow" pitchFamily="34" charset="0"/>
            </a:endParaRPr>
          </a:p>
        </p:txBody>
      </p:sp>
      <p:sp>
        <p:nvSpPr>
          <p:cNvPr id="45" name="Title 44"/>
          <p:cNvSpPr>
            <a:spLocks noGrp="1"/>
          </p:cNvSpPr>
          <p:nvPr>
            <p:ph type="title"/>
          </p:nvPr>
        </p:nvSpPr>
        <p:spPr>
          <a:xfrm>
            <a:off x="897884" y="685002"/>
            <a:ext cx="8229600" cy="768096"/>
          </a:xfrm>
        </p:spPr>
        <p:txBody>
          <a:bodyPr>
            <a:normAutofit/>
          </a:bodyPr>
          <a:lstStyle/>
          <a:p>
            <a:r>
              <a:rPr lang="en-GB" kern="0" dirty="0">
                <a:solidFill>
                  <a:schemeClr val="tx1"/>
                </a:solidFill>
              </a:rPr>
              <a:t>Caution – </a:t>
            </a:r>
            <a:r>
              <a:rPr lang="en-GB" kern="0" dirty="0" smtClean="0">
                <a:solidFill>
                  <a:schemeClr val="tx1"/>
                </a:solidFill>
              </a:rPr>
              <a:t>lack </a:t>
            </a:r>
            <a:r>
              <a:rPr lang="en-GB" kern="0" dirty="0">
                <a:solidFill>
                  <a:schemeClr val="tx1"/>
                </a:solidFill>
              </a:rPr>
              <a:t>of </a:t>
            </a:r>
            <a:r>
              <a:rPr lang="en-GB" kern="0" dirty="0" smtClean="0">
                <a:solidFill>
                  <a:schemeClr val="tx1"/>
                </a:solidFill>
              </a:rPr>
              <a:t>leak </a:t>
            </a:r>
            <a:r>
              <a:rPr lang="en-GB" kern="0" dirty="0">
                <a:solidFill>
                  <a:schemeClr val="tx1"/>
                </a:solidFill>
              </a:rPr>
              <a:t>alarm (continued</a:t>
            </a:r>
            <a:r>
              <a:rPr lang="en-GB" kern="0" dirty="0" smtClean="0">
                <a:solidFill>
                  <a:schemeClr val="tx1"/>
                </a:solidFill>
              </a:rPr>
              <a:t>)</a:t>
            </a:r>
            <a:endParaRPr lang="en-GB" dirty="0">
              <a:solidFill>
                <a:schemeClr val="tx1"/>
              </a:solidFill>
            </a:endParaRPr>
          </a:p>
        </p:txBody>
      </p:sp>
      <p:sp>
        <p:nvSpPr>
          <p:cNvPr id="3" name="Slide Number Placeholder 2"/>
          <p:cNvSpPr>
            <a:spLocks noGrp="1"/>
          </p:cNvSpPr>
          <p:nvPr>
            <p:ph type="sldNum" sz="quarter" idx="11"/>
          </p:nvPr>
        </p:nvSpPr>
        <p:spPr/>
        <p:txBody>
          <a:bodyPr/>
          <a:lstStyle/>
          <a:p>
            <a:fld id="{3A7D5340-7F4D-46FB-B4B5-A5222B0AC70A}" type="slidenum">
              <a:rPr lang="en-US" sz="1200" smtClean="0"/>
              <a:pPr/>
              <a:t>71</a:t>
            </a:fld>
            <a:endParaRPr lang="en-US" sz="1200" dirty="0"/>
          </a:p>
        </p:txBody>
      </p:sp>
      <p:pic>
        <p:nvPicPr>
          <p:cNvPr id="74"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328202" y="4049830"/>
            <a:ext cx="226813" cy="223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5" name="Rectangle 54"/>
          <p:cNvSpPr/>
          <p:nvPr/>
        </p:nvSpPr>
        <p:spPr>
          <a:xfrm>
            <a:off x="1611976" y="6635737"/>
            <a:ext cx="6586582"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6" name="Rectangle 55"/>
          <p:cNvSpPr/>
          <p:nvPr/>
        </p:nvSpPr>
        <p:spPr>
          <a:xfrm>
            <a:off x="251520" y="504982"/>
            <a:ext cx="8496944"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29530331"/>
      </p:ext>
    </p:extLst>
  </p:cSld>
  <p:clrMapOvr>
    <a:masterClrMapping/>
  </p:clrMapOvr>
  <p:transition>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2"/>
          <p:cNvSpPr>
            <a:spLocks noGrp="1"/>
          </p:cNvSpPr>
          <p:nvPr>
            <p:ph type="title" idx="4294967295"/>
          </p:nvPr>
        </p:nvSpPr>
        <p:spPr bwMode="auto">
          <a:xfrm>
            <a:off x="467544" y="908720"/>
            <a:ext cx="5741987" cy="422920"/>
          </a:xfrm>
          <a:prstGeom prst="rect">
            <a:avLst/>
          </a:prstGeom>
          <a:solidFill>
            <a:srgbClr val="FFFFFF"/>
          </a:solidFill>
          <a:ln>
            <a:miter lim="800000"/>
            <a:headEnd/>
            <a:tailEnd/>
          </a:ln>
        </p:spPr>
        <p:txBody>
          <a:bodyPr lIns="0" tIns="0" rIns="0" bIns="0" anchor="b">
            <a:normAutofit fontScale="90000"/>
          </a:bodyPr>
          <a:lstStyle/>
          <a:p>
            <a:pPr eaLnBrk="1" hangingPunct="1"/>
            <a:r>
              <a:rPr lang="en-GB" dirty="0" smtClean="0">
                <a:solidFill>
                  <a:schemeClr val="tx1"/>
                </a:solidFill>
              </a:rPr>
              <a:t>Blockage alarm </a:t>
            </a:r>
            <a:r>
              <a:rPr lang="en-GB" dirty="0">
                <a:solidFill>
                  <a:schemeClr val="tx1"/>
                </a:solidFill>
              </a:rPr>
              <a:t>c</a:t>
            </a:r>
            <a:r>
              <a:rPr lang="en-GB" dirty="0" smtClean="0">
                <a:solidFill>
                  <a:schemeClr val="tx1"/>
                </a:solidFill>
              </a:rPr>
              <a:t>aution</a:t>
            </a:r>
          </a:p>
        </p:txBody>
      </p:sp>
      <p:pic>
        <p:nvPicPr>
          <p:cNvPr id="22" name="Picture 16"/>
          <p:cNvPicPr>
            <a:picLocks noChangeAspect="1"/>
          </p:cNvPicPr>
          <p:nvPr/>
        </p:nvPicPr>
        <p:blipFill>
          <a:blip r:embed="rId3" cstate="print"/>
          <a:srcRect l="4381" t="10056" r="3365" b="12840"/>
          <a:stretch>
            <a:fillRect/>
          </a:stretch>
        </p:blipFill>
        <p:spPr bwMode="auto">
          <a:xfrm>
            <a:off x="4866125" y="1833388"/>
            <a:ext cx="3213065" cy="4043884"/>
          </a:xfrm>
          <a:prstGeom prst="rect">
            <a:avLst/>
          </a:prstGeom>
          <a:noFill/>
          <a:ln w="9525">
            <a:noFill/>
            <a:miter lim="800000"/>
            <a:headEnd/>
            <a:tailEnd/>
          </a:ln>
        </p:spPr>
      </p:pic>
      <p:sp>
        <p:nvSpPr>
          <p:cNvPr id="23" name="Slide Number Placeholder 1"/>
          <p:cNvSpPr txBox="1">
            <a:spLocks/>
          </p:cNvSpPr>
          <p:nvPr/>
        </p:nvSpPr>
        <p:spPr>
          <a:xfrm>
            <a:off x="6565392" y="6208775"/>
            <a:ext cx="2130552" cy="4754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A7D5340-7F4D-46FB-B4B5-A5222B0AC70A}" type="slidenum">
              <a:rPr lang="en-US" sz="1200" smtClean="0">
                <a:latin typeface="Smith&amp;NephewLF" panose="020F0500030000020004" pitchFamily="34" charset="0"/>
              </a:rPr>
              <a:pPr algn="r"/>
              <a:t>72</a:t>
            </a:fld>
            <a:endParaRPr lang="en-US" sz="1200" dirty="0">
              <a:latin typeface="Smith&amp;NephewLF" panose="020F0500030000020004" pitchFamily="34" charset="0"/>
            </a:endParaRPr>
          </a:p>
        </p:txBody>
      </p:sp>
      <p:pic>
        <p:nvPicPr>
          <p:cNvPr id="6"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6804248" y="4379752"/>
            <a:ext cx="725577" cy="7152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1611976" y="6635737"/>
            <a:ext cx="6586582"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Rectangle 7"/>
          <p:cNvSpPr/>
          <p:nvPr/>
        </p:nvSpPr>
        <p:spPr>
          <a:xfrm>
            <a:off x="251520" y="504982"/>
            <a:ext cx="8496944"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378429307"/>
      </p:ext>
    </p:extLst>
  </p:cSld>
  <p:clrMapOvr>
    <a:masterClrMapping/>
  </p:clrMapOvr>
  <p:transition>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19734" y="1717168"/>
            <a:ext cx="6890733" cy="4201418"/>
            <a:chOff x="76199" y="2590800"/>
            <a:chExt cx="6890733" cy="4201418"/>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199" y="2590800"/>
              <a:ext cx="6890733" cy="4194499"/>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6200000">
              <a:off x="2638412" y="6554429"/>
              <a:ext cx="97819" cy="72910"/>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6200000">
              <a:off x="2638413" y="6706854"/>
              <a:ext cx="97819" cy="72910"/>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21374580">
              <a:off x="2819400" y="6487757"/>
              <a:ext cx="97819" cy="72910"/>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21374580">
              <a:off x="3075290" y="6479667"/>
              <a:ext cx="97819" cy="72910"/>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a:off x="3349792" y="6482793"/>
              <a:ext cx="97819" cy="72910"/>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21374580">
              <a:off x="3628017" y="6467330"/>
              <a:ext cx="97819" cy="72910"/>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21374580">
              <a:off x="3894770" y="6465938"/>
              <a:ext cx="97819" cy="72910"/>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21374580">
              <a:off x="4193284" y="6465936"/>
              <a:ext cx="97819" cy="72910"/>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21374580">
              <a:off x="4498083" y="6449617"/>
              <a:ext cx="97819" cy="72910"/>
            </a:xfrm>
            <a:prstGeom prst="rect">
              <a:avLst/>
            </a:prstGeom>
          </p:spPr>
        </p:pic>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21374580">
              <a:off x="4802884" y="6449617"/>
              <a:ext cx="97819" cy="72910"/>
            </a:xfrm>
            <a:prstGeom prst="rect">
              <a:avLst/>
            </a:prstGeom>
          </p:spPr>
        </p:pic>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20927344">
              <a:off x="5072639" y="6440084"/>
              <a:ext cx="97819" cy="72910"/>
            </a:xfrm>
            <a:prstGeom prst="rect">
              <a:avLst/>
            </a:prstGeom>
          </p:spPr>
        </p:pic>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6200000">
              <a:off x="5171337" y="6327983"/>
              <a:ext cx="97819" cy="72910"/>
            </a:xfrm>
            <a:prstGeom prst="rect">
              <a:avLst/>
            </a:prstGeom>
          </p:spPr>
        </p:pic>
        <p:pic>
          <p:nvPicPr>
            <p:cNvPr id="16" name="Picture 15"/>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1133225">
              <a:off x="5096588" y="6224006"/>
              <a:ext cx="97819" cy="72910"/>
            </a:xfrm>
            <a:prstGeom prst="rect">
              <a:avLst/>
            </a:prstGeom>
          </p:spPr>
        </p:pic>
        <p:pic>
          <p:nvPicPr>
            <p:cNvPr id="17" name="Picture 16"/>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0800000">
              <a:off x="4885192" y="6230470"/>
              <a:ext cx="97819" cy="72910"/>
            </a:xfrm>
            <a:prstGeom prst="rect">
              <a:avLst/>
            </a:prstGeom>
          </p:spPr>
        </p:pic>
        <p:pic>
          <p:nvPicPr>
            <p:cNvPr id="18" name="Picture 17"/>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0800000">
              <a:off x="4675310" y="6233073"/>
              <a:ext cx="97819" cy="72910"/>
            </a:xfrm>
            <a:prstGeom prst="rect">
              <a:avLst/>
            </a:prstGeom>
          </p:spPr>
        </p:pic>
        <p:pic>
          <p:nvPicPr>
            <p:cNvPr id="19" name="Picture 18"/>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0800000">
              <a:off x="4449173" y="6246962"/>
              <a:ext cx="97819" cy="72910"/>
            </a:xfrm>
            <a:prstGeom prst="rect">
              <a:avLst/>
            </a:prstGeom>
          </p:spPr>
        </p:pic>
        <p:pic>
          <p:nvPicPr>
            <p:cNvPr id="20" name="Picture 19"/>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0800000">
              <a:off x="4168717" y="6259837"/>
              <a:ext cx="97819" cy="72910"/>
            </a:xfrm>
            <a:prstGeom prst="rect">
              <a:avLst/>
            </a:prstGeom>
          </p:spPr>
        </p:pic>
        <p:pic>
          <p:nvPicPr>
            <p:cNvPr id="21" name="Picture 20"/>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0800000">
              <a:off x="3845860" y="6265024"/>
              <a:ext cx="97819" cy="72910"/>
            </a:xfrm>
            <a:prstGeom prst="rect">
              <a:avLst/>
            </a:prstGeom>
          </p:spPr>
        </p:pic>
        <p:pic>
          <p:nvPicPr>
            <p:cNvPr id="22" name="Picture 21"/>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0800000">
              <a:off x="3559342" y="6269528"/>
              <a:ext cx="97819" cy="72910"/>
            </a:xfrm>
            <a:prstGeom prst="rect">
              <a:avLst/>
            </a:prstGeom>
          </p:spPr>
        </p:pic>
        <p:pic>
          <p:nvPicPr>
            <p:cNvPr id="23" name="Picture 22"/>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0800000">
              <a:off x="3290122" y="6269529"/>
              <a:ext cx="97819" cy="72910"/>
            </a:xfrm>
            <a:prstGeom prst="rect">
              <a:avLst/>
            </a:prstGeom>
          </p:spPr>
        </p:pic>
        <p:pic>
          <p:nvPicPr>
            <p:cNvPr id="24" name="Picture 23"/>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0800000">
              <a:off x="2723777" y="6279073"/>
              <a:ext cx="97819" cy="72910"/>
            </a:xfrm>
            <a:prstGeom prst="rect">
              <a:avLst/>
            </a:prstGeom>
          </p:spPr>
        </p:pic>
        <p:pic>
          <p:nvPicPr>
            <p:cNvPr id="25" name="Picture 24"/>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0800000">
              <a:off x="2411109" y="6286074"/>
              <a:ext cx="97819" cy="72910"/>
            </a:xfrm>
            <a:prstGeom prst="rect">
              <a:avLst/>
            </a:prstGeom>
          </p:spPr>
        </p:pic>
        <p:pic>
          <p:nvPicPr>
            <p:cNvPr id="26" name="Picture 25"/>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0800000">
              <a:off x="2133600" y="6291528"/>
              <a:ext cx="97819" cy="72910"/>
            </a:xfrm>
            <a:prstGeom prst="rect">
              <a:avLst/>
            </a:prstGeom>
          </p:spPr>
        </p:pic>
        <p:pic>
          <p:nvPicPr>
            <p:cNvPr id="27" name="Picture 26"/>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0800000">
              <a:off x="1893676" y="6327168"/>
              <a:ext cx="97819" cy="72910"/>
            </a:xfrm>
            <a:prstGeom prst="rect">
              <a:avLst/>
            </a:prstGeom>
          </p:spPr>
        </p:pic>
        <p:pic>
          <p:nvPicPr>
            <p:cNvPr id="28" name="Picture 27"/>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0627902">
              <a:off x="1600200" y="6334819"/>
              <a:ext cx="97819" cy="72910"/>
            </a:xfrm>
            <a:prstGeom prst="rect">
              <a:avLst/>
            </a:prstGeom>
          </p:spPr>
        </p:pic>
        <p:pic>
          <p:nvPicPr>
            <p:cNvPr id="29" name="Picture 28"/>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1614799">
              <a:off x="1297163" y="6298694"/>
              <a:ext cx="97819" cy="72910"/>
            </a:xfrm>
            <a:prstGeom prst="rect">
              <a:avLst/>
            </a:prstGeom>
          </p:spPr>
        </p:pic>
        <p:pic>
          <p:nvPicPr>
            <p:cNvPr id="30" name="Picture 29"/>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2061292">
              <a:off x="1073992" y="6242295"/>
              <a:ext cx="97819" cy="72910"/>
            </a:xfrm>
            <a:prstGeom prst="rect">
              <a:avLst/>
            </a:prstGeom>
          </p:spPr>
        </p:pic>
        <p:pic>
          <p:nvPicPr>
            <p:cNvPr id="31" name="Picture 30"/>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3603022">
              <a:off x="849361" y="6105822"/>
              <a:ext cx="97819" cy="72910"/>
            </a:xfrm>
            <a:prstGeom prst="rect">
              <a:avLst/>
            </a:prstGeom>
          </p:spPr>
        </p:pic>
        <p:pic>
          <p:nvPicPr>
            <p:cNvPr id="32" name="Picture 31"/>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5142999">
              <a:off x="737763" y="5891544"/>
              <a:ext cx="97819" cy="72910"/>
            </a:xfrm>
            <a:prstGeom prst="rect">
              <a:avLst/>
            </a:prstGeom>
          </p:spPr>
        </p:pic>
        <p:pic>
          <p:nvPicPr>
            <p:cNvPr id="33" name="Picture 32"/>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6200000">
              <a:off x="701308" y="5619960"/>
              <a:ext cx="97819" cy="72910"/>
            </a:xfrm>
            <a:prstGeom prst="rect">
              <a:avLst/>
            </a:prstGeom>
          </p:spPr>
        </p:pic>
        <p:pic>
          <p:nvPicPr>
            <p:cNvPr id="34" name="Picture 33"/>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6200000">
              <a:off x="712887" y="5384764"/>
              <a:ext cx="97819" cy="72910"/>
            </a:xfrm>
            <a:prstGeom prst="rect">
              <a:avLst/>
            </a:prstGeom>
          </p:spPr>
        </p:pic>
        <p:pic>
          <p:nvPicPr>
            <p:cNvPr id="35" name="Picture 34"/>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5750903">
              <a:off x="688215" y="5145689"/>
              <a:ext cx="97819" cy="72910"/>
            </a:xfrm>
            <a:prstGeom prst="rect">
              <a:avLst/>
            </a:prstGeom>
          </p:spPr>
        </p:pic>
        <p:pic>
          <p:nvPicPr>
            <p:cNvPr id="36" name="Picture 35"/>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6200000">
              <a:off x="712888" y="4903903"/>
              <a:ext cx="97819" cy="72910"/>
            </a:xfrm>
            <a:prstGeom prst="rect">
              <a:avLst/>
            </a:prstGeom>
          </p:spPr>
        </p:pic>
        <p:pic>
          <p:nvPicPr>
            <p:cNvPr id="37" name="Picture 36"/>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6200000">
              <a:off x="713226" y="4679172"/>
              <a:ext cx="97819" cy="72910"/>
            </a:xfrm>
            <a:prstGeom prst="rect">
              <a:avLst/>
            </a:prstGeom>
          </p:spPr>
        </p:pic>
        <p:pic>
          <p:nvPicPr>
            <p:cNvPr id="38" name="Picture 37"/>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6200000">
              <a:off x="709875" y="4464090"/>
              <a:ext cx="97819" cy="72910"/>
            </a:xfrm>
            <a:prstGeom prst="rect">
              <a:avLst/>
            </a:prstGeom>
          </p:spPr>
        </p:pic>
      </p:grpSp>
      <p:sp>
        <p:nvSpPr>
          <p:cNvPr id="40" name="Title 1"/>
          <p:cNvSpPr txBox="1">
            <a:spLocks/>
          </p:cNvSpPr>
          <p:nvPr/>
        </p:nvSpPr>
        <p:spPr bwMode="auto">
          <a:xfrm>
            <a:off x="1012744" y="639250"/>
            <a:ext cx="8229600" cy="854546"/>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l" rtl="0" fontAlgn="base">
              <a:spcBef>
                <a:spcPct val="0"/>
              </a:spcBef>
              <a:spcAft>
                <a:spcPct val="0"/>
              </a:spcAft>
              <a:defRPr sz="2800">
                <a:solidFill>
                  <a:schemeClr val="bg2"/>
                </a:solidFill>
                <a:latin typeface="+mj-lt"/>
                <a:ea typeface="+mj-ea"/>
                <a:cs typeface="+mj-cs"/>
              </a:defRPr>
            </a:lvl1pPr>
            <a:lvl2pPr algn="l" rtl="0" fontAlgn="base">
              <a:spcBef>
                <a:spcPct val="0"/>
              </a:spcBef>
              <a:spcAft>
                <a:spcPct val="0"/>
              </a:spcAft>
              <a:defRPr sz="2800">
                <a:solidFill>
                  <a:schemeClr val="bg2"/>
                </a:solidFill>
                <a:latin typeface="Arial Narrow" pitchFamily="34" charset="0"/>
                <a:ea typeface="Arial" charset="0"/>
                <a:cs typeface="Arial" charset="0"/>
              </a:defRPr>
            </a:lvl2pPr>
            <a:lvl3pPr algn="l" rtl="0" fontAlgn="base">
              <a:spcBef>
                <a:spcPct val="0"/>
              </a:spcBef>
              <a:spcAft>
                <a:spcPct val="0"/>
              </a:spcAft>
              <a:defRPr sz="2800">
                <a:solidFill>
                  <a:schemeClr val="bg2"/>
                </a:solidFill>
                <a:latin typeface="Arial Narrow" pitchFamily="34" charset="0"/>
                <a:ea typeface="Arial" charset="0"/>
                <a:cs typeface="Arial" charset="0"/>
              </a:defRPr>
            </a:lvl3pPr>
            <a:lvl4pPr algn="l" rtl="0" fontAlgn="base">
              <a:spcBef>
                <a:spcPct val="0"/>
              </a:spcBef>
              <a:spcAft>
                <a:spcPct val="0"/>
              </a:spcAft>
              <a:defRPr sz="2800">
                <a:solidFill>
                  <a:schemeClr val="bg2"/>
                </a:solidFill>
                <a:latin typeface="Arial Narrow" pitchFamily="34" charset="0"/>
                <a:ea typeface="Arial" charset="0"/>
                <a:cs typeface="Arial" charset="0"/>
              </a:defRPr>
            </a:lvl4pPr>
            <a:lvl5pPr algn="l" rtl="0" fontAlgn="base">
              <a:spcBef>
                <a:spcPct val="0"/>
              </a:spcBef>
              <a:spcAft>
                <a:spcPct val="0"/>
              </a:spcAft>
              <a:defRPr sz="2800">
                <a:solidFill>
                  <a:schemeClr val="bg2"/>
                </a:solidFill>
                <a:latin typeface="Arial Narrow" pitchFamily="34" charset="0"/>
                <a:ea typeface="Arial" charset="0"/>
                <a:cs typeface="Arial" charset="0"/>
              </a:defRPr>
            </a:lvl5pPr>
            <a:lvl6pPr marL="457200" algn="l" rtl="0" fontAlgn="base">
              <a:spcBef>
                <a:spcPct val="0"/>
              </a:spcBef>
              <a:spcAft>
                <a:spcPct val="0"/>
              </a:spcAft>
              <a:defRPr sz="2800">
                <a:solidFill>
                  <a:schemeClr val="bg2"/>
                </a:solidFill>
                <a:latin typeface="Arial Narrow" pitchFamily="34" charset="0"/>
                <a:ea typeface="Arial" charset="0"/>
                <a:cs typeface="Arial" charset="0"/>
              </a:defRPr>
            </a:lvl6pPr>
            <a:lvl7pPr marL="914400" algn="l" rtl="0" fontAlgn="base">
              <a:spcBef>
                <a:spcPct val="0"/>
              </a:spcBef>
              <a:spcAft>
                <a:spcPct val="0"/>
              </a:spcAft>
              <a:defRPr sz="2800">
                <a:solidFill>
                  <a:schemeClr val="bg2"/>
                </a:solidFill>
                <a:latin typeface="Arial Narrow" pitchFamily="34" charset="0"/>
                <a:ea typeface="Arial" charset="0"/>
                <a:cs typeface="Arial" charset="0"/>
              </a:defRPr>
            </a:lvl7pPr>
            <a:lvl8pPr marL="1371600" algn="l" rtl="0" fontAlgn="base">
              <a:spcBef>
                <a:spcPct val="0"/>
              </a:spcBef>
              <a:spcAft>
                <a:spcPct val="0"/>
              </a:spcAft>
              <a:defRPr sz="2800">
                <a:solidFill>
                  <a:schemeClr val="bg2"/>
                </a:solidFill>
                <a:latin typeface="Arial Narrow" pitchFamily="34" charset="0"/>
                <a:ea typeface="Arial" charset="0"/>
                <a:cs typeface="Arial" charset="0"/>
              </a:defRPr>
            </a:lvl8pPr>
            <a:lvl9pPr marL="1828800" algn="l" rtl="0" fontAlgn="base">
              <a:spcBef>
                <a:spcPct val="0"/>
              </a:spcBef>
              <a:spcAft>
                <a:spcPct val="0"/>
              </a:spcAft>
              <a:defRPr sz="2800">
                <a:solidFill>
                  <a:schemeClr val="bg2"/>
                </a:solidFill>
                <a:latin typeface="Arial Narrow" pitchFamily="34" charset="0"/>
                <a:ea typeface="Arial" charset="0"/>
                <a:cs typeface="Arial" charset="0"/>
              </a:defRPr>
            </a:lvl9pPr>
          </a:lstStyle>
          <a:p>
            <a:r>
              <a:rPr lang="en-GB" kern="0" dirty="0" smtClean="0">
                <a:solidFill>
                  <a:schemeClr val="tx1"/>
                </a:solidFill>
                <a:latin typeface="Smith&amp;NephewLF" panose="020F0500030000020004" pitchFamily="34" charset="0"/>
              </a:rPr>
              <a:t>RENASYS</a:t>
            </a:r>
            <a:r>
              <a:rPr lang="en-GB" kern="0" baseline="30000" dirty="0" smtClean="0">
                <a:solidFill>
                  <a:schemeClr val="tx1"/>
                </a:solidFill>
                <a:latin typeface="Smith&amp;NephewLF" panose="020F0500030000020004" pitchFamily="34" charset="0"/>
              </a:rPr>
              <a:t>™</a:t>
            </a:r>
            <a:r>
              <a:rPr lang="en-GB" kern="0" dirty="0" smtClean="0">
                <a:solidFill>
                  <a:schemeClr val="tx1"/>
                </a:solidFill>
                <a:latin typeface="Smith&amp;NephewLF" panose="020F0500030000020004" pitchFamily="34" charset="0"/>
              </a:rPr>
              <a:t> blockage alarm</a:t>
            </a:r>
            <a:endParaRPr lang="en-GB" kern="0" dirty="0">
              <a:solidFill>
                <a:schemeClr val="tx1"/>
              </a:solidFill>
              <a:latin typeface="Smith&amp;NephewLF" panose="020F0500030000020004" pitchFamily="34" charset="0"/>
            </a:endParaRPr>
          </a:p>
        </p:txBody>
      </p:sp>
      <p:sp>
        <p:nvSpPr>
          <p:cNvPr id="41" name="TextBox 40"/>
          <p:cNvSpPr txBox="1"/>
          <p:nvPr/>
        </p:nvSpPr>
        <p:spPr>
          <a:xfrm>
            <a:off x="611560" y="1412776"/>
            <a:ext cx="7982024" cy="923330"/>
          </a:xfrm>
          <a:prstGeom prst="rect">
            <a:avLst/>
          </a:prstGeom>
          <a:noFill/>
        </p:spPr>
        <p:txBody>
          <a:bodyPr wrap="square" rtlCol="0">
            <a:spAutoFit/>
          </a:bodyPr>
          <a:lstStyle/>
          <a:p>
            <a:pPr marL="285750" indent="-285750" fontAlgn="auto">
              <a:spcBef>
                <a:spcPts val="0"/>
              </a:spcBef>
              <a:spcAft>
                <a:spcPts val="600"/>
              </a:spcAft>
              <a:buFont typeface="Arial" panose="020B0604020202020204" pitchFamily="34" charset="0"/>
              <a:buChar char="•"/>
            </a:pPr>
            <a:r>
              <a:rPr lang="en-GB" dirty="0" smtClean="0">
                <a:latin typeface="Smith&amp;NephewLF" panose="020F0500030000020004" pitchFamily="34" charset="0"/>
              </a:rPr>
              <a:t>The RENASYS system blockage alarm utilizes the natural air flow from the Soft Port aeration disc as an expected background air flow. While this air flow is present there is no blockage alarm</a:t>
            </a:r>
            <a:endParaRPr lang="en-GB" dirty="0">
              <a:latin typeface="Smith&amp;NephewLF" panose="020F0500030000020004" pitchFamily="34" charset="0"/>
            </a:endParaRPr>
          </a:p>
        </p:txBody>
      </p:sp>
      <p:grpSp>
        <p:nvGrpSpPr>
          <p:cNvPr id="39" name="Group 38"/>
          <p:cNvGrpSpPr/>
          <p:nvPr/>
        </p:nvGrpSpPr>
        <p:grpSpPr>
          <a:xfrm>
            <a:off x="1180727" y="2979139"/>
            <a:ext cx="3760993" cy="616319"/>
            <a:chOff x="1180729" y="2979139"/>
            <a:chExt cx="3204841" cy="616319"/>
          </a:xfrm>
        </p:grpSpPr>
        <p:sp>
          <p:nvSpPr>
            <p:cNvPr id="45" name="TextBox 44"/>
            <p:cNvSpPr txBox="1"/>
            <p:nvPr/>
          </p:nvSpPr>
          <p:spPr>
            <a:xfrm>
              <a:off x="2010040" y="2979139"/>
              <a:ext cx="2375530" cy="584775"/>
            </a:xfrm>
            <a:prstGeom prst="rect">
              <a:avLst/>
            </a:prstGeom>
            <a:noFill/>
          </p:spPr>
          <p:txBody>
            <a:bodyPr wrap="square" rtlCol="0">
              <a:spAutoFit/>
            </a:bodyPr>
            <a:lstStyle/>
            <a:p>
              <a:pPr fontAlgn="auto">
                <a:spcBef>
                  <a:spcPts val="0"/>
                </a:spcBef>
                <a:spcAft>
                  <a:spcPts val="0"/>
                </a:spcAft>
              </a:pPr>
              <a:r>
                <a:rPr lang="en-GB" sz="1600" dirty="0" smtClean="0">
                  <a:solidFill>
                    <a:schemeClr val="accent1"/>
                  </a:solidFill>
                  <a:latin typeface="Smith&amp;NephewLF" panose="020F0500030000020004" pitchFamily="34" charset="0"/>
                </a:rPr>
                <a:t>2. Air flow through the device is normal. There is no blockage</a:t>
              </a:r>
              <a:endParaRPr lang="en-GB" sz="1600" dirty="0">
                <a:solidFill>
                  <a:schemeClr val="accent1"/>
                </a:solidFill>
                <a:latin typeface="Smith&amp;NephewLF" panose="020F0500030000020004" pitchFamily="34" charset="0"/>
              </a:endParaRPr>
            </a:p>
          </p:txBody>
        </p:sp>
        <p:cxnSp>
          <p:nvCxnSpPr>
            <p:cNvPr id="46" name="Straight Arrow Connector 45"/>
            <p:cNvCxnSpPr>
              <a:stCxn id="45" idx="1"/>
            </p:cNvCxnSpPr>
            <p:nvPr/>
          </p:nvCxnSpPr>
          <p:spPr>
            <a:xfrm flipH="1">
              <a:off x="1180729" y="3271527"/>
              <a:ext cx="829311" cy="323931"/>
            </a:xfrm>
            <a:prstGeom prst="straightConnector1">
              <a:avLst/>
            </a:prstGeom>
            <a:ln>
              <a:solidFill>
                <a:schemeClr val="tx1">
                  <a:lumMod val="50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47" name="TextBox 46"/>
          <p:cNvSpPr txBox="1"/>
          <p:nvPr/>
        </p:nvSpPr>
        <p:spPr>
          <a:xfrm>
            <a:off x="2258616" y="6006424"/>
            <a:ext cx="4185592" cy="338554"/>
          </a:xfrm>
          <a:prstGeom prst="rect">
            <a:avLst/>
          </a:prstGeom>
          <a:noFill/>
        </p:spPr>
        <p:txBody>
          <a:bodyPr wrap="square" rtlCol="0">
            <a:spAutoFit/>
          </a:bodyPr>
          <a:lstStyle/>
          <a:p>
            <a:pPr fontAlgn="auto">
              <a:spcBef>
                <a:spcPts val="0"/>
              </a:spcBef>
              <a:spcAft>
                <a:spcPts val="0"/>
              </a:spcAft>
            </a:pPr>
            <a:r>
              <a:rPr lang="en-GB" sz="1600" dirty="0" smtClean="0">
                <a:solidFill>
                  <a:schemeClr val="accent1"/>
                </a:solidFill>
                <a:latin typeface="Smith&amp;NephewLF" panose="020F0500030000020004" pitchFamily="34" charset="0"/>
              </a:rPr>
              <a:t>1. Aeration disc provides a background air flow</a:t>
            </a:r>
            <a:endParaRPr lang="en-GB" sz="1600" dirty="0">
              <a:solidFill>
                <a:schemeClr val="accent1"/>
              </a:solidFill>
              <a:latin typeface="Smith&amp;NephewLF" panose="020F0500030000020004" pitchFamily="34" charset="0"/>
            </a:endParaRPr>
          </a:p>
        </p:txBody>
      </p:sp>
      <p:sp>
        <p:nvSpPr>
          <p:cNvPr id="67" name="Slide Number Placeholder 1"/>
          <p:cNvSpPr txBox="1">
            <a:spLocks/>
          </p:cNvSpPr>
          <p:nvPr/>
        </p:nvSpPr>
        <p:spPr>
          <a:xfrm>
            <a:off x="6565392" y="6208775"/>
            <a:ext cx="2130552" cy="4754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A7D5340-7F4D-46FB-B4B5-A5222B0AC70A}" type="slidenum">
              <a:rPr lang="en-US" sz="1200" smtClean="0">
                <a:latin typeface="Smith&amp;NephewLF" panose="020F0500030000020004" pitchFamily="34" charset="0"/>
              </a:rPr>
              <a:pPr algn="r"/>
              <a:t>73</a:t>
            </a:fld>
            <a:endParaRPr lang="en-US" sz="1400" dirty="0">
              <a:latin typeface="Smith&amp;NephewLF" panose="020F0500030000020004" pitchFamily="34" charset="0"/>
            </a:endParaRPr>
          </a:p>
        </p:txBody>
      </p:sp>
      <p:pic>
        <p:nvPicPr>
          <p:cNvPr id="68"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284849" y="3630153"/>
            <a:ext cx="226813" cy="223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8" name="Rectangle 47"/>
          <p:cNvSpPr/>
          <p:nvPr/>
        </p:nvSpPr>
        <p:spPr>
          <a:xfrm>
            <a:off x="1611976" y="6635737"/>
            <a:ext cx="6586582"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9" name="Rectangle 48"/>
          <p:cNvSpPr/>
          <p:nvPr/>
        </p:nvSpPr>
        <p:spPr>
          <a:xfrm>
            <a:off x="251520" y="504982"/>
            <a:ext cx="8496944"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5602471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19734" y="1717168"/>
            <a:ext cx="6890733" cy="4201418"/>
            <a:chOff x="76199" y="2590800"/>
            <a:chExt cx="6890733" cy="4201418"/>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199" y="2590800"/>
              <a:ext cx="6890733" cy="4194499"/>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6200000">
              <a:off x="2638412" y="6554429"/>
              <a:ext cx="97819" cy="72910"/>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6200000">
              <a:off x="2638413" y="6706854"/>
              <a:ext cx="97819" cy="72910"/>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21374580">
              <a:off x="2819400" y="6487757"/>
              <a:ext cx="97819" cy="72910"/>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21374580">
              <a:off x="3075290" y="6479667"/>
              <a:ext cx="97819" cy="72910"/>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a:off x="3349792" y="6482793"/>
              <a:ext cx="97819" cy="72910"/>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21374580">
              <a:off x="3628017" y="6467330"/>
              <a:ext cx="97819" cy="72910"/>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21374580">
              <a:off x="3894770" y="6465938"/>
              <a:ext cx="97819" cy="72910"/>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21374580">
              <a:off x="4193284" y="6465936"/>
              <a:ext cx="97819" cy="72910"/>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21374580">
              <a:off x="4498083" y="6449617"/>
              <a:ext cx="97819" cy="72910"/>
            </a:xfrm>
            <a:prstGeom prst="rect">
              <a:avLst/>
            </a:prstGeom>
          </p:spPr>
        </p:pic>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21374580">
              <a:off x="4802884" y="6449617"/>
              <a:ext cx="97819" cy="72910"/>
            </a:xfrm>
            <a:prstGeom prst="rect">
              <a:avLst/>
            </a:prstGeom>
          </p:spPr>
        </p:pic>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20927344">
              <a:off x="5072639" y="6440084"/>
              <a:ext cx="97819" cy="72910"/>
            </a:xfrm>
            <a:prstGeom prst="rect">
              <a:avLst/>
            </a:prstGeom>
          </p:spPr>
        </p:pic>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6200000">
              <a:off x="5171337" y="6327983"/>
              <a:ext cx="97819" cy="72910"/>
            </a:xfrm>
            <a:prstGeom prst="rect">
              <a:avLst/>
            </a:prstGeom>
          </p:spPr>
        </p:pic>
        <p:pic>
          <p:nvPicPr>
            <p:cNvPr id="16" name="Picture 15"/>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1133225">
              <a:off x="5096588" y="6224006"/>
              <a:ext cx="97819" cy="72910"/>
            </a:xfrm>
            <a:prstGeom prst="rect">
              <a:avLst/>
            </a:prstGeom>
          </p:spPr>
        </p:pic>
        <p:pic>
          <p:nvPicPr>
            <p:cNvPr id="17" name="Picture 16"/>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0800000">
              <a:off x="4885192" y="6230470"/>
              <a:ext cx="97819" cy="72910"/>
            </a:xfrm>
            <a:prstGeom prst="rect">
              <a:avLst/>
            </a:prstGeom>
          </p:spPr>
        </p:pic>
        <p:pic>
          <p:nvPicPr>
            <p:cNvPr id="18" name="Picture 17"/>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0800000">
              <a:off x="4675310" y="6233073"/>
              <a:ext cx="97819" cy="72910"/>
            </a:xfrm>
            <a:prstGeom prst="rect">
              <a:avLst/>
            </a:prstGeom>
          </p:spPr>
        </p:pic>
        <p:pic>
          <p:nvPicPr>
            <p:cNvPr id="19" name="Picture 18"/>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0800000">
              <a:off x="4449173" y="6246962"/>
              <a:ext cx="97819" cy="72910"/>
            </a:xfrm>
            <a:prstGeom prst="rect">
              <a:avLst/>
            </a:prstGeom>
          </p:spPr>
        </p:pic>
        <p:pic>
          <p:nvPicPr>
            <p:cNvPr id="20" name="Picture 19"/>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0800000">
              <a:off x="4168717" y="6259837"/>
              <a:ext cx="97819" cy="72910"/>
            </a:xfrm>
            <a:prstGeom prst="rect">
              <a:avLst/>
            </a:prstGeom>
          </p:spPr>
        </p:pic>
        <p:pic>
          <p:nvPicPr>
            <p:cNvPr id="21" name="Picture 20"/>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0800000">
              <a:off x="3845860" y="6265024"/>
              <a:ext cx="97819" cy="72910"/>
            </a:xfrm>
            <a:prstGeom prst="rect">
              <a:avLst/>
            </a:prstGeom>
          </p:spPr>
        </p:pic>
        <p:pic>
          <p:nvPicPr>
            <p:cNvPr id="22" name="Picture 21"/>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0800000">
              <a:off x="3559342" y="6269528"/>
              <a:ext cx="97819" cy="72910"/>
            </a:xfrm>
            <a:prstGeom prst="rect">
              <a:avLst/>
            </a:prstGeom>
          </p:spPr>
        </p:pic>
        <p:pic>
          <p:nvPicPr>
            <p:cNvPr id="23" name="Picture 22"/>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0800000">
              <a:off x="3290122" y="6269529"/>
              <a:ext cx="97819" cy="72910"/>
            </a:xfrm>
            <a:prstGeom prst="rect">
              <a:avLst/>
            </a:prstGeom>
          </p:spPr>
        </p:pic>
        <p:pic>
          <p:nvPicPr>
            <p:cNvPr id="24" name="Picture 23"/>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0800000">
              <a:off x="2723777" y="6279073"/>
              <a:ext cx="97819" cy="72910"/>
            </a:xfrm>
            <a:prstGeom prst="rect">
              <a:avLst/>
            </a:prstGeom>
          </p:spPr>
        </p:pic>
        <p:pic>
          <p:nvPicPr>
            <p:cNvPr id="25" name="Picture 24"/>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0800000">
              <a:off x="2411109" y="6286074"/>
              <a:ext cx="97819" cy="72910"/>
            </a:xfrm>
            <a:prstGeom prst="rect">
              <a:avLst/>
            </a:prstGeom>
          </p:spPr>
        </p:pic>
        <p:pic>
          <p:nvPicPr>
            <p:cNvPr id="26" name="Picture 25"/>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0800000">
              <a:off x="2133600" y="6291528"/>
              <a:ext cx="97819" cy="72910"/>
            </a:xfrm>
            <a:prstGeom prst="rect">
              <a:avLst/>
            </a:prstGeom>
          </p:spPr>
        </p:pic>
        <p:pic>
          <p:nvPicPr>
            <p:cNvPr id="27" name="Picture 26"/>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0800000">
              <a:off x="1893676" y="6327168"/>
              <a:ext cx="97819" cy="72910"/>
            </a:xfrm>
            <a:prstGeom prst="rect">
              <a:avLst/>
            </a:prstGeom>
          </p:spPr>
        </p:pic>
        <p:pic>
          <p:nvPicPr>
            <p:cNvPr id="28" name="Picture 27"/>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0627902">
              <a:off x="1600200" y="6334819"/>
              <a:ext cx="97819" cy="72910"/>
            </a:xfrm>
            <a:prstGeom prst="rect">
              <a:avLst/>
            </a:prstGeom>
          </p:spPr>
        </p:pic>
      </p:grpSp>
      <p:sp>
        <p:nvSpPr>
          <p:cNvPr id="39" name="&quot;No&quot; Symbol 38"/>
          <p:cNvSpPr/>
          <p:nvPr/>
        </p:nvSpPr>
        <p:spPr bwMode="auto">
          <a:xfrm>
            <a:off x="1713506" y="5440835"/>
            <a:ext cx="206047" cy="231995"/>
          </a:xfrm>
          <a:prstGeom prst="noSmoking">
            <a:avLst/>
          </a:prstGeom>
          <a:solidFill>
            <a:srgbClr val="FF0000"/>
          </a:solidFill>
          <a:ln w="9525" cap="flat" cmpd="sng" algn="ctr">
            <a:solidFill>
              <a:srgbClr val="FF0000"/>
            </a:solidFill>
            <a:prstDash val="solid"/>
            <a:round/>
            <a:headEnd type="none" w="med" len="med"/>
            <a:tailEnd type="none" w="med" len="med"/>
          </a:ln>
          <a:effectLst/>
        </p:spPr>
        <p:txBody>
          <a:bodyPr vert="horz" wrap="none" lIns="301752" tIns="0" rIns="301752" bIns="0" numCol="1" rtlCol="0" anchor="ctr" anchorCtr="0" compatLnSpc="1">
            <a:prstTxWarp prst="textNoShape">
              <a:avLst/>
            </a:prstTxWarp>
          </a:bodyPr>
          <a:lstStyle/>
          <a:p>
            <a:pPr algn="ctr"/>
            <a:endParaRPr lang="en-GB" sz="2800" dirty="0" smtClean="0">
              <a:solidFill>
                <a:srgbClr val="FFFFFF"/>
              </a:solidFill>
              <a:latin typeface="Arial Narrow" pitchFamily="34" charset="0"/>
            </a:endParaRPr>
          </a:p>
        </p:txBody>
      </p:sp>
      <p:sp>
        <p:nvSpPr>
          <p:cNvPr id="40" name="Title 1"/>
          <p:cNvSpPr txBox="1">
            <a:spLocks/>
          </p:cNvSpPr>
          <p:nvPr/>
        </p:nvSpPr>
        <p:spPr bwMode="auto">
          <a:xfrm>
            <a:off x="1029335" y="594992"/>
            <a:ext cx="8229600" cy="854546"/>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l" rtl="0" fontAlgn="base">
              <a:spcBef>
                <a:spcPct val="0"/>
              </a:spcBef>
              <a:spcAft>
                <a:spcPct val="0"/>
              </a:spcAft>
              <a:defRPr sz="2800">
                <a:solidFill>
                  <a:schemeClr val="bg2"/>
                </a:solidFill>
                <a:latin typeface="+mj-lt"/>
                <a:ea typeface="+mj-ea"/>
                <a:cs typeface="+mj-cs"/>
              </a:defRPr>
            </a:lvl1pPr>
            <a:lvl2pPr algn="l" rtl="0" fontAlgn="base">
              <a:spcBef>
                <a:spcPct val="0"/>
              </a:spcBef>
              <a:spcAft>
                <a:spcPct val="0"/>
              </a:spcAft>
              <a:defRPr sz="2800">
                <a:solidFill>
                  <a:schemeClr val="bg2"/>
                </a:solidFill>
                <a:latin typeface="Arial Narrow" pitchFamily="34" charset="0"/>
                <a:ea typeface="Arial" charset="0"/>
                <a:cs typeface="Arial" charset="0"/>
              </a:defRPr>
            </a:lvl2pPr>
            <a:lvl3pPr algn="l" rtl="0" fontAlgn="base">
              <a:spcBef>
                <a:spcPct val="0"/>
              </a:spcBef>
              <a:spcAft>
                <a:spcPct val="0"/>
              </a:spcAft>
              <a:defRPr sz="2800">
                <a:solidFill>
                  <a:schemeClr val="bg2"/>
                </a:solidFill>
                <a:latin typeface="Arial Narrow" pitchFamily="34" charset="0"/>
                <a:ea typeface="Arial" charset="0"/>
                <a:cs typeface="Arial" charset="0"/>
              </a:defRPr>
            </a:lvl3pPr>
            <a:lvl4pPr algn="l" rtl="0" fontAlgn="base">
              <a:spcBef>
                <a:spcPct val="0"/>
              </a:spcBef>
              <a:spcAft>
                <a:spcPct val="0"/>
              </a:spcAft>
              <a:defRPr sz="2800">
                <a:solidFill>
                  <a:schemeClr val="bg2"/>
                </a:solidFill>
                <a:latin typeface="Arial Narrow" pitchFamily="34" charset="0"/>
                <a:ea typeface="Arial" charset="0"/>
                <a:cs typeface="Arial" charset="0"/>
              </a:defRPr>
            </a:lvl4pPr>
            <a:lvl5pPr algn="l" rtl="0" fontAlgn="base">
              <a:spcBef>
                <a:spcPct val="0"/>
              </a:spcBef>
              <a:spcAft>
                <a:spcPct val="0"/>
              </a:spcAft>
              <a:defRPr sz="2800">
                <a:solidFill>
                  <a:schemeClr val="bg2"/>
                </a:solidFill>
                <a:latin typeface="Arial Narrow" pitchFamily="34" charset="0"/>
                <a:ea typeface="Arial" charset="0"/>
                <a:cs typeface="Arial" charset="0"/>
              </a:defRPr>
            </a:lvl5pPr>
            <a:lvl6pPr marL="457200" algn="l" rtl="0" fontAlgn="base">
              <a:spcBef>
                <a:spcPct val="0"/>
              </a:spcBef>
              <a:spcAft>
                <a:spcPct val="0"/>
              </a:spcAft>
              <a:defRPr sz="2800">
                <a:solidFill>
                  <a:schemeClr val="bg2"/>
                </a:solidFill>
                <a:latin typeface="Arial Narrow" pitchFamily="34" charset="0"/>
                <a:ea typeface="Arial" charset="0"/>
                <a:cs typeface="Arial" charset="0"/>
              </a:defRPr>
            </a:lvl6pPr>
            <a:lvl7pPr marL="914400" algn="l" rtl="0" fontAlgn="base">
              <a:spcBef>
                <a:spcPct val="0"/>
              </a:spcBef>
              <a:spcAft>
                <a:spcPct val="0"/>
              </a:spcAft>
              <a:defRPr sz="2800">
                <a:solidFill>
                  <a:schemeClr val="bg2"/>
                </a:solidFill>
                <a:latin typeface="Arial Narrow" pitchFamily="34" charset="0"/>
                <a:ea typeface="Arial" charset="0"/>
                <a:cs typeface="Arial" charset="0"/>
              </a:defRPr>
            </a:lvl7pPr>
            <a:lvl8pPr marL="1371600" algn="l" rtl="0" fontAlgn="base">
              <a:spcBef>
                <a:spcPct val="0"/>
              </a:spcBef>
              <a:spcAft>
                <a:spcPct val="0"/>
              </a:spcAft>
              <a:defRPr sz="2800">
                <a:solidFill>
                  <a:schemeClr val="bg2"/>
                </a:solidFill>
                <a:latin typeface="Arial Narrow" pitchFamily="34" charset="0"/>
                <a:ea typeface="Arial" charset="0"/>
                <a:cs typeface="Arial" charset="0"/>
              </a:defRPr>
            </a:lvl8pPr>
            <a:lvl9pPr marL="1828800" algn="l" rtl="0" fontAlgn="base">
              <a:spcBef>
                <a:spcPct val="0"/>
              </a:spcBef>
              <a:spcAft>
                <a:spcPct val="0"/>
              </a:spcAft>
              <a:defRPr sz="2800">
                <a:solidFill>
                  <a:schemeClr val="bg2"/>
                </a:solidFill>
                <a:latin typeface="Arial Narrow" pitchFamily="34" charset="0"/>
                <a:ea typeface="Arial" charset="0"/>
                <a:cs typeface="Arial" charset="0"/>
              </a:defRPr>
            </a:lvl9pPr>
          </a:lstStyle>
          <a:p>
            <a:r>
              <a:rPr lang="en-GB" kern="0" dirty="0">
                <a:solidFill>
                  <a:schemeClr val="tx1"/>
                </a:solidFill>
                <a:latin typeface="Smith&amp;NephewLF" panose="020F0500030000020004" pitchFamily="34" charset="0"/>
              </a:rPr>
              <a:t>RENASYS</a:t>
            </a:r>
            <a:r>
              <a:rPr lang="en-GB" kern="0" baseline="30000" dirty="0">
                <a:solidFill>
                  <a:schemeClr val="tx1"/>
                </a:solidFill>
                <a:latin typeface="Smith&amp;NephewLF" panose="020F0500030000020004" pitchFamily="34" charset="0"/>
              </a:rPr>
              <a:t>™</a:t>
            </a:r>
            <a:r>
              <a:rPr lang="en-GB" kern="0" dirty="0">
                <a:solidFill>
                  <a:schemeClr val="tx1"/>
                </a:solidFill>
                <a:latin typeface="Smith&amp;NephewLF" panose="020F0500030000020004" pitchFamily="34" charset="0"/>
              </a:rPr>
              <a:t> blockage alarm</a:t>
            </a:r>
          </a:p>
        </p:txBody>
      </p:sp>
      <p:sp>
        <p:nvSpPr>
          <p:cNvPr id="41" name="TextBox 40"/>
          <p:cNvSpPr txBox="1"/>
          <p:nvPr/>
        </p:nvSpPr>
        <p:spPr>
          <a:xfrm>
            <a:off x="611560" y="1464532"/>
            <a:ext cx="7982024" cy="923330"/>
          </a:xfrm>
          <a:prstGeom prst="rect">
            <a:avLst/>
          </a:prstGeom>
          <a:noFill/>
        </p:spPr>
        <p:txBody>
          <a:bodyPr wrap="square" rtlCol="0">
            <a:spAutoFit/>
          </a:bodyPr>
          <a:lstStyle/>
          <a:p>
            <a:pPr marL="285750" indent="-285750" fontAlgn="auto">
              <a:spcBef>
                <a:spcPts val="0"/>
              </a:spcBef>
              <a:spcAft>
                <a:spcPts val="600"/>
              </a:spcAft>
              <a:buFont typeface="Arial" panose="020B0604020202020204" pitchFamily="34" charset="0"/>
              <a:buChar char="•"/>
            </a:pPr>
            <a:r>
              <a:rPr lang="en-GB" dirty="0" smtClean="0">
                <a:latin typeface="Smith&amp;NephewLF" panose="020F0500030000020004" pitchFamily="34" charset="0"/>
              </a:rPr>
              <a:t>A blockage in the RENASYS</a:t>
            </a:r>
            <a:r>
              <a:rPr lang="en-GB" baseline="30000" dirty="0" smtClean="0">
                <a:latin typeface="Smith&amp;NephewLF" panose="020F0500030000020004" pitchFamily="34" charset="0"/>
              </a:rPr>
              <a:t> </a:t>
            </a:r>
            <a:r>
              <a:rPr lang="en-GB" dirty="0" smtClean="0">
                <a:latin typeface="Smith&amp;NephewLF" panose="020F0500030000020004" pitchFamily="34" charset="0"/>
              </a:rPr>
              <a:t>system prevents the air flow from the aeration disc reaching the device. The device detects the lower air flow and this triggers a blockage alarm  </a:t>
            </a:r>
            <a:endParaRPr lang="en-GB" dirty="0">
              <a:latin typeface="Smith&amp;NephewLF" panose="020F0500030000020004" pitchFamily="34" charset="0"/>
            </a:endParaRPr>
          </a:p>
        </p:txBody>
      </p:sp>
      <p:sp>
        <p:nvSpPr>
          <p:cNvPr id="42" name="TextBox 41"/>
          <p:cNvSpPr txBox="1"/>
          <p:nvPr/>
        </p:nvSpPr>
        <p:spPr>
          <a:xfrm>
            <a:off x="323527" y="5720579"/>
            <a:ext cx="8321327" cy="584775"/>
          </a:xfrm>
          <a:prstGeom prst="rect">
            <a:avLst/>
          </a:prstGeom>
          <a:noFill/>
        </p:spPr>
        <p:txBody>
          <a:bodyPr wrap="square" rtlCol="0">
            <a:spAutoFit/>
          </a:bodyPr>
          <a:lstStyle/>
          <a:p>
            <a:pPr fontAlgn="auto">
              <a:spcBef>
                <a:spcPts val="0"/>
              </a:spcBef>
              <a:spcAft>
                <a:spcPts val="0"/>
              </a:spcAft>
            </a:pPr>
            <a:r>
              <a:rPr lang="en-GB" sz="1600" dirty="0" smtClean="0">
                <a:solidFill>
                  <a:schemeClr val="accent1"/>
                </a:solidFill>
                <a:latin typeface="Smith&amp;NephewLF" panose="020F0500030000020004" pitchFamily="34" charset="0"/>
              </a:rPr>
              <a:t>1. </a:t>
            </a:r>
            <a:r>
              <a:rPr lang="en-GB" sz="1600" b="1" dirty="0" smtClean="0">
                <a:solidFill>
                  <a:schemeClr val="accent1"/>
                </a:solidFill>
                <a:latin typeface="Smith&amp;NephewLF" panose="020F0500030000020004" pitchFamily="34" charset="0"/>
              </a:rPr>
              <a:t>Blockage</a:t>
            </a:r>
          </a:p>
          <a:p>
            <a:pPr fontAlgn="auto">
              <a:spcBef>
                <a:spcPts val="0"/>
              </a:spcBef>
              <a:spcAft>
                <a:spcPts val="0"/>
              </a:spcAft>
            </a:pPr>
            <a:r>
              <a:rPr lang="en-GB" sz="1600" dirty="0" smtClean="0">
                <a:solidFill>
                  <a:schemeClr val="accent1"/>
                </a:solidFill>
                <a:latin typeface="Smith&amp;NephewLF" panose="020F0500030000020004" pitchFamily="34" charset="0"/>
              </a:rPr>
              <a:t>e.g. in canister tubing prevents the air flow from the aeration disc progressing towards the device</a:t>
            </a:r>
            <a:endParaRPr lang="en-GB" sz="1600" dirty="0">
              <a:solidFill>
                <a:schemeClr val="accent1"/>
              </a:solidFill>
              <a:latin typeface="Smith&amp;NephewLF" panose="020F0500030000020004" pitchFamily="34" charset="0"/>
            </a:endParaRPr>
          </a:p>
        </p:txBody>
      </p:sp>
      <p:grpSp>
        <p:nvGrpSpPr>
          <p:cNvPr id="29" name="Group 28"/>
          <p:cNvGrpSpPr/>
          <p:nvPr/>
        </p:nvGrpSpPr>
        <p:grpSpPr>
          <a:xfrm>
            <a:off x="1180728" y="2979139"/>
            <a:ext cx="3017561" cy="830997"/>
            <a:chOff x="1180728" y="2979139"/>
            <a:chExt cx="3017561" cy="830997"/>
          </a:xfrm>
        </p:grpSpPr>
        <p:sp>
          <p:nvSpPr>
            <p:cNvPr id="45" name="TextBox 44"/>
            <p:cNvSpPr txBox="1"/>
            <p:nvPr/>
          </p:nvSpPr>
          <p:spPr>
            <a:xfrm>
              <a:off x="2010040" y="2979139"/>
              <a:ext cx="2188249" cy="830997"/>
            </a:xfrm>
            <a:prstGeom prst="rect">
              <a:avLst/>
            </a:prstGeom>
            <a:noFill/>
          </p:spPr>
          <p:txBody>
            <a:bodyPr wrap="square" rtlCol="0">
              <a:spAutoFit/>
            </a:bodyPr>
            <a:lstStyle/>
            <a:p>
              <a:pPr fontAlgn="auto">
                <a:spcBef>
                  <a:spcPts val="0"/>
                </a:spcBef>
                <a:spcAft>
                  <a:spcPts val="0"/>
                </a:spcAft>
              </a:pPr>
              <a:r>
                <a:rPr lang="en-GB" sz="1600" dirty="0" smtClean="0">
                  <a:solidFill>
                    <a:schemeClr val="accent1"/>
                  </a:solidFill>
                  <a:latin typeface="Smith&amp;NephewLF" panose="020F0500030000020004" pitchFamily="34" charset="0"/>
                </a:rPr>
                <a:t>2. No air flow through the device triggers the blockage alarm</a:t>
              </a:r>
              <a:endParaRPr lang="en-GB" sz="1600" dirty="0">
                <a:solidFill>
                  <a:schemeClr val="accent1"/>
                </a:solidFill>
                <a:latin typeface="Smith&amp;NephewLF" panose="020F0500030000020004" pitchFamily="34" charset="0"/>
              </a:endParaRPr>
            </a:p>
          </p:txBody>
        </p:sp>
        <p:cxnSp>
          <p:nvCxnSpPr>
            <p:cNvPr id="46" name="Straight Arrow Connector 45"/>
            <p:cNvCxnSpPr>
              <a:stCxn id="45" idx="1"/>
            </p:cNvCxnSpPr>
            <p:nvPr/>
          </p:nvCxnSpPr>
          <p:spPr>
            <a:xfrm flipH="1">
              <a:off x="1180728" y="3394638"/>
              <a:ext cx="829312" cy="200820"/>
            </a:xfrm>
            <a:prstGeom prst="straightConnector1">
              <a:avLst/>
            </a:prstGeom>
            <a:ln>
              <a:solidFill>
                <a:schemeClr val="tx1">
                  <a:lumMod val="50000"/>
                </a:schemeClr>
              </a:solidFill>
              <a:tailEnd type="arrow"/>
            </a:ln>
          </p:spPr>
          <p:style>
            <a:lnRef idx="1">
              <a:schemeClr val="accent1"/>
            </a:lnRef>
            <a:fillRef idx="0">
              <a:schemeClr val="accent1"/>
            </a:fillRef>
            <a:effectRef idx="0">
              <a:schemeClr val="accent1"/>
            </a:effectRef>
            <a:fontRef idx="minor">
              <a:schemeClr val="tx1"/>
            </a:fontRef>
          </p:style>
        </p:cxnSp>
      </p:grpSp>
      <p:cxnSp>
        <p:nvCxnSpPr>
          <p:cNvPr id="31" name="Straight Arrow Connector 30"/>
          <p:cNvCxnSpPr>
            <a:endCxn id="39" idx="3"/>
          </p:cNvCxnSpPr>
          <p:nvPr/>
        </p:nvCxnSpPr>
        <p:spPr>
          <a:xfrm flipV="1">
            <a:off x="957341" y="5638855"/>
            <a:ext cx="786340" cy="12730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1" name="Slide Number Placeholder 1"/>
          <p:cNvSpPr txBox="1">
            <a:spLocks/>
          </p:cNvSpPr>
          <p:nvPr/>
        </p:nvSpPr>
        <p:spPr>
          <a:xfrm>
            <a:off x="6565392" y="6208775"/>
            <a:ext cx="2130552" cy="4754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A7D5340-7F4D-46FB-B4B5-A5222B0AC70A}" type="slidenum">
              <a:rPr lang="en-US" sz="1200" smtClean="0">
                <a:latin typeface="Smith&amp;NephewLF" panose="020F0500030000020004" pitchFamily="34" charset="0"/>
              </a:rPr>
              <a:pPr algn="r"/>
              <a:t>74</a:t>
            </a:fld>
            <a:endParaRPr lang="en-US" sz="1400" dirty="0">
              <a:latin typeface="Smith&amp;NephewLF" panose="020F0500030000020004" pitchFamily="34" charset="0"/>
            </a:endParaRPr>
          </a:p>
        </p:txBody>
      </p:sp>
      <p:pic>
        <p:nvPicPr>
          <p:cNvPr id="62"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283042" y="3698338"/>
            <a:ext cx="226813" cy="223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3" name="Rectangle 42"/>
          <p:cNvSpPr/>
          <p:nvPr/>
        </p:nvSpPr>
        <p:spPr>
          <a:xfrm>
            <a:off x="1611976" y="6635737"/>
            <a:ext cx="6586582"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4" name="Rectangle 43"/>
          <p:cNvSpPr/>
          <p:nvPr/>
        </p:nvSpPr>
        <p:spPr>
          <a:xfrm>
            <a:off x="251520" y="504982"/>
            <a:ext cx="8496944"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2995481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2"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19734" y="1717168"/>
            <a:ext cx="6890733" cy="4201418"/>
            <a:chOff x="76199" y="2590800"/>
            <a:chExt cx="6890733" cy="4201418"/>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199" y="2590800"/>
              <a:ext cx="6890733" cy="4194499"/>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6200000">
              <a:off x="2638412" y="6554429"/>
              <a:ext cx="97819" cy="72910"/>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6200000">
              <a:off x="2638413" y="6706854"/>
              <a:ext cx="97819" cy="72910"/>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21374580">
              <a:off x="2819400" y="6487757"/>
              <a:ext cx="97819" cy="72910"/>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21374580">
              <a:off x="3075290" y="6479667"/>
              <a:ext cx="97819" cy="72910"/>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a:off x="3349792" y="6482793"/>
              <a:ext cx="97819" cy="72910"/>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21374580">
              <a:off x="3628017" y="6467330"/>
              <a:ext cx="97819" cy="72910"/>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21374580">
              <a:off x="3894770" y="6465938"/>
              <a:ext cx="97819" cy="72910"/>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21374580">
              <a:off x="4193284" y="6465936"/>
              <a:ext cx="97819" cy="72910"/>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21374580">
              <a:off x="4498083" y="6449617"/>
              <a:ext cx="97819" cy="72910"/>
            </a:xfrm>
            <a:prstGeom prst="rect">
              <a:avLst/>
            </a:prstGeom>
          </p:spPr>
        </p:pic>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21374580">
              <a:off x="4802884" y="6449617"/>
              <a:ext cx="97819" cy="72910"/>
            </a:xfrm>
            <a:prstGeom prst="rect">
              <a:avLst/>
            </a:prstGeom>
          </p:spPr>
        </p:pic>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20927344">
              <a:off x="5072639" y="6440084"/>
              <a:ext cx="97819" cy="72910"/>
            </a:xfrm>
            <a:prstGeom prst="rect">
              <a:avLst/>
            </a:prstGeom>
          </p:spPr>
        </p:pic>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6200000">
              <a:off x="5171337" y="6327983"/>
              <a:ext cx="97819" cy="72910"/>
            </a:xfrm>
            <a:prstGeom prst="rect">
              <a:avLst/>
            </a:prstGeom>
          </p:spPr>
        </p:pic>
        <p:pic>
          <p:nvPicPr>
            <p:cNvPr id="16" name="Picture 15"/>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1133225">
              <a:off x="5096588" y="6224006"/>
              <a:ext cx="97819" cy="72910"/>
            </a:xfrm>
            <a:prstGeom prst="rect">
              <a:avLst/>
            </a:prstGeom>
          </p:spPr>
        </p:pic>
        <p:pic>
          <p:nvPicPr>
            <p:cNvPr id="17" name="Picture 16"/>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0800000">
              <a:off x="4885192" y="6230470"/>
              <a:ext cx="97819" cy="72910"/>
            </a:xfrm>
            <a:prstGeom prst="rect">
              <a:avLst/>
            </a:prstGeom>
          </p:spPr>
        </p:pic>
        <p:pic>
          <p:nvPicPr>
            <p:cNvPr id="18" name="Picture 17"/>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0800000">
              <a:off x="4675310" y="6233073"/>
              <a:ext cx="97819" cy="72910"/>
            </a:xfrm>
            <a:prstGeom prst="rect">
              <a:avLst/>
            </a:prstGeom>
          </p:spPr>
        </p:pic>
        <p:pic>
          <p:nvPicPr>
            <p:cNvPr id="19" name="Picture 18"/>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0800000">
              <a:off x="4449173" y="6246962"/>
              <a:ext cx="97819" cy="72910"/>
            </a:xfrm>
            <a:prstGeom prst="rect">
              <a:avLst/>
            </a:prstGeom>
          </p:spPr>
        </p:pic>
        <p:pic>
          <p:nvPicPr>
            <p:cNvPr id="20" name="Picture 19"/>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0800000">
              <a:off x="4168717" y="6259837"/>
              <a:ext cx="97819" cy="72910"/>
            </a:xfrm>
            <a:prstGeom prst="rect">
              <a:avLst/>
            </a:prstGeom>
          </p:spPr>
        </p:pic>
        <p:pic>
          <p:nvPicPr>
            <p:cNvPr id="21" name="Picture 20"/>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0800000">
              <a:off x="3845860" y="6265024"/>
              <a:ext cx="97819" cy="72910"/>
            </a:xfrm>
            <a:prstGeom prst="rect">
              <a:avLst/>
            </a:prstGeom>
          </p:spPr>
        </p:pic>
        <p:pic>
          <p:nvPicPr>
            <p:cNvPr id="22" name="Picture 21"/>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0800000">
              <a:off x="3559342" y="6269528"/>
              <a:ext cx="97819" cy="72910"/>
            </a:xfrm>
            <a:prstGeom prst="rect">
              <a:avLst/>
            </a:prstGeom>
          </p:spPr>
        </p:pic>
        <p:pic>
          <p:nvPicPr>
            <p:cNvPr id="23" name="Picture 22"/>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0800000">
              <a:off x="3290122" y="6269529"/>
              <a:ext cx="97819" cy="72910"/>
            </a:xfrm>
            <a:prstGeom prst="rect">
              <a:avLst/>
            </a:prstGeom>
          </p:spPr>
        </p:pic>
        <p:pic>
          <p:nvPicPr>
            <p:cNvPr id="24" name="Picture 23"/>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0800000">
              <a:off x="2723777" y="6279073"/>
              <a:ext cx="97819" cy="72910"/>
            </a:xfrm>
            <a:prstGeom prst="rect">
              <a:avLst/>
            </a:prstGeom>
          </p:spPr>
        </p:pic>
        <p:pic>
          <p:nvPicPr>
            <p:cNvPr id="25" name="Picture 24"/>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0800000">
              <a:off x="2411109" y="6286074"/>
              <a:ext cx="97819" cy="72910"/>
            </a:xfrm>
            <a:prstGeom prst="rect">
              <a:avLst/>
            </a:prstGeom>
          </p:spPr>
        </p:pic>
        <p:pic>
          <p:nvPicPr>
            <p:cNvPr id="26" name="Picture 25"/>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0800000">
              <a:off x="2133600" y="6291528"/>
              <a:ext cx="97819" cy="72910"/>
            </a:xfrm>
            <a:prstGeom prst="rect">
              <a:avLst/>
            </a:prstGeom>
          </p:spPr>
        </p:pic>
        <p:pic>
          <p:nvPicPr>
            <p:cNvPr id="27" name="Picture 26"/>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0800000">
              <a:off x="1893676" y="6327168"/>
              <a:ext cx="97819" cy="72910"/>
            </a:xfrm>
            <a:prstGeom prst="rect">
              <a:avLst/>
            </a:prstGeom>
          </p:spPr>
        </p:pic>
        <p:pic>
          <p:nvPicPr>
            <p:cNvPr id="28" name="Picture 27"/>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0627902">
              <a:off x="1600200" y="6334819"/>
              <a:ext cx="97819" cy="72910"/>
            </a:xfrm>
            <a:prstGeom prst="rect">
              <a:avLst/>
            </a:prstGeom>
          </p:spPr>
        </p:pic>
        <p:pic>
          <p:nvPicPr>
            <p:cNvPr id="36" name="Picture 35"/>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6200000">
              <a:off x="728958" y="5311289"/>
              <a:ext cx="97819" cy="72910"/>
            </a:xfrm>
            <a:prstGeom prst="rect">
              <a:avLst/>
            </a:prstGeom>
          </p:spPr>
        </p:pic>
        <p:pic>
          <p:nvPicPr>
            <p:cNvPr id="37" name="Picture 36"/>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3340894">
              <a:off x="856983" y="6093360"/>
              <a:ext cx="97819" cy="72910"/>
            </a:xfrm>
            <a:prstGeom prst="rect">
              <a:avLst/>
            </a:prstGeom>
          </p:spPr>
        </p:pic>
        <p:pic>
          <p:nvPicPr>
            <p:cNvPr id="38" name="Picture 37"/>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6200000">
              <a:off x="714444" y="4500909"/>
              <a:ext cx="97819" cy="72910"/>
            </a:xfrm>
            <a:prstGeom prst="rect">
              <a:avLst/>
            </a:prstGeom>
          </p:spPr>
        </p:pic>
      </p:grpSp>
      <p:sp>
        <p:nvSpPr>
          <p:cNvPr id="39" name="&quot;No&quot; Symbol 38"/>
          <p:cNvSpPr/>
          <p:nvPr/>
        </p:nvSpPr>
        <p:spPr bwMode="auto">
          <a:xfrm>
            <a:off x="1713506" y="5440835"/>
            <a:ext cx="206047" cy="231995"/>
          </a:xfrm>
          <a:prstGeom prst="noSmoking">
            <a:avLst/>
          </a:prstGeom>
          <a:solidFill>
            <a:srgbClr val="FF0000"/>
          </a:solidFill>
          <a:ln w="9525" cap="flat" cmpd="sng" algn="ctr">
            <a:solidFill>
              <a:srgbClr val="FF0000"/>
            </a:solidFill>
            <a:prstDash val="solid"/>
            <a:round/>
            <a:headEnd type="none" w="med" len="med"/>
            <a:tailEnd type="none" w="med" len="med"/>
          </a:ln>
          <a:effectLst/>
        </p:spPr>
        <p:txBody>
          <a:bodyPr vert="horz" wrap="none" lIns="301752" tIns="0" rIns="301752" bIns="0" numCol="1" rtlCol="0" anchor="ctr" anchorCtr="0" compatLnSpc="1">
            <a:prstTxWarp prst="textNoShape">
              <a:avLst/>
            </a:prstTxWarp>
          </a:bodyPr>
          <a:lstStyle/>
          <a:p>
            <a:pPr algn="ctr"/>
            <a:endParaRPr lang="en-GB" sz="2800" dirty="0" smtClean="0">
              <a:solidFill>
                <a:srgbClr val="FFFFFF"/>
              </a:solidFill>
              <a:latin typeface="Arial Narrow" pitchFamily="34" charset="0"/>
            </a:endParaRPr>
          </a:p>
        </p:txBody>
      </p:sp>
      <p:sp>
        <p:nvSpPr>
          <p:cNvPr id="40" name="Title 1"/>
          <p:cNvSpPr txBox="1">
            <a:spLocks/>
          </p:cNvSpPr>
          <p:nvPr/>
        </p:nvSpPr>
        <p:spPr bwMode="auto">
          <a:xfrm>
            <a:off x="415254" y="630238"/>
            <a:ext cx="8229600" cy="854546"/>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l" rtl="0" fontAlgn="base">
              <a:spcBef>
                <a:spcPct val="0"/>
              </a:spcBef>
              <a:spcAft>
                <a:spcPct val="0"/>
              </a:spcAft>
              <a:defRPr sz="2800">
                <a:solidFill>
                  <a:schemeClr val="bg2"/>
                </a:solidFill>
                <a:latin typeface="+mj-lt"/>
                <a:ea typeface="+mj-ea"/>
                <a:cs typeface="+mj-cs"/>
              </a:defRPr>
            </a:lvl1pPr>
            <a:lvl2pPr algn="l" rtl="0" fontAlgn="base">
              <a:spcBef>
                <a:spcPct val="0"/>
              </a:spcBef>
              <a:spcAft>
                <a:spcPct val="0"/>
              </a:spcAft>
              <a:defRPr sz="2800">
                <a:solidFill>
                  <a:schemeClr val="bg2"/>
                </a:solidFill>
                <a:latin typeface="Arial Narrow" pitchFamily="34" charset="0"/>
                <a:ea typeface="Arial" charset="0"/>
                <a:cs typeface="Arial" charset="0"/>
              </a:defRPr>
            </a:lvl2pPr>
            <a:lvl3pPr algn="l" rtl="0" fontAlgn="base">
              <a:spcBef>
                <a:spcPct val="0"/>
              </a:spcBef>
              <a:spcAft>
                <a:spcPct val="0"/>
              </a:spcAft>
              <a:defRPr sz="2800">
                <a:solidFill>
                  <a:schemeClr val="bg2"/>
                </a:solidFill>
                <a:latin typeface="Arial Narrow" pitchFamily="34" charset="0"/>
                <a:ea typeface="Arial" charset="0"/>
                <a:cs typeface="Arial" charset="0"/>
              </a:defRPr>
            </a:lvl3pPr>
            <a:lvl4pPr algn="l" rtl="0" fontAlgn="base">
              <a:spcBef>
                <a:spcPct val="0"/>
              </a:spcBef>
              <a:spcAft>
                <a:spcPct val="0"/>
              </a:spcAft>
              <a:defRPr sz="2800">
                <a:solidFill>
                  <a:schemeClr val="bg2"/>
                </a:solidFill>
                <a:latin typeface="Arial Narrow" pitchFamily="34" charset="0"/>
                <a:ea typeface="Arial" charset="0"/>
                <a:cs typeface="Arial" charset="0"/>
              </a:defRPr>
            </a:lvl4pPr>
            <a:lvl5pPr algn="l" rtl="0" fontAlgn="base">
              <a:spcBef>
                <a:spcPct val="0"/>
              </a:spcBef>
              <a:spcAft>
                <a:spcPct val="0"/>
              </a:spcAft>
              <a:defRPr sz="2800">
                <a:solidFill>
                  <a:schemeClr val="bg2"/>
                </a:solidFill>
                <a:latin typeface="Arial Narrow" pitchFamily="34" charset="0"/>
                <a:ea typeface="Arial" charset="0"/>
                <a:cs typeface="Arial" charset="0"/>
              </a:defRPr>
            </a:lvl5pPr>
            <a:lvl6pPr marL="457200" algn="l" rtl="0" fontAlgn="base">
              <a:spcBef>
                <a:spcPct val="0"/>
              </a:spcBef>
              <a:spcAft>
                <a:spcPct val="0"/>
              </a:spcAft>
              <a:defRPr sz="2800">
                <a:solidFill>
                  <a:schemeClr val="bg2"/>
                </a:solidFill>
                <a:latin typeface="Arial Narrow" pitchFamily="34" charset="0"/>
                <a:ea typeface="Arial" charset="0"/>
                <a:cs typeface="Arial" charset="0"/>
              </a:defRPr>
            </a:lvl6pPr>
            <a:lvl7pPr marL="914400" algn="l" rtl="0" fontAlgn="base">
              <a:spcBef>
                <a:spcPct val="0"/>
              </a:spcBef>
              <a:spcAft>
                <a:spcPct val="0"/>
              </a:spcAft>
              <a:defRPr sz="2800">
                <a:solidFill>
                  <a:schemeClr val="bg2"/>
                </a:solidFill>
                <a:latin typeface="Arial Narrow" pitchFamily="34" charset="0"/>
                <a:ea typeface="Arial" charset="0"/>
                <a:cs typeface="Arial" charset="0"/>
              </a:defRPr>
            </a:lvl7pPr>
            <a:lvl8pPr marL="1371600" algn="l" rtl="0" fontAlgn="base">
              <a:spcBef>
                <a:spcPct val="0"/>
              </a:spcBef>
              <a:spcAft>
                <a:spcPct val="0"/>
              </a:spcAft>
              <a:defRPr sz="2800">
                <a:solidFill>
                  <a:schemeClr val="bg2"/>
                </a:solidFill>
                <a:latin typeface="Arial Narrow" pitchFamily="34" charset="0"/>
                <a:ea typeface="Arial" charset="0"/>
                <a:cs typeface="Arial" charset="0"/>
              </a:defRPr>
            </a:lvl8pPr>
            <a:lvl9pPr marL="1828800" algn="l" rtl="0" fontAlgn="base">
              <a:spcBef>
                <a:spcPct val="0"/>
              </a:spcBef>
              <a:spcAft>
                <a:spcPct val="0"/>
              </a:spcAft>
              <a:defRPr sz="2800">
                <a:solidFill>
                  <a:schemeClr val="bg2"/>
                </a:solidFill>
                <a:latin typeface="Arial Narrow" pitchFamily="34" charset="0"/>
                <a:ea typeface="Arial" charset="0"/>
                <a:cs typeface="Arial" charset="0"/>
              </a:defRPr>
            </a:lvl9pPr>
          </a:lstStyle>
          <a:p>
            <a:r>
              <a:rPr lang="en-GB" kern="0" dirty="0" smtClean="0">
                <a:solidFill>
                  <a:schemeClr val="tx1"/>
                </a:solidFill>
                <a:latin typeface="Smith&amp;NephewLF" panose="020F0500030000020004" pitchFamily="34" charset="0"/>
              </a:rPr>
              <a:t>Caution – lack of blockage alarm</a:t>
            </a:r>
            <a:endParaRPr lang="en-GB" kern="0" dirty="0">
              <a:solidFill>
                <a:schemeClr val="tx1"/>
              </a:solidFill>
              <a:latin typeface="Smith&amp;NephewLF" panose="020F0500030000020004" pitchFamily="34" charset="0"/>
            </a:endParaRPr>
          </a:p>
        </p:txBody>
      </p:sp>
      <p:sp>
        <p:nvSpPr>
          <p:cNvPr id="41" name="TextBox 40"/>
          <p:cNvSpPr txBox="1"/>
          <p:nvPr/>
        </p:nvSpPr>
        <p:spPr>
          <a:xfrm>
            <a:off x="611560" y="1412776"/>
            <a:ext cx="7982024" cy="923330"/>
          </a:xfrm>
          <a:prstGeom prst="rect">
            <a:avLst/>
          </a:prstGeom>
          <a:noFill/>
        </p:spPr>
        <p:txBody>
          <a:bodyPr wrap="square" rtlCol="0">
            <a:spAutoFit/>
          </a:bodyPr>
          <a:lstStyle/>
          <a:p>
            <a:pPr fontAlgn="auto">
              <a:spcBef>
                <a:spcPts val="0"/>
              </a:spcBef>
              <a:spcAft>
                <a:spcPts val="600"/>
              </a:spcAft>
            </a:pPr>
            <a:r>
              <a:rPr lang="en-GB" dirty="0" smtClean="0">
                <a:latin typeface="Smith&amp;NephewLF" panose="020F0500030000020004" pitchFamily="34" charset="0"/>
              </a:rPr>
              <a:t>If a blockage develops gradually, during the stage at which there is only a partial blockage, (rather than a complete blockage), there may not be a blockage alarm. This is because the air flow to the device is above the blockage alarm trigger point </a:t>
            </a:r>
            <a:endParaRPr lang="en-GB" dirty="0">
              <a:latin typeface="Smith&amp;NephewLF" panose="020F0500030000020004" pitchFamily="34" charset="0"/>
            </a:endParaRPr>
          </a:p>
        </p:txBody>
      </p:sp>
      <p:sp>
        <p:nvSpPr>
          <p:cNvPr id="42" name="TextBox 41"/>
          <p:cNvSpPr txBox="1"/>
          <p:nvPr/>
        </p:nvSpPr>
        <p:spPr>
          <a:xfrm>
            <a:off x="962702" y="5805264"/>
            <a:ext cx="7929778" cy="584775"/>
          </a:xfrm>
          <a:prstGeom prst="rect">
            <a:avLst/>
          </a:prstGeom>
          <a:noFill/>
        </p:spPr>
        <p:txBody>
          <a:bodyPr wrap="square" rtlCol="0">
            <a:spAutoFit/>
          </a:bodyPr>
          <a:lstStyle/>
          <a:p>
            <a:pPr fontAlgn="auto">
              <a:spcBef>
                <a:spcPts val="0"/>
              </a:spcBef>
              <a:spcAft>
                <a:spcPts val="0"/>
              </a:spcAft>
            </a:pPr>
            <a:r>
              <a:rPr lang="en-GB" sz="1600" dirty="0" smtClean="0">
                <a:solidFill>
                  <a:schemeClr val="accent1"/>
                </a:solidFill>
                <a:latin typeface="Smith&amp;NephewLF" panose="020F0500030000020004" pitchFamily="34" charset="0"/>
              </a:rPr>
              <a:t>1. </a:t>
            </a:r>
            <a:r>
              <a:rPr lang="en-GB" sz="1600" b="1" dirty="0" smtClean="0">
                <a:solidFill>
                  <a:schemeClr val="accent1"/>
                </a:solidFill>
                <a:latin typeface="Smith&amp;NephewLF" panose="020F0500030000020004" pitchFamily="34" charset="0"/>
              </a:rPr>
              <a:t>Partial blockage</a:t>
            </a:r>
          </a:p>
          <a:p>
            <a:pPr fontAlgn="auto">
              <a:spcBef>
                <a:spcPts val="0"/>
              </a:spcBef>
              <a:spcAft>
                <a:spcPts val="0"/>
              </a:spcAft>
            </a:pPr>
            <a:r>
              <a:rPr lang="en-GB" sz="1600" dirty="0" err="1" smtClean="0">
                <a:solidFill>
                  <a:schemeClr val="accent1"/>
                </a:solidFill>
                <a:latin typeface="Smith&amp;NephewLF" panose="020F0500030000020004" pitchFamily="34" charset="0"/>
              </a:rPr>
              <a:t>eg</a:t>
            </a:r>
            <a:r>
              <a:rPr lang="en-GB" sz="1600" dirty="0" smtClean="0">
                <a:solidFill>
                  <a:schemeClr val="accent1"/>
                </a:solidFill>
                <a:latin typeface="Smith&amp;NephewLF" panose="020F0500030000020004" pitchFamily="34" charset="0"/>
              </a:rPr>
              <a:t> in canister tubing reduces the air flow towards the pump but does not eliminate it</a:t>
            </a:r>
            <a:endParaRPr lang="en-GB" sz="1600" dirty="0">
              <a:solidFill>
                <a:schemeClr val="accent1"/>
              </a:solidFill>
              <a:latin typeface="Smith&amp;NephewLF" panose="020F0500030000020004" pitchFamily="34" charset="0"/>
            </a:endParaRPr>
          </a:p>
        </p:txBody>
      </p:sp>
      <p:grpSp>
        <p:nvGrpSpPr>
          <p:cNvPr id="29" name="Group 28"/>
          <p:cNvGrpSpPr/>
          <p:nvPr/>
        </p:nvGrpSpPr>
        <p:grpSpPr>
          <a:xfrm>
            <a:off x="1180728" y="2979139"/>
            <a:ext cx="3456193" cy="1077218"/>
            <a:chOff x="1180729" y="2979139"/>
            <a:chExt cx="2648322" cy="1077218"/>
          </a:xfrm>
        </p:grpSpPr>
        <p:sp>
          <p:nvSpPr>
            <p:cNvPr id="45" name="TextBox 44"/>
            <p:cNvSpPr txBox="1"/>
            <p:nvPr/>
          </p:nvSpPr>
          <p:spPr>
            <a:xfrm>
              <a:off x="2010041" y="2979139"/>
              <a:ext cx="1819010" cy="1077218"/>
            </a:xfrm>
            <a:prstGeom prst="rect">
              <a:avLst/>
            </a:prstGeom>
            <a:noFill/>
          </p:spPr>
          <p:txBody>
            <a:bodyPr wrap="square" rtlCol="0">
              <a:spAutoFit/>
            </a:bodyPr>
            <a:lstStyle/>
            <a:p>
              <a:pPr fontAlgn="auto">
                <a:spcBef>
                  <a:spcPts val="0"/>
                </a:spcBef>
                <a:spcAft>
                  <a:spcPts val="0"/>
                </a:spcAft>
              </a:pPr>
              <a:r>
                <a:rPr lang="en-GB" sz="1600" dirty="0" smtClean="0">
                  <a:solidFill>
                    <a:schemeClr val="accent1"/>
                  </a:solidFill>
                  <a:latin typeface="Smith&amp;NephewLF" panose="020F0500030000020004" pitchFamily="34" charset="0"/>
                </a:rPr>
                <a:t>2. The air flow reaching the device prohibits the device detecting the blockage</a:t>
              </a:r>
              <a:endParaRPr lang="en-GB" sz="1600" dirty="0">
                <a:solidFill>
                  <a:schemeClr val="accent1"/>
                </a:solidFill>
                <a:latin typeface="Smith&amp;NephewLF" panose="020F0500030000020004" pitchFamily="34" charset="0"/>
              </a:endParaRPr>
            </a:p>
          </p:txBody>
        </p:sp>
        <p:cxnSp>
          <p:nvCxnSpPr>
            <p:cNvPr id="46" name="Straight Arrow Connector 45"/>
            <p:cNvCxnSpPr>
              <a:stCxn id="45" idx="1"/>
            </p:cNvCxnSpPr>
            <p:nvPr/>
          </p:nvCxnSpPr>
          <p:spPr>
            <a:xfrm flipH="1">
              <a:off x="1180729" y="3517748"/>
              <a:ext cx="829312" cy="77711"/>
            </a:xfrm>
            <a:prstGeom prst="straightConnector1">
              <a:avLst/>
            </a:prstGeom>
            <a:ln>
              <a:solidFill>
                <a:schemeClr val="tx1">
                  <a:lumMod val="50000"/>
                </a:schemeClr>
              </a:solidFill>
              <a:tailEnd type="arrow"/>
            </a:ln>
          </p:spPr>
          <p:style>
            <a:lnRef idx="1">
              <a:schemeClr val="accent1"/>
            </a:lnRef>
            <a:fillRef idx="0">
              <a:schemeClr val="accent1"/>
            </a:fillRef>
            <a:effectRef idx="0">
              <a:schemeClr val="accent1"/>
            </a:effectRef>
            <a:fontRef idx="minor">
              <a:schemeClr val="tx1"/>
            </a:fontRef>
          </p:style>
        </p:cxnSp>
      </p:grpSp>
      <p:pic>
        <p:nvPicPr>
          <p:cNvPr id="43" name="Picture 42"/>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0800000">
            <a:off x="3357428" y="5395898"/>
            <a:ext cx="97819" cy="72910"/>
          </a:xfrm>
          <a:prstGeom prst="rect">
            <a:avLst/>
          </a:prstGeom>
        </p:spPr>
      </p:pic>
      <p:sp>
        <p:nvSpPr>
          <p:cNvPr id="65" name="Slide Number Placeholder 1"/>
          <p:cNvSpPr txBox="1">
            <a:spLocks/>
          </p:cNvSpPr>
          <p:nvPr/>
        </p:nvSpPr>
        <p:spPr>
          <a:xfrm>
            <a:off x="6565392" y="6208775"/>
            <a:ext cx="2130552" cy="4754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A7D5340-7F4D-46FB-B4B5-A5222B0AC70A}" type="slidenum">
              <a:rPr lang="en-US" sz="1200" smtClean="0">
                <a:latin typeface="Smith&amp;NephewLF" panose="020F0500030000020004" pitchFamily="34" charset="0"/>
              </a:rPr>
              <a:pPr algn="r"/>
              <a:t>75</a:t>
            </a:fld>
            <a:endParaRPr lang="en-US" sz="1200" dirty="0">
              <a:latin typeface="Smith&amp;NephewLF" panose="020F0500030000020004" pitchFamily="34" charset="0"/>
            </a:endParaRPr>
          </a:p>
        </p:txBody>
      </p:sp>
      <p:pic>
        <p:nvPicPr>
          <p:cNvPr id="66"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271601" y="3702619"/>
            <a:ext cx="226813" cy="223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4" name="Rectangle 43"/>
          <p:cNvSpPr/>
          <p:nvPr/>
        </p:nvSpPr>
        <p:spPr>
          <a:xfrm>
            <a:off x="1611976" y="6635737"/>
            <a:ext cx="6586582"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7" name="Rectangle 46"/>
          <p:cNvSpPr/>
          <p:nvPr/>
        </p:nvSpPr>
        <p:spPr>
          <a:xfrm>
            <a:off x="251520" y="504982"/>
            <a:ext cx="8496944"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9942057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2"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45613" y="1699915"/>
            <a:ext cx="6890733" cy="4201418"/>
            <a:chOff x="76199" y="2590800"/>
            <a:chExt cx="6890733" cy="4201418"/>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199" y="2590800"/>
              <a:ext cx="6890733" cy="4194499"/>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6200000">
              <a:off x="2638412" y="6554429"/>
              <a:ext cx="97819" cy="72910"/>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6200000">
              <a:off x="2638413" y="6706854"/>
              <a:ext cx="97819" cy="72910"/>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21374580">
              <a:off x="2819400" y="6487757"/>
              <a:ext cx="97819" cy="72910"/>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21374580">
              <a:off x="3075290" y="6479667"/>
              <a:ext cx="97819" cy="72910"/>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a:off x="3349792" y="6482793"/>
              <a:ext cx="97819" cy="72910"/>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21374580">
              <a:off x="3628017" y="6467330"/>
              <a:ext cx="97819" cy="72910"/>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21374580">
              <a:off x="3894770" y="6465938"/>
              <a:ext cx="97819" cy="72910"/>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21374580">
              <a:off x="4193284" y="6465936"/>
              <a:ext cx="97819" cy="72910"/>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21374580">
              <a:off x="4498083" y="6449617"/>
              <a:ext cx="97819" cy="72910"/>
            </a:xfrm>
            <a:prstGeom prst="rect">
              <a:avLst/>
            </a:prstGeom>
          </p:spPr>
        </p:pic>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21374580">
              <a:off x="4802884" y="6449617"/>
              <a:ext cx="97819" cy="72910"/>
            </a:xfrm>
            <a:prstGeom prst="rect">
              <a:avLst/>
            </a:prstGeom>
          </p:spPr>
        </p:pic>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20927344">
              <a:off x="5072639" y="6440084"/>
              <a:ext cx="97819" cy="72910"/>
            </a:xfrm>
            <a:prstGeom prst="rect">
              <a:avLst/>
            </a:prstGeom>
          </p:spPr>
        </p:pic>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6200000">
              <a:off x="5171337" y="6327983"/>
              <a:ext cx="97819" cy="72910"/>
            </a:xfrm>
            <a:prstGeom prst="rect">
              <a:avLst/>
            </a:prstGeom>
          </p:spPr>
        </p:pic>
        <p:pic>
          <p:nvPicPr>
            <p:cNvPr id="16" name="Picture 15"/>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1133225">
              <a:off x="5096588" y="6224006"/>
              <a:ext cx="97819" cy="72910"/>
            </a:xfrm>
            <a:prstGeom prst="rect">
              <a:avLst/>
            </a:prstGeom>
          </p:spPr>
        </p:pic>
        <p:pic>
          <p:nvPicPr>
            <p:cNvPr id="17" name="Picture 16"/>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0800000">
              <a:off x="4885192" y="6230470"/>
              <a:ext cx="97819" cy="72910"/>
            </a:xfrm>
            <a:prstGeom prst="rect">
              <a:avLst/>
            </a:prstGeom>
          </p:spPr>
        </p:pic>
        <p:pic>
          <p:nvPicPr>
            <p:cNvPr id="18" name="Picture 17"/>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0800000">
              <a:off x="4675310" y="6233073"/>
              <a:ext cx="97819" cy="72910"/>
            </a:xfrm>
            <a:prstGeom prst="rect">
              <a:avLst/>
            </a:prstGeom>
          </p:spPr>
        </p:pic>
        <p:pic>
          <p:nvPicPr>
            <p:cNvPr id="19" name="Picture 18"/>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0800000">
              <a:off x="4449173" y="6246962"/>
              <a:ext cx="97819" cy="72910"/>
            </a:xfrm>
            <a:prstGeom prst="rect">
              <a:avLst/>
            </a:prstGeom>
          </p:spPr>
        </p:pic>
        <p:pic>
          <p:nvPicPr>
            <p:cNvPr id="20" name="Picture 19"/>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0800000">
              <a:off x="4168717" y="6259837"/>
              <a:ext cx="97819" cy="72910"/>
            </a:xfrm>
            <a:prstGeom prst="rect">
              <a:avLst/>
            </a:prstGeom>
          </p:spPr>
        </p:pic>
        <p:pic>
          <p:nvPicPr>
            <p:cNvPr id="21" name="Picture 20"/>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0800000">
              <a:off x="3845860" y="6265024"/>
              <a:ext cx="97819" cy="72910"/>
            </a:xfrm>
            <a:prstGeom prst="rect">
              <a:avLst/>
            </a:prstGeom>
          </p:spPr>
        </p:pic>
        <p:pic>
          <p:nvPicPr>
            <p:cNvPr id="22" name="Picture 21"/>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0800000">
              <a:off x="3559342" y="6269528"/>
              <a:ext cx="97819" cy="72910"/>
            </a:xfrm>
            <a:prstGeom prst="rect">
              <a:avLst/>
            </a:prstGeom>
          </p:spPr>
        </p:pic>
        <p:pic>
          <p:nvPicPr>
            <p:cNvPr id="23" name="Picture 22"/>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0800000">
              <a:off x="3290122" y="6269529"/>
              <a:ext cx="97819" cy="72910"/>
            </a:xfrm>
            <a:prstGeom prst="rect">
              <a:avLst/>
            </a:prstGeom>
          </p:spPr>
        </p:pic>
        <p:pic>
          <p:nvPicPr>
            <p:cNvPr id="24" name="Picture 23"/>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0800000">
              <a:off x="2723777" y="6279073"/>
              <a:ext cx="97819" cy="72910"/>
            </a:xfrm>
            <a:prstGeom prst="rect">
              <a:avLst/>
            </a:prstGeom>
          </p:spPr>
        </p:pic>
        <p:pic>
          <p:nvPicPr>
            <p:cNvPr id="25" name="Picture 24"/>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0800000">
              <a:off x="2411109" y="6286074"/>
              <a:ext cx="97819" cy="72910"/>
            </a:xfrm>
            <a:prstGeom prst="rect">
              <a:avLst/>
            </a:prstGeom>
          </p:spPr>
        </p:pic>
        <p:pic>
          <p:nvPicPr>
            <p:cNvPr id="26" name="Picture 25"/>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0800000">
              <a:off x="2133600" y="6291528"/>
              <a:ext cx="97819" cy="72910"/>
            </a:xfrm>
            <a:prstGeom prst="rect">
              <a:avLst/>
            </a:prstGeom>
          </p:spPr>
        </p:pic>
        <p:pic>
          <p:nvPicPr>
            <p:cNvPr id="27" name="Picture 26"/>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0800000">
              <a:off x="1893676" y="6327168"/>
              <a:ext cx="97819" cy="72910"/>
            </a:xfrm>
            <a:prstGeom prst="rect">
              <a:avLst/>
            </a:prstGeom>
          </p:spPr>
        </p:pic>
        <p:pic>
          <p:nvPicPr>
            <p:cNvPr id="28" name="Picture 27"/>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0627902">
              <a:off x="1600200" y="6334819"/>
              <a:ext cx="97819" cy="72910"/>
            </a:xfrm>
            <a:prstGeom prst="rect">
              <a:avLst/>
            </a:prstGeom>
          </p:spPr>
        </p:pic>
        <p:pic>
          <p:nvPicPr>
            <p:cNvPr id="29" name="Picture 28"/>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1614799">
              <a:off x="1297163" y="6298694"/>
              <a:ext cx="97819" cy="72910"/>
            </a:xfrm>
            <a:prstGeom prst="rect">
              <a:avLst/>
            </a:prstGeom>
          </p:spPr>
        </p:pic>
        <p:pic>
          <p:nvPicPr>
            <p:cNvPr id="30" name="Picture 29"/>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2061292">
              <a:off x="1073992" y="6242295"/>
              <a:ext cx="97819" cy="72910"/>
            </a:xfrm>
            <a:prstGeom prst="rect">
              <a:avLst/>
            </a:prstGeom>
          </p:spPr>
        </p:pic>
        <p:pic>
          <p:nvPicPr>
            <p:cNvPr id="31" name="Picture 30"/>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3603022">
              <a:off x="849361" y="6105822"/>
              <a:ext cx="97819" cy="72910"/>
            </a:xfrm>
            <a:prstGeom prst="rect">
              <a:avLst/>
            </a:prstGeom>
          </p:spPr>
        </p:pic>
        <p:pic>
          <p:nvPicPr>
            <p:cNvPr id="32" name="Picture 31"/>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5142999">
              <a:off x="737763" y="5891544"/>
              <a:ext cx="97819" cy="72910"/>
            </a:xfrm>
            <a:prstGeom prst="rect">
              <a:avLst/>
            </a:prstGeom>
          </p:spPr>
        </p:pic>
        <p:pic>
          <p:nvPicPr>
            <p:cNvPr id="33" name="Picture 32"/>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6200000">
              <a:off x="701308" y="5619960"/>
              <a:ext cx="97819" cy="72910"/>
            </a:xfrm>
            <a:prstGeom prst="rect">
              <a:avLst/>
            </a:prstGeom>
          </p:spPr>
        </p:pic>
        <p:pic>
          <p:nvPicPr>
            <p:cNvPr id="34" name="Picture 33"/>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6200000">
              <a:off x="712887" y="5384764"/>
              <a:ext cx="97819" cy="72910"/>
            </a:xfrm>
            <a:prstGeom prst="rect">
              <a:avLst/>
            </a:prstGeom>
          </p:spPr>
        </p:pic>
        <p:pic>
          <p:nvPicPr>
            <p:cNvPr id="35" name="Picture 34"/>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5750903">
              <a:off x="688215" y="5145689"/>
              <a:ext cx="97819" cy="72910"/>
            </a:xfrm>
            <a:prstGeom prst="rect">
              <a:avLst/>
            </a:prstGeom>
          </p:spPr>
        </p:pic>
        <p:pic>
          <p:nvPicPr>
            <p:cNvPr id="36" name="Picture 35"/>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6200000">
              <a:off x="712888" y="4903903"/>
              <a:ext cx="97819" cy="72910"/>
            </a:xfrm>
            <a:prstGeom prst="rect">
              <a:avLst/>
            </a:prstGeom>
          </p:spPr>
        </p:pic>
        <p:pic>
          <p:nvPicPr>
            <p:cNvPr id="37" name="Picture 36"/>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6200000">
              <a:off x="713226" y="4679172"/>
              <a:ext cx="97819" cy="72910"/>
            </a:xfrm>
            <a:prstGeom prst="rect">
              <a:avLst/>
            </a:prstGeom>
          </p:spPr>
        </p:pic>
        <p:pic>
          <p:nvPicPr>
            <p:cNvPr id="38" name="Picture 37"/>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6200000">
              <a:off x="709875" y="4464090"/>
              <a:ext cx="97819" cy="72910"/>
            </a:xfrm>
            <a:prstGeom prst="rect">
              <a:avLst/>
            </a:prstGeom>
          </p:spPr>
        </p:pic>
      </p:grpSp>
      <p:sp>
        <p:nvSpPr>
          <p:cNvPr id="39" name="&quot;No&quot; Symbol 38"/>
          <p:cNvSpPr/>
          <p:nvPr/>
        </p:nvSpPr>
        <p:spPr bwMode="auto">
          <a:xfrm>
            <a:off x="5801762" y="5331122"/>
            <a:ext cx="288032" cy="270271"/>
          </a:xfrm>
          <a:prstGeom prst="noSmoking">
            <a:avLst/>
          </a:prstGeom>
          <a:solidFill>
            <a:srgbClr val="FF0000"/>
          </a:solidFill>
          <a:ln w="9525" cap="flat" cmpd="sng" algn="ctr">
            <a:solidFill>
              <a:srgbClr val="FF0000"/>
            </a:solidFill>
            <a:prstDash val="solid"/>
            <a:round/>
            <a:headEnd type="none" w="med" len="med"/>
            <a:tailEnd type="none" w="med" len="med"/>
          </a:ln>
          <a:effectLst/>
        </p:spPr>
        <p:txBody>
          <a:bodyPr vert="horz" wrap="none" lIns="301752" tIns="0" rIns="301752"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smtClean="0">
              <a:ln>
                <a:noFill/>
              </a:ln>
              <a:solidFill>
                <a:srgbClr val="FFFFFF"/>
              </a:solidFill>
              <a:effectLst/>
              <a:latin typeface="Arial Narrow" pitchFamily="34" charset="0"/>
            </a:endParaRPr>
          </a:p>
        </p:txBody>
      </p:sp>
      <p:sp>
        <p:nvSpPr>
          <p:cNvPr id="41" name="TextBox 40"/>
          <p:cNvSpPr txBox="1"/>
          <p:nvPr/>
        </p:nvSpPr>
        <p:spPr>
          <a:xfrm>
            <a:off x="419837" y="1214848"/>
            <a:ext cx="7982024" cy="1477328"/>
          </a:xfrm>
          <a:prstGeom prst="rect">
            <a:avLst/>
          </a:prstGeom>
          <a:noFill/>
        </p:spPr>
        <p:txBody>
          <a:bodyPr wrap="square" rtlCol="0">
            <a:spAutoFit/>
          </a:bodyPr>
          <a:lstStyle/>
          <a:p>
            <a:r>
              <a:rPr lang="en-GB" dirty="0" smtClean="0">
                <a:latin typeface="Smith&amp;NephewLF" panose="020F0500030000020004" pitchFamily="34" charset="0"/>
              </a:rPr>
              <a:t>Negative Pressure Wound Therapy devices are unable to detect a blockage that has formed within the wound dressing as the blockage has occurred outside of the monitored vacuum circuit. </a:t>
            </a:r>
          </a:p>
          <a:p>
            <a:r>
              <a:rPr lang="en-GB" dirty="0" smtClean="0">
                <a:latin typeface="Smith&amp;NephewLF" panose="020F0500030000020004" pitchFamily="34" charset="0"/>
              </a:rPr>
              <a:t>Nevertheless a blockage within the wound dressing can affect pressure (vacuum) status at the wound</a:t>
            </a:r>
            <a:endParaRPr lang="en-GB" dirty="0">
              <a:latin typeface="Smith&amp;NephewLF" panose="020F0500030000020004" pitchFamily="34" charset="0"/>
            </a:endParaRPr>
          </a:p>
        </p:txBody>
      </p:sp>
      <p:sp>
        <p:nvSpPr>
          <p:cNvPr id="42" name="TextBox 41"/>
          <p:cNvSpPr txBox="1"/>
          <p:nvPr/>
        </p:nvSpPr>
        <p:spPr>
          <a:xfrm>
            <a:off x="6494916" y="5260351"/>
            <a:ext cx="2497656" cy="523220"/>
          </a:xfrm>
          <a:prstGeom prst="rect">
            <a:avLst/>
          </a:prstGeom>
          <a:noFill/>
        </p:spPr>
        <p:txBody>
          <a:bodyPr wrap="square" rtlCol="0">
            <a:spAutoFit/>
          </a:bodyPr>
          <a:lstStyle/>
          <a:p>
            <a:r>
              <a:rPr lang="en-GB" sz="1400" dirty="0" smtClean="0">
                <a:solidFill>
                  <a:schemeClr val="accent1"/>
                </a:solidFill>
                <a:latin typeface="Smith&amp;NephewLF" panose="020F0500030000020004" pitchFamily="34" charset="0"/>
              </a:rPr>
              <a:t>1. Blockage within the foam or gauze dressing</a:t>
            </a:r>
            <a:endParaRPr lang="en-GB" sz="1400" dirty="0">
              <a:solidFill>
                <a:schemeClr val="accent1"/>
              </a:solidFill>
              <a:latin typeface="Smith&amp;NephewLF" panose="020F0500030000020004" pitchFamily="34" charset="0"/>
            </a:endParaRPr>
          </a:p>
        </p:txBody>
      </p:sp>
      <p:sp>
        <p:nvSpPr>
          <p:cNvPr id="43" name="TextBox 42"/>
          <p:cNvSpPr txBox="1"/>
          <p:nvPr/>
        </p:nvSpPr>
        <p:spPr>
          <a:xfrm>
            <a:off x="3475329" y="2674247"/>
            <a:ext cx="5129119" cy="1354217"/>
          </a:xfrm>
          <a:prstGeom prst="rect">
            <a:avLst/>
          </a:prstGeom>
          <a:ln>
            <a:solidFill>
              <a:srgbClr val="FF00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600" dirty="0" smtClean="0">
                <a:solidFill>
                  <a:srgbClr val="FF0000"/>
                </a:solidFill>
                <a:latin typeface="Smith&amp;NephewLF" panose="020F0500030000020004" pitchFamily="34" charset="0"/>
              </a:rPr>
              <a:t>Regular monitoring of the wound dressing and more frequent dressing changes may be required in the event of:</a:t>
            </a:r>
          </a:p>
          <a:p>
            <a:pPr marL="285750" indent="-285750">
              <a:buFont typeface="Arial" panose="020B0604020202020204" pitchFamily="34" charset="0"/>
              <a:buChar char="•"/>
            </a:pPr>
            <a:r>
              <a:rPr lang="en-GB" sz="1600" dirty="0" smtClean="0">
                <a:solidFill>
                  <a:srgbClr val="FF0000"/>
                </a:solidFill>
                <a:latin typeface="Smith&amp;NephewLF" panose="020F0500030000020004" pitchFamily="34" charset="0"/>
              </a:rPr>
              <a:t>Heavy or viscous drainage</a:t>
            </a:r>
          </a:p>
          <a:p>
            <a:pPr marL="285750" indent="-285750">
              <a:buFont typeface="Arial" panose="020B0604020202020204" pitchFamily="34" charset="0"/>
              <a:buChar char="•"/>
            </a:pPr>
            <a:r>
              <a:rPr lang="en-GB" sz="1600" dirty="0" smtClean="0">
                <a:solidFill>
                  <a:srgbClr val="FF0000"/>
                </a:solidFill>
                <a:latin typeface="Smith&amp;NephewLF" panose="020F0500030000020004" pitchFamily="34" charset="0"/>
              </a:rPr>
              <a:t>Drainage with sediment </a:t>
            </a:r>
          </a:p>
          <a:p>
            <a:pPr marL="285750" indent="-285750">
              <a:buFont typeface="Arial" panose="020B0604020202020204" pitchFamily="34" charset="0"/>
              <a:buChar char="•"/>
            </a:pPr>
            <a:r>
              <a:rPr lang="en-GB" sz="1600" dirty="0" smtClean="0">
                <a:solidFill>
                  <a:srgbClr val="FF0000"/>
                </a:solidFill>
                <a:latin typeface="Smith&amp;NephewLF" panose="020F0500030000020004" pitchFamily="34" charset="0"/>
              </a:rPr>
              <a:t>Presence of blood</a:t>
            </a:r>
            <a:endParaRPr lang="en-GB" sz="1600" dirty="0">
              <a:solidFill>
                <a:srgbClr val="FF0000"/>
              </a:solidFill>
              <a:latin typeface="Smith&amp;NephewLF" panose="020F0500030000020004" pitchFamily="34" charset="0"/>
            </a:endParaRPr>
          </a:p>
        </p:txBody>
      </p:sp>
      <p:sp>
        <p:nvSpPr>
          <p:cNvPr id="44" name="Oval 43"/>
          <p:cNvSpPr/>
          <p:nvPr/>
        </p:nvSpPr>
        <p:spPr>
          <a:xfrm>
            <a:off x="5051394" y="4660777"/>
            <a:ext cx="1393794" cy="1633491"/>
          </a:xfrm>
          <a:prstGeom prst="ellipse">
            <a:avLst/>
          </a:prstGeom>
          <a:no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46" name="Group 45"/>
          <p:cNvGrpSpPr/>
          <p:nvPr/>
        </p:nvGrpSpPr>
        <p:grpSpPr>
          <a:xfrm>
            <a:off x="106340" y="5357004"/>
            <a:ext cx="2827688" cy="1250907"/>
            <a:chOff x="106340" y="5357004"/>
            <a:chExt cx="2827688" cy="1250907"/>
          </a:xfrm>
        </p:grpSpPr>
        <p:sp>
          <p:nvSpPr>
            <p:cNvPr id="45" name="TextBox 44"/>
            <p:cNvSpPr txBox="1"/>
            <p:nvPr/>
          </p:nvSpPr>
          <p:spPr>
            <a:xfrm>
              <a:off x="106340" y="5869247"/>
              <a:ext cx="2827688" cy="738664"/>
            </a:xfrm>
            <a:prstGeom prst="rect">
              <a:avLst/>
            </a:prstGeom>
            <a:noFill/>
          </p:spPr>
          <p:txBody>
            <a:bodyPr wrap="square" rtlCol="0">
              <a:spAutoFit/>
            </a:bodyPr>
            <a:lstStyle/>
            <a:p>
              <a:r>
                <a:rPr lang="en-GB" sz="1400" dirty="0">
                  <a:solidFill>
                    <a:schemeClr val="accent1"/>
                  </a:solidFill>
                  <a:latin typeface="Smith&amp;NephewLF" panose="020F0500030000020004" pitchFamily="34" charset="0"/>
                </a:rPr>
                <a:t>2</a:t>
              </a:r>
              <a:r>
                <a:rPr lang="en-GB" sz="1400" dirty="0" smtClean="0">
                  <a:solidFill>
                    <a:schemeClr val="accent1"/>
                  </a:solidFill>
                  <a:latin typeface="Smith&amp;NephewLF" panose="020F0500030000020004" pitchFamily="34" charset="0"/>
                </a:rPr>
                <a:t>. Air flow from the Soft Port aeration disc is uninterrupted and reaches the device</a:t>
              </a:r>
              <a:endParaRPr lang="en-GB" sz="1400" dirty="0">
                <a:solidFill>
                  <a:schemeClr val="accent1"/>
                </a:solidFill>
                <a:latin typeface="Smith&amp;NephewLF" panose="020F0500030000020004" pitchFamily="34" charset="0"/>
              </a:endParaRPr>
            </a:p>
          </p:txBody>
        </p:sp>
        <p:cxnSp>
          <p:nvCxnSpPr>
            <p:cNvPr id="47" name="Straight Arrow Connector 46"/>
            <p:cNvCxnSpPr/>
            <p:nvPr/>
          </p:nvCxnSpPr>
          <p:spPr>
            <a:xfrm flipV="1">
              <a:off x="931653" y="5357004"/>
              <a:ext cx="224287" cy="457200"/>
            </a:xfrm>
            <a:prstGeom prst="straightConnector1">
              <a:avLst/>
            </a:prstGeom>
            <a:ln>
              <a:solidFill>
                <a:schemeClr val="tx1">
                  <a:lumMod val="50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50" name="Group 49"/>
          <p:cNvGrpSpPr/>
          <p:nvPr/>
        </p:nvGrpSpPr>
        <p:grpSpPr>
          <a:xfrm>
            <a:off x="1207698" y="3022523"/>
            <a:ext cx="2130721" cy="954107"/>
            <a:chOff x="1207698" y="3022523"/>
            <a:chExt cx="2130721" cy="954107"/>
          </a:xfrm>
        </p:grpSpPr>
        <p:sp>
          <p:nvSpPr>
            <p:cNvPr id="48" name="TextBox 47"/>
            <p:cNvSpPr txBox="1"/>
            <p:nvPr/>
          </p:nvSpPr>
          <p:spPr>
            <a:xfrm>
              <a:off x="1719476" y="3022523"/>
              <a:ext cx="1618943" cy="954107"/>
            </a:xfrm>
            <a:prstGeom prst="rect">
              <a:avLst/>
            </a:prstGeom>
            <a:noFill/>
          </p:spPr>
          <p:txBody>
            <a:bodyPr wrap="square" rtlCol="0">
              <a:spAutoFit/>
            </a:bodyPr>
            <a:lstStyle/>
            <a:p>
              <a:r>
                <a:rPr lang="en-GB" sz="1400" dirty="0" smtClean="0">
                  <a:solidFill>
                    <a:schemeClr val="accent1"/>
                  </a:solidFill>
                  <a:latin typeface="Smith&amp;NephewLF" panose="020F0500030000020004" pitchFamily="34" charset="0"/>
                </a:rPr>
                <a:t>3. Normal air flow through the device, and therefore no blockage alarm</a:t>
              </a:r>
              <a:endParaRPr lang="en-GB" sz="1400" dirty="0">
                <a:solidFill>
                  <a:schemeClr val="accent1"/>
                </a:solidFill>
                <a:latin typeface="Smith&amp;NephewLF" panose="020F0500030000020004" pitchFamily="34" charset="0"/>
              </a:endParaRPr>
            </a:p>
          </p:txBody>
        </p:sp>
        <p:cxnSp>
          <p:nvCxnSpPr>
            <p:cNvPr id="49" name="Straight Arrow Connector 48"/>
            <p:cNvCxnSpPr/>
            <p:nvPr/>
          </p:nvCxnSpPr>
          <p:spPr>
            <a:xfrm flipH="1">
              <a:off x="1207698" y="3174521"/>
              <a:ext cx="491706" cy="370936"/>
            </a:xfrm>
            <a:prstGeom prst="straightConnector1">
              <a:avLst/>
            </a:prstGeom>
            <a:ln>
              <a:solidFill>
                <a:schemeClr val="tx1">
                  <a:lumMod val="50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51" name="TextBox 50"/>
          <p:cNvSpPr txBox="1"/>
          <p:nvPr/>
        </p:nvSpPr>
        <p:spPr>
          <a:xfrm>
            <a:off x="5398738" y="4813161"/>
            <a:ext cx="713682" cy="276999"/>
          </a:xfrm>
          <a:prstGeom prst="rect">
            <a:avLst/>
          </a:prstGeom>
          <a:noFill/>
        </p:spPr>
        <p:txBody>
          <a:bodyPr wrap="square" rtlCol="0">
            <a:spAutoFit/>
          </a:bodyPr>
          <a:lstStyle/>
          <a:p>
            <a:r>
              <a:rPr lang="en-GB" sz="1200" dirty="0" smtClean="0">
                <a:latin typeface="Smith&amp;NephewLF" panose="020F0500030000020004" pitchFamily="34" charset="0"/>
              </a:rPr>
              <a:t>Wound</a:t>
            </a:r>
            <a:endParaRPr lang="en-GB" sz="1200" dirty="0">
              <a:latin typeface="Smith&amp;NephewLF" panose="020F0500030000020004" pitchFamily="34" charset="0"/>
            </a:endParaRPr>
          </a:p>
        </p:txBody>
      </p:sp>
      <p:sp>
        <p:nvSpPr>
          <p:cNvPr id="71" name="Title 70"/>
          <p:cNvSpPr>
            <a:spLocks noGrp="1"/>
          </p:cNvSpPr>
          <p:nvPr>
            <p:ph type="title"/>
          </p:nvPr>
        </p:nvSpPr>
        <p:spPr>
          <a:xfrm>
            <a:off x="521150" y="603130"/>
            <a:ext cx="8229600" cy="768096"/>
          </a:xfrm>
        </p:spPr>
        <p:txBody>
          <a:bodyPr>
            <a:normAutofit/>
          </a:bodyPr>
          <a:lstStyle/>
          <a:p>
            <a:r>
              <a:rPr lang="en-GB" kern="0" dirty="0" smtClean="0">
                <a:solidFill>
                  <a:schemeClr val="tx1"/>
                </a:solidFill>
              </a:rPr>
              <a:t>Caution </a:t>
            </a:r>
            <a:r>
              <a:rPr lang="en-GB" kern="0" dirty="0">
                <a:solidFill>
                  <a:schemeClr val="tx1"/>
                </a:solidFill>
              </a:rPr>
              <a:t>– lack of blockage </a:t>
            </a:r>
            <a:r>
              <a:rPr lang="en-GB" kern="0" dirty="0" smtClean="0">
                <a:solidFill>
                  <a:schemeClr val="tx1"/>
                </a:solidFill>
              </a:rPr>
              <a:t>alarm (continued)</a:t>
            </a:r>
            <a:endParaRPr lang="en-GB" dirty="0"/>
          </a:p>
        </p:txBody>
      </p:sp>
      <p:sp>
        <p:nvSpPr>
          <p:cNvPr id="40" name="Slide Number Placeholder 39"/>
          <p:cNvSpPr>
            <a:spLocks noGrp="1"/>
          </p:cNvSpPr>
          <p:nvPr>
            <p:ph type="sldNum" sz="quarter" idx="11"/>
          </p:nvPr>
        </p:nvSpPr>
        <p:spPr/>
        <p:txBody>
          <a:bodyPr/>
          <a:lstStyle/>
          <a:p>
            <a:fld id="{3A7D5340-7F4D-46FB-B4B5-A5222B0AC70A}" type="slidenum">
              <a:rPr lang="en-US" sz="1200">
                <a:solidFill>
                  <a:schemeClr val="tx1"/>
                </a:solidFill>
              </a:rPr>
              <a:pPr/>
              <a:t>76</a:t>
            </a:fld>
            <a:endParaRPr lang="en-US" sz="1200" dirty="0">
              <a:solidFill>
                <a:schemeClr val="tx1"/>
              </a:solidFill>
            </a:endParaRPr>
          </a:p>
        </p:txBody>
      </p:sp>
      <p:pic>
        <p:nvPicPr>
          <p:cNvPr id="72"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320177" y="3653417"/>
            <a:ext cx="226813" cy="223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4" name="Rectangle 53"/>
          <p:cNvSpPr/>
          <p:nvPr/>
        </p:nvSpPr>
        <p:spPr>
          <a:xfrm>
            <a:off x="1611976" y="6635737"/>
            <a:ext cx="6586582"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5" name="Rectangle 54"/>
          <p:cNvSpPr/>
          <p:nvPr/>
        </p:nvSpPr>
        <p:spPr>
          <a:xfrm>
            <a:off x="251520" y="603130"/>
            <a:ext cx="8496944"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4946529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2" grpId="0"/>
      <p:bldP spid="43"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Box 43"/>
          <p:cNvSpPr txBox="1"/>
          <p:nvPr/>
        </p:nvSpPr>
        <p:spPr>
          <a:xfrm>
            <a:off x="415992" y="1484784"/>
            <a:ext cx="7416824" cy="646331"/>
          </a:xfrm>
          <a:prstGeom prst="rect">
            <a:avLst/>
          </a:prstGeom>
          <a:noFill/>
        </p:spPr>
        <p:txBody>
          <a:bodyPr wrap="square" rtlCol="0">
            <a:spAutoFit/>
          </a:bodyPr>
          <a:lstStyle/>
          <a:p>
            <a:pPr marL="285750" indent="-285750">
              <a:buFont typeface="Arial" panose="020B0604020202020204" pitchFamily="34" charset="0"/>
              <a:buChar char="•"/>
            </a:pPr>
            <a:r>
              <a:rPr lang="en-GB" dirty="0" smtClean="0">
                <a:latin typeface="Smith&amp;NephewLF" panose="020F0500030000020004" pitchFamily="34" charset="0"/>
              </a:rPr>
              <a:t>If a complete blockage is present in the system, but an air leak occurs between the blockage and the device, the alarm may not activate</a:t>
            </a: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374" y="2673821"/>
            <a:ext cx="6192688" cy="3419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Group 3"/>
          <p:cNvGrpSpPr/>
          <p:nvPr/>
        </p:nvGrpSpPr>
        <p:grpSpPr>
          <a:xfrm>
            <a:off x="2052089" y="4572252"/>
            <a:ext cx="1756982" cy="869760"/>
            <a:chOff x="2052089" y="4572252"/>
            <a:chExt cx="1756982" cy="869760"/>
          </a:xfrm>
        </p:grpSpPr>
        <p:sp>
          <p:nvSpPr>
            <p:cNvPr id="47" name="Down Arrow 46"/>
            <p:cNvSpPr/>
            <p:nvPr/>
          </p:nvSpPr>
          <p:spPr bwMode="auto">
            <a:xfrm>
              <a:off x="2867486" y="5211192"/>
              <a:ext cx="106532" cy="230820"/>
            </a:xfrm>
            <a:prstGeom prst="downArrow">
              <a:avLst/>
            </a:prstGeom>
            <a:solidFill>
              <a:srgbClr val="FF9900"/>
            </a:solidFill>
            <a:ln w="9525" cap="flat" cmpd="sng" algn="ctr">
              <a:noFill/>
              <a:prstDash val="solid"/>
              <a:round/>
              <a:headEnd type="none" w="med" len="med"/>
              <a:tailEnd type="none" w="med" len="med"/>
            </a:ln>
            <a:effectLst/>
          </p:spPr>
          <p:txBody>
            <a:bodyPr vert="horz" wrap="none" lIns="301752" tIns="0" rIns="301752"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smtClean="0">
                <a:ln>
                  <a:noFill/>
                </a:ln>
                <a:solidFill>
                  <a:schemeClr val="accent1"/>
                </a:solidFill>
                <a:effectLst/>
                <a:latin typeface="Smith&amp;NephewLF" panose="020F0500030000020004" pitchFamily="34" charset="0"/>
              </a:endParaRPr>
            </a:p>
          </p:txBody>
        </p:sp>
        <p:sp>
          <p:nvSpPr>
            <p:cNvPr id="49" name="TextBox 48"/>
            <p:cNvSpPr txBox="1"/>
            <p:nvPr/>
          </p:nvSpPr>
          <p:spPr>
            <a:xfrm>
              <a:off x="2052089" y="4572252"/>
              <a:ext cx="1756982" cy="738664"/>
            </a:xfrm>
            <a:prstGeom prst="rect">
              <a:avLst/>
            </a:prstGeom>
            <a:noFill/>
          </p:spPr>
          <p:txBody>
            <a:bodyPr wrap="square" rtlCol="0">
              <a:spAutoFit/>
            </a:bodyPr>
            <a:lstStyle/>
            <a:p>
              <a:r>
                <a:rPr lang="en-GB" sz="1400" dirty="0" smtClean="0">
                  <a:solidFill>
                    <a:schemeClr val="accent1"/>
                  </a:solidFill>
                  <a:latin typeface="Smith&amp;NephewLF" panose="020F0500030000020004" pitchFamily="34" charset="0"/>
                </a:rPr>
                <a:t>4. </a:t>
              </a:r>
              <a:r>
                <a:rPr lang="en-GB" b="1" dirty="0" smtClean="0">
                  <a:solidFill>
                    <a:schemeClr val="accent1"/>
                  </a:solidFill>
                  <a:latin typeface="Smith&amp;NephewLF" panose="020F0500030000020004" pitchFamily="34" charset="0"/>
                </a:rPr>
                <a:t>Minor Air leak</a:t>
              </a:r>
            </a:p>
            <a:p>
              <a:r>
                <a:rPr lang="en-GB" sz="1200" dirty="0" smtClean="0">
                  <a:solidFill>
                    <a:schemeClr val="accent1"/>
                  </a:solidFill>
                  <a:latin typeface="Smith&amp;NephewLF" panose="020F0500030000020004" pitchFamily="34" charset="0"/>
                </a:rPr>
                <a:t>(in this example shown at the connector)</a:t>
              </a:r>
              <a:endParaRPr lang="en-GB" sz="1200" dirty="0">
                <a:solidFill>
                  <a:schemeClr val="accent1"/>
                </a:solidFill>
                <a:latin typeface="Smith&amp;NephewLF" panose="020F0500030000020004" pitchFamily="34" charset="0"/>
              </a:endParaRPr>
            </a:p>
          </p:txBody>
        </p:sp>
      </p:grpSp>
      <p:sp>
        <p:nvSpPr>
          <p:cNvPr id="9" name="TextBox 8"/>
          <p:cNvSpPr txBox="1"/>
          <p:nvPr/>
        </p:nvSpPr>
        <p:spPr>
          <a:xfrm>
            <a:off x="4458171" y="2255148"/>
            <a:ext cx="4419725" cy="2031325"/>
          </a:xfrm>
          <a:prstGeom prst="rect">
            <a:avLst/>
          </a:prstGeom>
          <a:ln>
            <a:solidFill>
              <a:srgbClr val="FF00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400" b="1" dirty="0" smtClean="0">
                <a:solidFill>
                  <a:srgbClr val="FF0000"/>
                </a:solidFill>
                <a:latin typeface="Smith&amp;NephewLF" panose="020F0500030000020004" pitchFamily="34" charset="0"/>
              </a:rPr>
              <a:t>Ensure all connections are secure and no air leaks are present in the system</a:t>
            </a:r>
          </a:p>
          <a:p>
            <a:pPr algn="ctr"/>
            <a:endParaRPr lang="en-GB" sz="1400" b="1" dirty="0" smtClean="0">
              <a:solidFill>
                <a:srgbClr val="FF0000"/>
              </a:solidFill>
              <a:latin typeface="Smith&amp;NephewLF" panose="020F0500030000020004" pitchFamily="34" charset="0"/>
            </a:endParaRPr>
          </a:p>
          <a:p>
            <a:r>
              <a:rPr lang="en-GB" sz="1400" dirty="0" smtClean="0">
                <a:solidFill>
                  <a:srgbClr val="FF0000"/>
                </a:solidFill>
                <a:latin typeface="Smith&amp;NephewLF" panose="020F0500030000020004" pitchFamily="34" charset="0"/>
              </a:rPr>
              <a:t>Potential sources of air leaks include:</a:t>
            </a:r>
          </a:p>
          <a:p>
            <a:pPr marL="285750" indent="-285750">
              <a:buFont typeface="Arial" panose="020B0604020202020204" pitchFamily="34" charset="0"/>
              <a:buChar char="•"/>
            </a:pPr>
            <a:r>
              <a:rPr lang="en-GB" sz="1400" dirty="0" smtClean="0">
                <a:solidFill>
                  <a:srgbClr val="FF0000"/>
                </a:solidFill>
                <a:latin typeface="Smith&amp;NephewLF" panose="020F0500030000020004" pitchFamily="34" charset="0"/>
              </a:rPr>
              <a:t>Misplaced or worn O-ring between device and canister</a:t>
            </a:r>
          </a:p>
          <a:p>
            <a:pPr marL="285750" indent="-285750">
              <a:buFont typeface="Arial" panose="020B0604020202020204" pitchFamily="34" charset="0"/>
              <a:buChar char="•"/>
            </a:pPr>
            <a:r>
              <a:rPr lang="en-GB" sz="1400" dirty="0" smtClean="0">
                <a:solidFill>
                  <a:srgbClr val="FF0000"/>
                </a:solidFill>
                <a:latin typeface="Smith&amp;NephewLF" panose="020F0500030000020004" pitchFamily="34" charset="0"/>
              </a:rPr>
              <a:t>Tear in Soft Port</a:t>
            </a:r>
          </a:p>
          <a:p>
            <a:pPr marL="285750" indent="-285750">
              <a:buFont typeface="Arial" panose="020B0604020202020204" pitchFamily="34" charset="0"/>
              <a:buChar char="•"/>
            </a:pPr>
            <a:r>
              <a:rPr lang="en-GB" sz="1400" dirty="0">
                <a:solidFill>
                  <a:srgbClr val="FF0000"/>
                </a:solidFill>
                <a:latin typeface="Smith&amp;NephewLF" panose="020F0500030000020004" pitchFamily="34" charset="0"/>
              </a:rPr>
              <a:t>Misplaced or worn O-ring </a:t>
            </a:r>
            <a:r>
              <a:rPr lang="en-GB" sz="1400" dirty="0" smtClean="0">
                <a:solidFill>
                  <a:srgbClr val="FF0000"/>
                </a:solidFill>
                <a:latin typeface="Smith&amp;NephewLF" panose="020F0500030000020004" pitchFamily="34" charset="0"/>
              </a:rPr>
              <a:t>in connector between Soft Port and canister tubing</a:t>
            </a:r>
          </a:p>
          <a:p>
            <a:pPr marL="285750" indent="-285750">
              <a:buFont typeface="Arial" panose="020B0604020202020204" pitchFamily="34" charset="0"/>
              <a:buChar char="•"/>
            </a:pPr>
            <a:r>
              <a:rPr lang="en-GB" sz="1400" dirty="0" smtClean="0">
                <a:solidFill>
                  <a:srgbClr val="FF0000"/>
                </a:solidFill>
                <a:latin typeface="Smith&amp;NephewLF" panose="020F0500030000020004" pitchFamily="34" charset="0"/>
              </a:rPr>
              <a:t>Cracked or damaged canister</a:t>
            </a:r>
            <a:endParaRPr lang="en-GB" sz="1400" dirty="0">
              <a:solidFill>
                <a:srgbClr val="FF0000"/>
              </a:solidFill>
              <a:latin typeface="Smith&amp;NephewLF" panose="020F0500030000020004" pitchFamily="34" charset="0"/>
            </a:endParaRPr>
          </a:p>
        </p:txBody>
      </p:sp>
      <p:grpSp>
        <p:nvGrpSpPr>
          <p:cNvPr id="2" name="Group 1"/>
          <p:cNvGrpSpPr/>
          <p:nvPr/>
        </p:nvGrpSpPr>
        <p:grpSpPr>
          <a:xfrm>
            <a:off x="5419064" y="5501546"/>
            <a:ext cx="3458832" cy="1342886"/>
            <a:chOff x="5419064" y="5489074"/>
            <a:chExt cx="2375530" cy="1342886"/>
          </a:xfrm>
        </p:grpSpPr>
        <p:sp>
          <p:nvSpPr>
            <p:cNvPr id="10" name="TextBox 9"/>
            <p:cNvSpPr txBox="1"/>
            <p:nvPr/>
          </p:nvSpPr>
          <p:spPr>
            <a:xfrm>
              <a:off x="5419064" y="6093296"/>
              <a:ext cx="2375530" cy="738664"/>
            </a:xfrm>
            <a:prstGeom prst="rect">
              <a:avLst/>
            </a:prstGeom>
            <a:noFill/>
          </p:spPr>
          <p:txBody>
            <a:bodyPr wrap="square" rtlCol="0">
              <a:spAutoFit/>
            </a:bodyPr>
            <a:lstStyle/>
            <a:p>
              <a:r>
                <a:rPr lang="en-GB" sz="1400" dirty="0">
                  <a:solidFill>
                    <a:schemeClr val="accent1"/>
                  </a:solidFill>
                  <a:latin typeface="Smith&amp;NephewLF" panose="020F0500030000020004" pitchFamily="34" charset="0"/>
                </a:rPr>
                <a:t>2</a:t>
              </a:r>
              <a:r>
                <a:rPr lang="en-GB" sz="1400" dirty="0" smtClean="0">
                  <a:solidFill>
                    <a:schemeClr val="accent1"/>
                  </a:solidFill>
                  <a:latin typeface="Smith&amp;NephewLF" panose="020F0500030000020004" pitchFamily="34" charset="0"/>
                </a:rPr>
                <a:t>. Air flow from the aeration disc is stopped by the blockage</a:t>
              </a:r>
              <a:endParaRPr lang="en-GB" sz="1400" dirty="0">
                <a:solidFill>
                  <a:schemeClr val="accent1"/>
                </a:solidFill>
                <a:latin typeface="Smith&amp;NephewLF" panose="020F0500030000020004" pitchFamily="34" charset="0"/>
              </a:endParaRPr>
            </a:p>
          </p:txBody>
        </p:sp>
        <p:cxnSp>
          <p:nvCxnSpPr>
            <p:cNvPr id="3" name="Straight Arrow Connector 2"/>
            <p:cNvCxnSpPr/>
            <p:nvPr/>
          </p:nvCxnSpPr>
          <p:spPr>
            <a:xfrm flipH="1" flipV="1">
              <a:off x="6079988" y="5489074"/>
              <a:ext cx="339877" cy="663758"/>
            </a:xfrm>
            <a:prstGeom prst="straightConnector1">
              <a:avLst/>
            </a:prstGeom>
            <a:ln>
              <a:solidFill>
                <a:schemeClr val="tx1">
                  <a:lumMod val="50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5" name="Group 4"/>
          <p:cNvGrpSpPr/>
          <p:nvPr/>
        </p:nvGrpSpPr>
        <p:grpSpPr>
          <a:xfrm>
            <a:off x="158734" y="5661248"/>
            <a:ext cx="2682120" cy="1115141"/>
            <a:chOff x="158734" y="5661248"/>
            <a:chExt cx="2682120" cy="1115141"/>
          </a:xfrm>
        </p:grpSpPr>
        <p:sp>
          <p:nvSpPr>
            <p:cNvPr id="13" name="TextBox 12"/>
            <p:cNvSpPr txBox="1"/>
            <p:nvPr/>
          </p:nvSpPr>
          <p:spPr>
            <a:xfrm>
              <a:off x="158734" y="5822282"/>
              <a:ext cx="2682120" cy="954107"/>
            </a:xfrm>
            <a:prstGeom prst="rect">
              <a:avLst/>
            </a:prstGeom>
            <a:noFill/>
          </p:spPr>
          <p:txBody>
            <a:bodyPr wrap="square" rtlCol="0">
              <a:spAutoFit/>
            </a:bodyPr>
            <a:lstStyle/>
            <a:p>
              <a:r>
                <a:rPr lang="en-GB" sz="1400" dirty="0">
                  <a:solidFill>
                    <a:schemeClr val="accent1"/>
                  </a:solidFill>
                  <a:latin typeface="Smith&amp;NephewLF" panose="020F0500030000020004" pitchFamily="34" charset="0"/>
                </a:rPr>
                <a:t>5</a:t>
              </a:r>
              <a:r>
                <a:rPr lang="en-GB" sz="1400" dirty="0" smtClean="0">
                  <a:solidFill>
                    <a:schemeClr val="accent1"/>
                  </a:solidFill>
                  <a:latin typeface="Smith&amp;NephewLF" panose="020F0500030000020004" pitchFamily="34" charset="0"/>
                </a:rPr>
                <a:t>. Air flow (introduced in this example by the leaking connector) recreates an air flow similar to the aeration disc air flow</a:t>
              </a:r>
              <a:endParaRPr lang="en-GB" sz="1400" dirty="0">
                <a:solidFill>
                  <a:schemeClr val="accent1"/>
                </a:solidFill>
                <a:latin typeface="Smith&amp;NephewLF" panose="020F0500030000020004" pitchFamily="34" charset="0"/>
              </a:endParaRPr>
            </a:p>
          </p:txBody>
        </p:sp>
        <p:cxnSp>
          <p:nvCxnSpPr>
            <p:cNvPr id="14" name="Straight Arrow Connector 13"/>
            <p:cNvCxnSpPr/>
            <p:nvPr/>
          </p:nvCxnSpPr>
          <p:spPr>
            <a:xfrm flipV="1">
              <a:off x="1619672" y="5661248"/>
              <a:ext cx="1152128" cy="161034"/>
            </a:xfrm>
            <a:prstGeom prst="straightConnector1">
              <a:avLst/>
            </a:prstGeom>
            <a:ln>
              <a:solidFill>
                <a:schemeClr val="tx1">
                  <a:lumMod val="50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6" name="Group 5"/>
          <p:cNvGrpSpPr/>
          <p:nvPr/>
        </p:nvGrpSpPr>
        <p:grpSpPr>
          <a:xfrm>
            <a:off x="1500325" y="3032405"/>
            <a:ext cx="2398815" cy="1169551"/>
            <a:chOff x="1500325" y="3032405"/>
            <a:chExt cx="2398815" cy="1169551"/>
          </a:xfrm>
        </p:grpSpPr>
        <p:sp>
          <p:nvSpPr>
            <p:cNvPr id="16" name="TextBox 15"/>
            <p:cNvSpPr txBox="1"/>
            <p:nvPr/>
          </p:nvSpPr>
          <p:spPr>
            <a:xfrm>
              <a:off x="2329637" y="3032405"/>
              <a:ext cx="1569503" cy="1169551"/>
            </a:xfrm>
            <a:prstGeom prst="rect">
              <a:avLst/>
            </a:prstGeom>
            <a:noFill/>
          </p:spPr>
          <p:txBody>
            <a:bodyPr wrap="square" rtlCol="0">
              <a:spAutoFit/>
            </a:bodyPr>
            <a:lstStyle/>
            <a:p>
              <a:r>
                <a:rPr lang="en-GB" sz="1400" dirty="0" smtClean="0">
                  <a:solidFill>
                    <a:schemeClr val="accent1"/>
                  </a:solidFill>
                  <a:latin typeface="Smith&amp;NephewLF" panose="020F0500030000020004" pitchFamily="34" charset="0"/>
                </a:rPr>
                <a:t>6. Air flow through the device is within the normal range and the blockage is not detected</a:t>
              </a:r>
              <a:endParaRPr lang="en-GB" sz="1400" dirty="0">
                <a:solidFill>
                  <a:schemeClr val="accent1"/>
                </a:solidFill>
                <a:latin typeface="Smith&amp;NephewLF" panose="020F0500030000020004" pitchFamily="34" charset="0"/>
              </a:endParaRPr>
            </a:p>
          </p:txBody>
        </p:sp>
        <p:cxnSp>
          <p:nvCxnSpPr>
            <p:cNvPr id="17" name="Straight Arrow Connector 16"/>
            <p:cNvCxnSpPr>
              <a:stCxn id="16" idx="1"/>
            </p:cNvCxnSpPr>
            <p:nvPr/>
          </p:nvCxnSpPr>
          <p:spPr>
            <a:xfrm flipH="1">
              <a:off x="1500325" y="3617181"/>
              <a:ext cx="829312" cy="31543"/>
            </a:xfrm>
            <a:prstGeom prst="straightConnector1">
              <a:avLst/>
            </a:prstGeom>
            <a:ln>
              <a:solidFill>
                <a:schemeClr val="tx1">
                  <a:lumMod val="50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19" name="TextBox 18"/>
          <p:cNvSpPr txBox="1"/>
          <p:nvPr/>
        </p:nvSpPr>
        <p:spPr>
          <a:xfrm>
            <a:off x="4095060" y="4519205"/>
            <a:ext cx="1725283" cy="738664"/>
          </a:xfrm>
          <a:prstGeom prst="rect">
            <a:avLst/>
          </a:prstGeom>
          <a:noFill/>
        </p:spPr>
        <p:txBody>
          <a:bodyPr wrap="square" rtlCol="0">
            <a:spAutoFit/>
          </a:bodyPr>
          <a:lstStyle/>
          <a:p>
            <a:r>
              <a:rPr lang="en-GB" sz="1400" dirty="0">
                <a:solidFill>
                  <a:schemeClr val="accent1"/>
                </a:solidFill>
                <a:latin typeface="Smith&amp;NephewLF" panose="020F0500030000020004" pitchFamily="34" charset="0"/>
              </a:rPr>
              <a:t>3</a:t>
            </a:r>
            <a:r>
              <a:rPr lang="en-GB" sz="1400" dirty="0" smtClean="0">
                <a:solidFill>
                  <a:schemeClr val="accent1"/>
                </a:solidFill>
                <a:latin typeface="Smith&amp;NephewLF" panose="020F0500030000020004" pitchFamily="34" charset="0"/>
              </a:rPr>
              <a:t>. No air flow back to canister within the Soft Port </a:t>
            </a:r>
            <a:endParaRPr lang="en-GB" sz="1400" dirty="0">
              <a:solidFill>
                <a:schemeClr val="accent1"/>
              </a:solidFill>
              <a:latin typeface="Smith&amp;NephewLF" panose="020F0500030000020004" pitchFamily="34" charset="0"/>
            </a:endParaRPr>
          </a:p>
        </p:txBody>
      </p:sp>
      <p:cxnSp>
        <p:nvCxnSpPr>
          <p:cNvPr id="20" name="Straight Arrow Connector 19"/>
          <p:cNvCxnSpPr/>
          <p:nvPr/>
        </p:nvCxnSpPr>
        <p:spPr>
          <a:xfrm flipH="1">
            <a:off x="4495144" y="5257869"/>
            <a:ext cx="262088" cy="270115"/>
          </a:xfrm>
          <a:prstGeom prst="straightConnector1">
            <a:avLst/>
          </a:prstGeom>
          <a:ln>
            <a:solidFill>
              <a:schemeClr val="tx1">
                <a:lumMod val="50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5695554" y="4781306"/>
            <a:ext cx="1612749" cy="1040976"/>
            <a:chOff x="5695554" y="4781306"/>
            <a:chExt cx="1612749" cy="1040976"/>
          </a:xfrm>
        </p:grpSpPr>
        <p:sp>
          <p:nvSpPr>
            <p:cNvPr id="46" name="&quot;No&quot; Symbol 45"/>
            <p:cNvSpPr/>
            <p:nvPr/>
          </p:nvSpPr>
          <p:spPr bwMode="auto">
            <a:xfrm>
              <a:off x="5695554" y="5331121"/>
              <a:ext cx="504056" cy="491161"/>
            </a:xfrm>
            <a:prstGeom prst="noSmoking">
              <a:avLst/>
            </a:prstGeom>
            <a:solidFill>
              <a:srgbClr val="FF0000"/>
            </a:solidFill>
            <a:ln w="9525" cap="flat" cmpd="sng" algn="ctr">
              <a:solidFill>
                <a:schemeClr val="accent1"/>
              </a:solidFill>
              <a:prstDash val="solid"/>
              <a:round/>
              <a:headEnd type="none" w="med" len="med"/>
              <a:tailEnd type="none" w="med" len="med"/>
            </a:ln>
            <a:effectLst/>
          </p:spPr>
          <p:txBody>
            <a:bodyPr vert="horz" wrap="none" lIns="301752" tIns="0" rIns="301752"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smtClean="0">
                <a:ln>
                  <a:noFill/>
                </a:ln>
                <a:solidFill>
                  <a:schemeClr val="accent1"/>
                </a:solidFill>
                <a:effectLst/>
                <a:latin typeface="Smith&amp;NephewLF" panose="020F0500030000020004" pitchFamily="34" charset="0"/>
              </a:endParaRPr>
            </a:p>
          </p:txBody>
        </p:sp>
        <p:grpSp>
          <p:nvGrpSpPr>
            <p:cNvPr id="7" name="Group 6"/>
            <p:cNvGrpSpPr/>
            <p:nvPr/>
          </p:nvGrpSpPr>
          <p:grpSpPr>
            <a:xfrm>
              <a:off x="5889580" y="4781306"/>
              <a:ext cx="1418723" cy="539351"/>
              <a:chOff x="5889580" y="4781306"/>
              <a:chExt cx="1418723" cy="539351"/>
            </a:xfrm>
          </p:grpSpPr>
          <p:sp>
            <p:nvSpPr>
              <p:cNvPr id="48" name="TextBox 47"/>
              <p:cNvSpPr txBox="1"/>
              <p:nvPr/>
            </p:nvSpPr>
            <p:spPr>
              <a:xfrm>
                <a:off x="5889580" y="4781306"/>
                <a:ext cx="1418723" cy="369332"/>
              </a:xfrm>
              <a:prstGeom prst="rect">
                <a:avLst/>
              </a:prstGeom>
              <a:noFill/>
            </p:spPr>
            <p:txBody>
              <a:bodyPr wrap="square" rtlCol="0">
                <a:spAutoFit/>
              </a:bodyPr>
              <a:lstStyle/>
              <a:p>
                <a:r>
                  <a:rPr lang="en-GB" sz="1200" dirty="0" smtClean="0">
                    <a:solidFill>
                      <a:schemeClr val="accent1"/>
                    </a:solidFill>
                    <a:latin typeface="Smith&amp;NephewLF" panose="020F0500030000020004" pitchFamily="34" charset="0"/>
                  </a:rPr>
                  <a:t>1. </a:t>
                </a:r>
                <a:r>
                  <a:rPr lang="en-GB" b="1" dirty="0" smtClean="0">
                    <a:solidFill>
                      <a:schemeClr val="accent1"/>
                    </a:solidFill>
                    <a:latin typeface="Smith&amp;NephewLF" panose="020F0500030000020004" pitchFamily="34" charset="0"/>
                  </a:rPr>
                  <a:t>Blockage</a:t>
                </a:r>
                <a:endParaRPr lang="en-GB" b="1" dirty="0">
                  <a:solidFill>
                    <a:schemeClr val="accent1"/>
                  </a:solidFill>
                  <a:latin typeface="Smith&amp;NephewLF" panose="020F0500030000020004" pitchFamily="34" charset="0"/>
                </a:endParaRPr>
              </a:p>
            </p:txBody>
          </p:sp>
          <p:cxnSp>
            <p:nvCxnSpPr>
              <p:cNvPr id="22" name="Straight Arrow Connector 21"/>
              <p:cNvCxnSpPr/>
              <p:nvPr/>
            </p:nvCxnSpPr>
            <p:spPr>
              <a:xfrm flipH="1">
                <a:off x="6015374" y="5149970"/>
                <a:ext cx="57622" cy="170687"/>
              </a:xfrm>
              <a:prstGeom prst="straightConnector1">
                <a:avLst/>
              </a:prstGeom>
              <a:ln>
                <a:solidFill>
                  <a:schemeClr val="tx1">
                    <a:lumMod val="50000"/>
                  </a:schemeClr>
                </a:solidFill>
                <a:tailEnd type="arrow"/>
              </a:ln>
            </p:spPr>
            <p:style>
              <a:lnRef idx="1">
                <a:schemeClr val="accent1"/>
              </a:lnRef>
              <a:fillRef idx="0">
                <a:schemeClr val="accent1"/>
              </a:fillRef>
              <a:effectRef idx="0">
                <a:schemeClr val="accent1"/>
              </a:effectRef>
              <a:fontRef idx="minor">
                <a:schemeClr val="tx1"/>
              </a:fontRef>
            </p:style>
          </p:cxnSp>
        </p:grpSp>
      </p:grpSp>
      <p:sp>
        <p:nvSpPr>
          <p:cNvPr id="11" name="Title 10"/>
          <p:cNvSpPr>
            <a:spLocks noGrp="1"/>
          </p:cNvSpPr>
          <p:nvPr>
            <p:ph type="title"/>
          </p:nvPr>
        </p:nvSpPr>
        <p:spPr>
          <a:xfrm>
            <a:off x="790467" y="603130"/>
            <a:ext cx="8229600" cy="768096"/>
          </a:xfrm>
        </p:spPr>
        <p:txBody>
          <a:bodyPr/>
          <a:lstStyle/>
          <a:p>
            <a:r>
              <a:rPr lang="en-GB" kern="0" dirty="0">
                <a:solidFill>
                  <a:schemeClr val="tx1"/>
                </a:solidFill>
              </a:rPr>
              <a:t>Caution – lack of blockage alarm (continued)</a:t>
            </a:r>
            <a:endParaRPr lang="en-GB" dirty="0"/>
          </a:p>
        </p:txBody>
      </p:sp>
      <p:sp>
        <p:nvSpPr>
          <p:cNvPr id="12" name="Slide Number Placeholder 11"/>
          <p:cNvSpPr>
            <a:spLocks noGrp="1"/>
          </p:cNvSpPr>
          <p:nvPr>
            <p:ph type="sldNum" sz="quarter" idx="11"/>
          </p:nvPr>
        </p:nvSpPr>
        <p:spPr/>
        <p:txBody>
          <a:bodyPr/>
          <a:lstStyle/>
          <a:p>
            <a:fld id="{3A7D5340-7F4D-46FB-B4B5-A5222B0AC70A}" type="slidenum">
              <a:rPr lang="en-US" sz="1200">
                <a:solidFill>
                  <a:schemeClr val="tx1"/>
                </a:solidFill>
              </a:rPr>
              <a:pPr/>
              <a:t>77</a:t>
            </a:fld>
            <a:endParaRPr lang="en-US" sz="1200" dirty="0">
              <a:solidFill>
                <a:schemeClr val="tx1"/>
              </a:solidFill>
            </a:endParaRPr>
          </a:p>
        </p:txBody>
      </p:sp>
      <p:pic>
        <p:nvPicPr>
          <p:cNvPr id="50"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596816" y="3723616"/>
            <a:ext cx="226813" cy="223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Rectangle 26"/>
          <p:cNvSpPr/>
          <p:nvPr/>
        </p:nvSpPr>
        <p:spPr>
          <a:xfrm>
            <a:off x="1611976" y="6635737"/>
            <a:ext cx="6586582"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8" name="Rectangle 27"/>
          <p:cNvSpPr/>
          <p:nvPr/>
        </p:nvSpPr>
        <p:spPr>
          <a:xfrm>
            <a:off x="251520" y="603130"/>
            <a:ext cx="8496944"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7377716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9"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2"/>
          <p:cNvSpPr>
            <a:spLocks noGrp="1"/>
          </p:cNvSpPr>
          <p:nvPr>
            <p:ph type="title" idx="4294967295"/>
          </p:nvPr>
        </p:nvSpPr>
        <p:spPr bwMode="auto">
          <a:xfrm>
            <a:off x="395536" y="836712"/>
            <a:ext cx="7063000" cy="710952"/>
          </a:xfrm>
          <a:prstGeom prst="rect">
            <a:avLst/>
          </a:prstGeom>
          <a:solidFill>
            <a:srgbClr val="FFFFFF"/>
          </a:solidFill>
          <a:ln>
            <a:miter lim="800000"/>
            <a:headEnd/>
            <a:tailEnd/>
          </a:ln>
        </p:spPr>
        <p:txBody>
          <a:bodyPr lIns="0" tIns="0" rIns="0" bIns="0" anchor="b"/>
          <a:lstStyle/>
          <a:p>
            <a:pPr eaLnBrk="1" hangingPunct="1"/>
            <a:r>
              <a:rPr lang="en-GB" dirty="0" smtClean="0">
                <a:solidFill>
                  <a:schemeClr val="tx1"/>
                </a:solidFill>
              </a:rPr>
              <a:t>Bridging caution and considerations</a:t>
            </a:r>
          </a:p>
        </p:txBody>
      </p:sp>
      <p:pic>
        <p:nvPicPr>
          <p:cNvPr id="22" name="Picture 16"/>
          <p:cNvPicPr>
            <a:picLocks noChangeAspect="1"/>
          </p:cNvPicPr>
          <p:nvPr/>
        </p:nvPicPr>
        <p:blipFill>
          <a:blip r:embed="rId3" cstate="print"/>
          <a:srcRect l="4381" t="10056" r="3365" b="12840"/>
          <a:stretch>
            <a:fillRect/>
          </a:stretch>
        </p:blipFill>
        <p:spPr bwMode="auto">
          <a:xfrm>
            <a:off x="4866125" y="1833388"/>
            <a:ext cx="3384707" cy="4259908"/>
          </a:xfrm>
          <a:prstGeom prst="rect">
            <a:avLst/>
          </a:prstGeom>
          <a:noFill/>
          <a:ln w="9525">
            <a:noFill/>
            <a:miter lim="800000"/>
            <a:headEnd/>
            <a:tailEnd/>
          </a:ln>
        </p:spPr>
      </p:pic>
      <p:sp>
        <p:nvSpPr>
          <p:cNvPr id="23" name="Slide Number Placeholder 1"/>
          <p:cNvSpPr txBox="1">
            <a:spLocks/>
          </p:cNvSpPr>
          <p:nvPr/>
        </p:nvSpPr>
        <p:spPr>
          <a:xfrm>
            <a:off x="6565392" y="6208775"/>
            <a:ext cx="2130552" cy="4754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A7D5340-7F4D-46FB-B4B5-A5222B0AC70A}" type="slidenum">
              <a:rPr lang="en-US" sz="1200">
                <a:latin typeface="Smith&amp;NephewLF" pitchFamily="34" charset="0"/>
              </a:rPr>
              <a:pPr algn="r"/>
              <a:t>78</a:t>
            </a:fld>
            <a:endParaRPr lang="en-US" sz="1200" dirty="0">
              <a:latin typeface="Smith&amp;NephewLF" pitchFamily="34" charset="0"/>
            </a:endParaRPr>
          </a:p>
        </p:txBody>
      </p:sp>
      <p:pic>
        <p:nvPicPr>
          <p:cNvPr id="6"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6961287" y="4509119"/>
            <a:ext cx="725577" cy="7152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1611976" y="6635737"/>
            <a:ext cx="6586582"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Rectangle 7"/>
          <p:cNvSpPr/>
          <p:nvPr/>
        </p:nvSpPr>
        <p:spPr>
          <a:xfrm>
            <a:off x="251520" y="504982"/>
            <a:ext cx="8496944"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734184567"/>
      </p:ext>
    </p:extLst>
  </p:cSld>
  <p:clrMapOvr>
    <a:masterClrMapping/>
  </p:clrMapOvr>
  <p:transition>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1" name="Straight Connector 40"/>
          <p:cNvCxnSpPr/>
          <p:nvPr/>
        </p:nvCxnSpPr>
        <p:spPr bwMode="auto">
          <a:xfrm flipV="1">
            <a:off x="5058347" y="4948482"/>
            <a:ext cx="521765" cy="1"/>
          </a:xfrm>
          <a:prstGeom prst="line">
            <a:avLst/>
          </a:prstGeom>
          <a:solidFill>
            <a:srgbClr val="FF9900"/>
          </a:solidFill>
          <a:ln w="9525" cap="flat" cmpd="sng" algn="ctr">
            <a:noFill/>
            <a:prstDash val="solid"/>
            <a:round/>
            <a:headEnd type="none" w="med" len="med"/>
            <a:tailEnd type="none" w="med" len="med"/>
          </a:ln>
          <a:effectLst/>
        </p:spPr>
      </p:cxn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1" y="2894119"/>
            <a:ext cx="6094834" cy="31782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5" name="TextBox 44"/>
          <p:cNvSpPr txBox="1"/>
          <p:nvPr/>
        </p:nvSpPr>
        <p:spPr>
          <a:xfrm>
            <a:off x="733492" y="1124744"/>
            <a:ext cx="7254804" cy="2123658"/>
          </a:xfrm>
          <a:prstGeom prst="rect">
            <a:avLst/>
          </a:prstGeom>
          <a:noFill/>
        </p:spPr>
        <p:txBody>
          <a:bodyPr wrap="square" rtlCol="0">
            <a:spAutoFit/>
          </a:bodyPr>
          <a:lstStyle/>
          <a:p>
            <a:pPr marL="288925" lvl="1" indent="-231775" fontAlgn="auto">
              <a:spcBef>
                <a:spcPts val="0"/>
              </a:spcBef>
              <a:spcAft>
                <a:spcPts val="1200"/>
              </a:spcAft>
              <a:buFont typeface="Arial" panose="020B0604020202020204" pitchFamily="34" charset="0"/>
              <a:buChar char="•"/>
            </a:pPr>
            <a:r>
              <a:rPr lang="en-US" sz="1600" b="1" dirty="0" smtClean="0">
                <a:latin typeface="Smith&amp;NephewLF" panose="020F0500030000020004" pitchFamily="34" charset="0"/>
              </a:rPr>
              <a:t>Bridging wounds together </a:t>
            </a:r>
            <a:r>
              <a:rPr lang="en-US" sz="1600" dirty="0" smtClean="0">
                <a:latin typeface="Smith&amp;NephewLF" panose="020F0500030000020004" pitchFamily="34" charset="0"/>
              </a:rPr>
              <a:t>expands the communication of pressure through the system, which is inherently more demanding </a:t>
            </a:r>
          </a:p>
          <a:p>
            <a:pPr marL="288925" lvl="1" indent="-231775" fontAlgn="auto">
              <a:spcBef>
                <a:spcPts val="0"/>
              </a:spcBef>
              <a:spcAft>
                <a:spcPts val="1200"/>
              </a:spcAft>
              <a:buFont typeface="Arial" panose="020B0604020202020204" pitchFamily="34" charset="0"/>
              <a:buChar char="•"/>
            </a:pPr>
            <a:r>
              <a:rPr lang="en-US" sz="1600" dirty="0" smtClean="0">
                <a:latin typeface="Smith&amp;NephewLF" panose="020F0500030000020004" pitchFamily="34" charset="0"/>
              </a:rPr>
              <a:t>If a blockage exists within the bridge or dressing, an air leak will not reach the Soft Port where it can be detected. </a:t>
            </a:r>
            <a:r>
              <a:rPr lang="en-US" sz="1600" b="1" dirty="0" smtClean="0">
                <a:solidFill>
                  <a:schemeClr val="accent1"/>
                </a:solidFill>
                <a:latin typeface="Smith&amp;NephewLF" panose="020F0500030000020004" pitchFamily="34" charset="0"/>
              </a:rPr>
              <a:t>This behavior is seen with all NPWT systems</a:t>
            </a:r>
          </a:p>
          <a:p>
            <a:pPr marL="288925" lvl="1" indent="-231775" fontAlgn="auto">
              <a:spcBef>
                <a:spcPts val="0"/>
              </a:spcBef>
              <a:spcAft>
                <a:spcPts val="1200"/>
              </a:spcAft>
              <a:buFont typeface="Arial" panose="020B0604020202020204" pitchFamily="34" charset="0"/>
              <a:buChar char="•"/>
            </a:pPr>
            <a:r>
              <a:rPr lang="en-US" sz="1600" dirty="0" smtClean="0">
                <a:latin typeface="Smith&amp;NephewLF" panose="020F0500030000020004" pitchFamily="34" charset="0"/>
              </a:rPr>
              <a:t>When using the bridging technique it is recommended that the whole system is </a:t>
            </a:r>
            <a:r>
              <a:rPr lang="en-US" sz="1600" b="1" dirty="0" smtClean="0">
                <a:latin typeface="Smith&amp;NephewLF" panose="020F0500030000020004" pitchFamily="34" charset="0"/>
              </a:rPr>
              <a:t>monitored more frequently</a:t>
            </a:r>
            <a:r>
              <a:rPr lang="en-US" sz="1600" dirty="0" smtClean="0">
                <a:latin typeface="Smith&amp;NephewLF" panose="020F0500030000020004" pitchFamily="34" charset="0"/>
              </a:rPr>
              <a:t>, checking for visual confirmation that all wounds are under vacuum</a:t>
            </a:r>
          </a:p>
        </p:txBody>
      </p:sp>
      <p:sp>
        <p:nvSpPr>
          <p:cNvPr id="3" name="Right Brace 2"/>
          <p:cNvSpPr/>
          <p:nvPr/>
        </p:nvSpPr>
        <p:spPr>
          <a:xfrm rot="5400000">
            <a:off x="2100656" y="4080378"/>
            <a:ext cx="450585" cy="3551067"/>
          </a:xfrm>
          <a:prstGeom prst="rightBrace">
            <a:avLst/>
          </a:prstGeom>
          <a:noFill/>
          <a:ln>
            <a:solidFill>
              <a:schemeClr val="tx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GB" dirty="0">
              <a:solidFill>
                <a:srgbClr val="4D4E53"/>
              </a:solidFill>
            </a:endParaRPr>
          </a:p>
        </p:txBody>
      </p:sp>
      <p:sp>
        <p:nvSpPr>
          <p:cNvPr id="4" name="TextBox 3"/>
          <p:cNvSpPr txBox="1"/>
          <p:nvPr/>
        </p:nvSpPr>
        <p:spPr>
          <a:xfrm>
            <a:off x="532661" y="6072326"/>
            <a:ext cx="3518271" cy="338554"/>
          </a:xfrm>
          <a:prstGeom prst="rect">
            <a:avLst/>
          </a:prstGeom>
          <a:noFill/>
        </p:spPr>
        <p:txBody>
          <a:bodyPr wrap="none" rtlCol="0">
            <a:spAutoFit/>
          </a:bodyPr>
          <a:lstStyle/>
          <a:p>
            <a:pPr fontAlgn="auto">
              <a:spcBef>
                <a:spcPts val="0"/>
              </a:spcBef>
              <a:spcAft>
                <a:spcPts val="0"/>
              </a:spcAft>
            </a:pPr>
            <a:r>
              <a:rPr lang="en-GB" sz="1600" dirty="0" smtClean="0">
                <a:solidFill>
                  <a:schemeClr val="accent1"/>
                </a:solidFill>
                <a:latin typeface="Smith&amp;NephewLF" panose="020F0500030000020004" pitchFamily="34" charset="0"/>
              </a:rPr>
              <a:t>Zone in which blockage can be detected</a:t>
            </a:r>
            <a:endParaRPr lang="en-GB" sz="1600" dirty="0">
              <a:solidFill>
                <a:schemeClr val="accent1"/>
              </a:solidFill>
              <a:latin typeface="Smith&amp;NephewLF" panose="020F0500030000020004" pitchFamily="34" charset="0"/>
            </a:endParaRPr>
          </a:p>
        </p:txBody>
      </p:sp>
      <p:sp>
        <p:nvSpPr>
          <p:cNvPr id="14" name="TextBox 13"/>
          <p:cNvSpPr txBox="1"/>
          <p:nvPr/>
        </p:nvSpPr>
        <p:spPr>
          <a:xfrm>
            <a:off x="3815231" y="4667477"/>
            <a:ext cx="641359" cy="246221"/>
          </a:xfrm>
          <a:prstGeom prst="rect">
            <a:avLst/>
          </a:prstGeom>
          <a:noFill/>
        </p:spPr>
        <p:txBody>
          <a:bodyPr wrap="square" rtlCol="0">
            <a:spAutoFit/>
          </a:bodyPr>
          <a:lstStyle/>
          <a:p>
            <a:pPr fontAlgn="auto">
              <a:spcBef>
                <a:spcPts val="0"/>
              </a:spcBef>
              <a:spcAft>
                <a:spcPts val="0"/>
              </a:spcAft>
            </a:pPr>
            <a:r>
              <a:rPr lang="en-GB" sz="1000" dirty="0" smtClean="0">
                <a:solidFill>
                  <a:schemeClr val="bg1">
                    <a:lumMod val="50000"/>
                  </a:schemeClr>
                </a:solidFill>
                <a:latin typeface="Smith&amp;NephewLF" panose="020F0500030000020004" pitchFamily="34" charset="0"/>
              </a:rPr>
              <a:t>Wound 1</a:t>
            </a:r>
            <a:endParaRPr lang="en-GB" sz="1000" dirty="0">
              <a:solidFill>
                <a:schemeClr val="bg1">
                  <a:lumMod val="50000"/>
                </a:schemeClr>
              </a:solidFill>
              <a:latin typeface="Smith&amp;NephewLF" panose="020F0500030000020004" pitchFamily="34" charset="0"/>
            </a:endParaRPr>
          </a:p>
        </p:txBody>
      </p:sp>
      <p:sp>
        <p:nvSpPr>
          <p:cNvPr id="15" name="TextBox 14"/>
          <p:cNvSpPr txBox="1"/>
          <p:nvPr/>
        </p:nvSpPr>
        <p:spPr>
          <a:xfrm>
            <a:off x="5370303" y="4653892"/>
            <a:ext cx="711520" cy="246221"/>
          </a:xfrm>
          <a:prstGeom prst="rect">
            <a:avLst/>
          </a:prstGeom>
          <a:noFill/>
        </p:spPr>
        <p:txBody>
          <a:bodyPr wrap="square" rtlCol="0">
            <a:spAutoFit/>
          </a:bodyPr>
          <a:lstStyle/>
          <a:p>
            <a:pPr fontAlgn="auto">
              <a:spcBef>
                <a:spcPts val="0"/>
              </a:spcBef>
              <a:spcAft>
                <a:spcPts val="0"/>
              </a:spcAft>
            </a:pPr>
            <a:r>
              <a:rPr lang="en-GB" sz="1000" dirty="0" smtClean="0">
                <a:solidFill>
                  <a:schemeClr val="bg1">
                    <a:lumMod val="50000"/>
                  </a:schemeClr>
                </a:solidFill>
                <a:latin typeface="Smith&amp;NephewLF" panose="020F0500030000020004" pitchFamily="34" charset="0"/>
              </a:rPr>
              <a:t>Wound 2</a:t>
            </a:r>
            <a:endParaRPr lang="en-GB" sz="1000" dirty="0">
              <a:solidFill>
                <a:schemeClr val="bg1">
                  <a:lumMod val="50000"/>
                </a:schemeClr>
              </a:solidFill>
              <a:latin typeface="Smith&amp;NephewLF" panose="020F0500030000020004" pitchFamily="34" charset="0"/>
            </a:endParaRPr>
          </a:p>
        </p:txBody>
      </p:sp>
      <p:sp>
        <p:nvSpPr>
          <p:cNvPr id="16" name="TextBox 15"/>
          <p:cNvSpPr txBox="1"/>
          <p:nvPr/>
        </p:nvSpPr>
        <p:spPr>
          <a:xfrm>
            <a:off x="4732594" y="5054987"/>
            <a:ext cx="549622" cy="246221"/>
          </a:xfrm>
          <a:prstGeom prst="rect">
            <a:avLst/>
          </a:prstGeom>
          <a:noFill/>
        </p:spPr>
        <p:txBody>
          <a:bodyPr wrap="square" rtlCol="0">
            <a:spAutoFit/>
          </a:bodyPr>
          <a:lstStyle/>
          <a:p>
            <a:pPr fontAlgn="auto">
              <a:spcBef>
                <a:spcPts val="0"/>
              </a:spcBef>
              <a:spcAft>
                <a:spcPts val="0"/>
              </a:spcAft>
            </a:pPr>
            <a:r>
              <a:rPr lang="en-GB" sz="1000" dirty="0" smtClean="0">
                <a:solidFill>
                  <a:schemeClr val="bg1">
                    <a:lumMod val="50000"/>
                  </a:schemeClr>
                </a:solidFill>
                <a:latin typeface="Smith&amp;NephewLF" panose="020F0500030000020004" pitchFamily="34" charset="0"/>
              </a:rPr>
              <a:t>Bridge</a:t>
            </a:r>
            <a:endParaRPr lang="en-GB" sz="1000" dirty="0">
              <a:solidFill>
                <a:schemeClr val="bg1">
                  <a:lumMod val="50000"/>
                </a:schemeClr>
              </a:solidFill>
              <a:latin typeface="Smith&amp;NephewLF" panose="020F0500030000020004" pitchFamily="34" charset="0"/>
            </a:endParaRPr>
          </a:p>
        </p:txBody>
      </p:sp>
      <p:grpSp>
        <p:nvGrpSpPr>
          <p:cNvPr id="8" name="Group 7"/>
          <p:cNvGrpSpPr/>
          <p:nvPr/>
        </p:nvGrpSpPr>
        <p:grpSpPr>
          <a:xfrm>
            <a:off x="4259316" y="4345484"/>
            <a:ext cx="4795905" cy="1836096"/>
            <a:chOff x="4259317" y="4699531"/>
            <a:chExt cx="4795905" cy="1836096"/>
          </a:xfrm>
        </p:grpSpPr>
        <p:sp>
          <p:nvSpPr>
            <p:cNvPr id="46" name="TextBox 45"/>
            <p:cNvSpPr txBox="1"/>
            <p:nvPr/>
          </p:nvSpPr>
          <p:spPr>
            <a:xfrm>
              <a:off x="4672096" y="6012407"/>
              <a:ext cx="3830636" cy="523220"/>
            </a:xfrm>
            <a:prstGeom prst="rect">
              <a:avLst/>
            </a:prstGeom>
            <a:noFill/>
          </p:spPr>
          <p:txBody>
            <a:bodyPr wrap="square" rtlCol="0">
              <a:spAutoFit/>
            </a:bodyPr>
            <a:lstStyle/>
            <a:p>
              <a:pPr fontAlgn="auto">
                <a:spcBef>
                  <a:spcPts val="0"/>
                </a:spcBef>
                <a:spcAft>
                  <a:spcPts val="0"/>
                </a:spcAft>
              </a:pPr>
              <a:r>
                <a:rPr lang="en-GB" sz="1400" dirty="0" smtClean="0">
                  <a:solidFill>
                    <a:schemeClr val="accent1"/>
                  </a:solidFill>
                  <a:latin typeface="Smith&amp;NephewLF" panose="020F0500030000020004" pitchFamily="34" charset="0"/>
                </a:rPr>
                <a:t> A blockage or a restriction in either the ‘Bridge’ or the wound filler of either wound is not detectable</a:t>
              </a:r>
              <a:endParaRPr lang="en-GB" sz="1400" dirty="0">
                <a:solidFill>
                  <a:schemeClr val="accent1"/>
                </a:solidFill>
                <a:latin typeface="Smith&amp;NephewLF" panose="020F0500030000020004" pitchFamily="34" charset="0"/>
              </a:endParaRPr>
            </a:p>
          </p:txBody>
        </p:sp>
        <p:grpSp>
          <p:nvGrpSpPr>
            <p:cNvPr id="7" name="Group 6"/>
            <p:cNvGrpSpPr/>
            <p:nvPr/>
          </p:nvGrpSpPr>
          <p:grpSpPr>
            <a:xfrm>
              <a:off x="4259317" y="4699531"/>
              <a:ext cx="4795905" cy="1310653"/>
              <a:chOff x="4259317" y="4699531"/>
              <a:chExt cx="4795905" cy="1310653"/>
            </a:xfrm>
          </p:grpSpPr>
          <p:sp>
            <p:nvSpPr>
              <p:cNvPr id="47" name="TextBox 46"/>
              <p:cNvSpPr txBox="1"/>
              <p:nvPr/>
            </p:nvSpPr>
            <p:spPr>
              <a:xfrm>
                <a:off x="6274345" y="4699531"/>
                <a:ext cx="2780877" cy="738664"/>
              </a:xfrm>
              <a:prstGeom prst="rect">
                <a:avLst/>
              </a:prstGeom>
              <a:noFill/>
            </p:spPr>
            <p:txBody>
              <a:bodyPr wrap="square" rtlCol="0">
                <a:spAutoFit/>
              </a:bodyPr>
              <a:lstStyle/>
              <a:p>
                <a:pPr fontAlgn="auto">
                  <a:spcBef>
                    <a:spcPts val="0"/>
                  </a:spcBef>
                  <a:spcAft>
                    <a:spcPts val="0"/>
                  </a:spcAft>
                </a:pPr>
                <a:r>
                  <a:rPr lang="en-GB" sz="1400" dirty="0" smtClean="0">
                    <a:solidFill>
                      <a:schemeClr val="accent1"/>
                    </a:solidFill>
                    <a:latin typeface="Smith&amp;NephewLF" panose="020F0500030000020004" pitchFamily="34" charset="0"/>
                  </a:rPr>
                  <a:t>Air Leak may not be detectable here if there is a blockage or restriction in the bridge</a:t>
                </a:r>
                <a:endParaRPr lang="en-GB" sz="1400" dirty="0">
                  <a:solidFill>
                    <a:schemeClr val="accent1"/>
                  </a:solidFill>
                  <a:latin typeface="Smith&amp;NephewLF" panose="020F0500030000020004" pitchFamily="34" charset="0"/>
                </a:endParaRPr>
              </a:p>
            </p:txBody>
          </p:sp>
          <p:grpSp>
            <p:nvGrpSpPr>
              <p:cNvPr id="5" name="Group 4"/>
              <p:cNvGrpSpPr/>
              <p:nvPr/>
            </p:nvGrpSpPr>
            <p:grpSpPr>
              <a:xfrm>
                <a:off x="4259317" y="5131050"/>
                <a:ext cx="2021446" cy="879134"/>
                <a:chOff x="4259317" y="5131050"/>
                <a:chExt cx="2021446" cy="879134"/>
              </a:xfrm>
            </p:grpSpPr>
            <p:sp>
              <p:nvSpPr>
                <p:cNvPr id="43" name="&quot;No&quot; Symbol 42"/>
                <p:cNvSpPr/>
                <p:nvPr/>
              </p:nvSpPr>
              <p:spPr bwMode="auto">
                <a:xfrm>
                  <a:off x="4860033" y="5216342"/>
                  <a:ext cx="208082" cy="222890"/>
                </a:xfrm>
                <a:prstGeom prst="noSmoking">
                  <a:avLst/>
                </a:prstGeom>
                <a:solidFill>
                  <a:srgbClr val="FF0000"/>
                </a:solidFill>
                <a:ln w="9525" cap="flat" cmpd="sng" algn="ctr">
                  <a:noFill/>
                  <a:prstDash val="solid"/>
                  <a:round/>
                  <a:headEnd type="none" w="med" len="med"/>
                  <a:tailEnd type="none" w="med" len="med"/>
                </a:ln>
                <a:effectLst/>
              </p:spPr>
              <p:txBody>
                <a:bodyPr vert="horz" wrap="none" lIns="301752" tIns="0" rIns="301752" bIns="0" numCol="1" rtlCol="0" anchor="ctr" anchorCtr="0" compatLnSpc="1">
                  <a:prstTxWarp prst="textNoShape">
                    <a:avLst/>
                  </a:prstTxWarp>
                </a:bodyPr>
                <a:lstStyle/>
                <a:p>
                  <a:pPr algn="ctr"/>
                  <a:endParaRPr lang="en-GB" sz="2800" dirty="0" smtClean="0">
                    <a:solidFill>
                      <a:schemeClr val="accent1"/>
                    </a:solidFill>
                    <a:latin typeface="Smith&amp;NephewLF" panose="020F0500030000020004" pitchFamily="34" charset="0"/>
                  </a:endParaRPr>
                </a:p>
              </p:txBody>
            </p:sp>
            <p:sp>
              <p:nvSpPr>
                <p:cNvPr id="44" name="Left Arrow 43"/>
                <p:cNvSpPr/>
                <p:nvPr/>
              </p:nvSpPr>
              <p:spPr bwMode="auto">
                <a:xfrm>
                  <a:off x="5776707" y="5131050"/>
                  <a:ext cx="504056" cy="360040"/>
                </a:xfrm>
                <a:prstGeom prst="leftArrow">
                  <a:avLst/>
                </a:prstGeom>
                <a:solidFill>
                  <a:schemeClr val="accent1"/>
                </a:solidFill>
                <a:ln w="9525" cap="flat" cmpd="sng" algn="ctr">
                  <a:noFill/>
                  <a:prstDash val="solid"/>
                  <a:round/>
                  <a:headEnd type="none" w="med" len="med"/>
                  <a:tailEnd type="none" w="med" len="med"/>
                </a:ln>
                <a:effectLst/>
              </p:spPr>
              <p:txBody>
                <a:bodyPr vert="horz" wrap="none" lIns="301752" tIns="0" rIns="301752" bIns="0" numCol="1" rtlCol="0" anchor="ctr" anchorCtr="0" compatLnSpc="1">
                  <a:prstTxWarp prst="textNoShape">
                    <a:avLst/>
                  </a:prstTxWarp>
                </a:bodyPr>
                <a:lstStyle/>
                <a:p>
                  <a:pPr algn="ctr"/>
                  <a:endParaRPr lang="en-GB" sz="2800" dirty="0" smtClean="0">
                    <a:solidFill>
                      <a:schemeClr val="accent1"/>
                    </a:solidFill>
                    <a:latin typeface="Smith&amp;NephewLF" panose="020F0500030000020004" pitchFamily="34" charset="0"/>
                  </a:endParaRPr>
                </a:p>
              </p:txBody>
            </p:sp>
            <p:cxnSp>
              <p:nvCxnSpPr>
                <p:cNvPr id="6" name="Straight Arrow Connector 5"/>
                <p:cNvCxnSpPr/>
                <p:nvPr/>
              </p:nvCxnSpPr>
              <p:spPr>
                <a:xfrm flipH="1" flipV="1">
                  <a:off x="5033639" y="5655255"/>
                  <a:ext cx="26635" cy="35492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quot;No&quot; Symbol 16"/>
                <p:cNvSpPr/>
                <p:nvPr/>
              </p:nvSpPr>
              <p:spPr bwMode="auto">
                <a:xfrm>
                  <a:off x="5482476" y="5216341"/>
                  <a:ext cx="203156" cy="240431"/>
                </a:xfrm>
                <a:prstGeom prst="noSmoking">
                  <a:avLst/>
                </a:prstGeom>
                <a:solidFill>
                  <a:srgbClr val="FF0000"/>
                </a:solidFill>
                <a:ln w="9525" cap="flat" cmpd="sng" algn="ctr">
                  <a:noFill/>
                  <a:prstDash val="solid"/>
                  <a:round/>
                  <a:headEnd type="none" w="med" len="med"/>
                  <a:tailEnd type="none" w="med" len="med"/>
                </a:ln>
                <a:effectLst/>
              </p:spPr>
              <p:txBody>
                <a:bodyPr vert="horz" wrap="none" lIns="301752" tIns="0" rIns="301752" bIns="0" numCol="1" rtlCol="0" anchor="ctr" anchorCtr="0" compatLnSpc="1">
                  <a:prstTxWarp prst="textNoShape">
                    <a:avLst/>
                  </a:prstTxWarp>
                </a:bodyPr>
                <a:lstStyle/>
                <a:p>
                  <a:pPr algn="ctr"/>
                  <a:endParaRPr lang="en-GB" sz="2800" dirty="0" smtClean="0">
                    <a:solidFill>
                      <a:schemeClr val="accent1"/>
                    </a:solidFill>
                    <a:latin typeface="Smith&amp;NephewLF" panose="020F0500030000020004" pitchFamily="34" charset="0"/>
                  </a:endParaRPr>
                </a:p>
              </p:txBody>
            </p:sp>
            <p:cxnSp>
              <p:nvCxnSpPr>
                <p:cNvPr id="18" name="Straight Arrow Connector 17"/>
                <p:cNvCxnSpPr/>
                <p:nvPr/>
              </p:nvCxnSpPr>
              <p:spPr>
                <a:xfrm flipV="1">
                  <a:off x="5177642" y="5492165"/>
                  <a:ext cx="387505" cy="48112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quot;No&quot; Symbol 18"/>
                <p:cNvSpPr/>
                <p:nvPr/>
              </p:nvSpPr>
              <p:spPr bwMode="auto">
                <a:xfrm>
                  <a:off x="4259317" y="5263842"/>
                  <a:ext cx="203156" cy="240431"/>
                </a:xfrm>
                <a:prstGeom prst="noSmoking">
                  <a:avLst/>
                </a:prstGeom>
                <a:solidFill>
                  <a:srgbClr val="FF0000"/>
                </a:solidFill>
                <a:ln w="9525" cap="flat" cmpd="sng" algn="ctr">
                  <a:noFill/>
                  <a:prstDash val="solid"/>
                  <a:round/>
                  <a:headEnd type="none" w="med" len="med"/>
                  <a:tailEnd type="none" w="med" len="med"/>
                </a:ln>
                <a:effectLst/>
              </p:spPr>
              <p:txBody>
                <a:bodyPr vert="horz" wrap="none" lIns="301752" tIns="0" rIns="301752" bIns="0" numCol="1" rtlCol="0" anchor="ctr" anchorCtr="0" compatLnSpc="1">
                  <a:prstTxWarp prst="textNoShape">
                    <a:avLst/>
                  </a:prstTxWarp>
                </a:bodyPr>
                <a:lstStyle/>
                <a:p>
                  <a:pPr algn="ctr"/>
                  <a:endParaRPr lang="en-GB" sz="2800" dirty="0" smtClean="0">
                    <a:solidFill>
                      <a:schemeClr val="accent1"/>
                    </a:solidFill>
                    <a:latin typeface="Smith&amp;NephewLF" panose="020F0500030000020004" pitchFamily="34" charset="0"/>
                  </a:endParaRPr>
                </a:p>
              </p:txBody>
            </p:sp>
            <p:cxnSp>
              <p:nvCxnSpPr>
                <p:cNvPr id="20" name="Straight Arrow Connector 19"/>
                <p:cNvCxnSpPr/>
                <p:nvPr/>
              </p:nvCxnSpPr>
              <p:spPr>
                <a:xfrm flipH="1" flipV="1">
                  <a:off x="4448867" y="5563418"/>
                  <a:ext cx="526894" cy="43362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grpSp>
      <p:sp>
        <p:nvSpPr>
          <p:cNvPr id="9" name="Title 8"/>
          <p:cNvSpPr>
            <a:spLocks noGrp="1"/>
          </p:cNvSpPr>
          <p:nvPr>
            <p:ph type="title"/>
          </p:nvPr>
        </p:nvSpPr>
        <p:spPr>
          <a:xfrm>
            <a:off x="1124830" y="504982"/>
            <a:ext cx="8229600" cy="768096"/>
          </a:xfrm>
        </p:spPr>
        <p:txBody>
          <a:bodyPr>
            <a:normAutofit/>
          </a:bodyPr>
          <a:lstStyle/>
          <a:p>
            <a:r>
              <a:rPr lang="en-GB" dirty="0">
                <a:solidFill>
                  <a:schemeClr val="tx1"/>
                </a:solidFill>
              </a:rPr>
              <a:t>Bridging </a:t>
            </a:r>
            <a:r>
              <a:rPr lang="en-GB" dirty="0" smtClean="0">
                <a:solidFill>
                  <a:schemeClr val="tx1"/>
                </a:solidFill>
              </a:rPr>
              <a:t>technique </a:t>
            </a:r>
            <a:endParaRPr lang="en-GB" dirty="0">
              <a:solidFill>
                <a:schemeClr val="tx1"/>
              </a:solidFill>
            </a:endParaRPr>
          </a:p>
        </p:txBody>
      </p:sp>
      <p:sp>
        <p:nvSpPr>
          <p:cNvPr id="2" name="Slide Number Placeholder 1"/>
          <p:cNvSpPr>
            <a:spLocks noGrp="1"/>
          </p:cNvSpPr>
          <p:nvPr>
            <p:ph type="sldNum" sz="quarter" idx="11"/>
          </p:nvPr>
        </p:nvSpPr>
        <p:spPr/>
        <p:txBody>
          <a:bodyPr/>
          <a:lstStyle/>
          <a:p>
            <a:fld id="{3A7D5340-7F4D-46FB-B4B5-A5222B0AC70A}" type="slidenum">
              <a:rPr lang="en-US" sz="1200">
                <a:solidFill>
                  <a:schemeClr val="tx1"/>
                </a:solidFill>
              </a:rPr>
              <a:pPr/>
              <a:t>79</a:t>
            </a:fld>
            <a:endParaRPr lang="en-US" sz="1200" dirty="0">
              <a:solidFill>
                <a:schemeClr val="tx1"/>
              </a:solidFill>
            </a:endParaRPr>
          </a:p>
        </p:txBody>
      </p:sp>
      <p:pic>
        <p:nvPicPr>
          <p:cNvPr id="50"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124830" y="3835414"/>
            <a:ext cx="113406" cy="1117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Rectangle 24"/>
          <p:cNvSpPr/>
          <p:nvPr/>
        </p:nvSpPr>
        <p:spPr>
          <a:xfrm>
            <a:off x="1611976" y="6635737"/>
            <a:ext cx="6586582"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6" name="Rectangle 25"/>
          <p:cNvSpPr/>
          <p:nvPr/>
        </p:nvSpPr>
        <p:spPr>
          <a:xfrm>
            <a:off x="251520" y="504982"/>
            <a:ext cx="8496944"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2449664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31842" name="Rectangle 2"/>
          <p:cNvSpPr>
            <a:spLocks noGrp="1" noChangeArrowheads="1"/>
          </p:cNvSpPr>
          <p:nvPr>
            <p:ph type="title"/>
          </p:nvPr>
        </p:nvSpPr>
        <p:spPr>
          <a:xfrm>
            <a:off x="464389" y="260648"/>
            <a:ext cx="8229600" cy="768096"/>
          </a:xfrm>
        </p:spPr>
        <p:txBody>
          <a:bodyPr>
            <a:normAutofit/>
          </a:bodyPr>
          <a:lstStyle/>
          <a:p>
            <a:r>
              <a:rPr lang="en-US" sz="3200" dirty="0"/>
              <a:t>Precautions </a:t>
            </a:r>
            <a:r>
              <a:rPr lang="en-US" sz="3200" dirty="0" smtClean="0"/>
              <a:t>continued</a:t>
            </a:r>
            <a:endParaRPr lang="en-US" sz="3200" dirty="0"/>
          </a:p>
        </p:txBody>
      </p:sp>
      <p:sp>
        <p:nvSpPr>
          <p:cNvPr id="2" name="Text Placeholder 1"/>
          <p:cNvSpPr>
            <a:spLocks noGrp="1"/>
          </p:cNvSpPr>
          <p:nvPr>
            <p:ph type="body" idx="4294967295"/>
          </p:nvPr>
        </p:nvSpPr>
        <p:spPr>
          <a:xfrm>
            <a:off x="441255" y="1124744"/>
            <a:ext cx="8280920" cy="3585604"/>
          </a:xfrm>
        </p:spPr>
        <p:txBody>
          <a:bodyPr/>
          <a:lstStyle/>
          <a:p>
            <a:r>
              <a:rPr lang="en-US" sz="1400" b="1" dirty="0"/>
              <a:t>16. </a:t>
            </a:r>
            <a:r>
              <a:rPr lang="en-US" sz="1400" dirty="0" smtClean="0"/>
              <a:t>Maintain </a:t>
            </a:r>
            <a:r>
              <a:rPr lang="en-US" sz="1400" dirty="0"/>
              <a:t>regular monitoring of device and </a:t>
            </a:r>
            <a:r>
              <a:rPr lang="en-US" sz="1400" dirty="0" smtClean="0"/>
              <a:t>wound site </a:t>
            </a:r>
            <a:r>
              <a:rPr lang="en-US" sz="1400" dirty="0"/>
              <a:t>during therapy to ensure therapeutic </a:t>
            </a:r>
            <a:r>
              <a:rPr lang="en-US" sz="1400" dirty="0" smtClean="0"/>
              <a:t>treatment and </a:t>
            </a:r>
            <a:r>
              <a:rPr lang="en-US" sz="1400" dirty="0"/>
              <a:t>patient </a:t>
            </a:r>
            <a:r>
              <a:rPr lang="en-US" sz="1400" dirty="0" smtClean="0"/>
              <a:t>comfort</a:t>
            </a:r>
            <a:endParaRPr lang="en-US" sz="1400" dirty="0"/>
          </a:p>
          <a:p>
            <a:r>
              <a:rPr lang="en-US" sz="1400" b="1" dirty="0"/>
              <a:t>17. </a:t>
            </a:r>
            <a:r>
              <a:rPr lang="en-US" sz="1400" dirty="0"/>
              <a:t>Device is only to be used with Smith &amp; </a:t>
            </a:r>
            <a:r>
              <a:rPr lang="en-US" sz="1400" dirty="0" smtClean="0"/>
              <a:t>Nephew authorized </a:t>
            </a:r>
            <a:r>
              <a:rPr lang="en-US" sz="1400" dirty="0"/>
              <a:t>components. Use of any other </a:t>
            </a:r>
            <a:r>
              <a:rPr lang="en-US" sz="1400" dirty="0" smtClean="0"/>
              <a:t>products have </a:t>
            </a:r>
            <a:r>
              <a:rPr lang="en-US" sz="1400" dirty="0"/>
              <a:t>not been proven safe and effective </a:t>
            </a:r>
            <a:r>
              <a:rPr lang="en-US" sz="1400" dirty="0" smtClean="0"/>
              <a:t>with RENASYS</a:t>
            </a:r>
            <a:r>
              <a:rPr lang="en-US" sz="1400" dirty="0"/>
              <a:t>™ GO </a:t>
            </a:r>
            <a:r>
              <a:rPr lang="en-US" sz="1400" dirty="0" smtClean="0"/>
              <a:t>device</a:t>
            </a:r>
            <a:endParaRPr lang="en-US" sz="1400" dirty="0"/>
          </a:p>
          <a:p>
            <a:r>
              <a:rPr lang="en-US" sz="1400" b="1" dirty="0"/>
              <a:t>18. </a:t>
            </a:r>
            <a:r>
              <a:rPr lang="en-US" sz="1400" dirty="0"/>
              <a:t>Ensure canister tubing and RENASYS Soft </a:t>
            </a:r>
            <a:r>
              <a:rPr lang="en-US" sz="1400" dirty="0" smtClean="0"/>
              <a:t>Port are </a:t>
            </a:r>
            <a:r>
              <a:rPr lang="en-US" sz="1400" dirty="0"/>
              <a:t>installed completely and without any kinks </a:t>
            </a:r>
            <a:r>
              <a:rPr lang="en-US" sz="1400" dirty="0" smtClean="0"/>
              <a:t>to avoid </a:t>
            </a:r>
            <a:r>
              <a:rPr lang="en-US" sz="1400" dirty="0"/>
              <a:t>leaks or blockages in vacuum circuit. </a:t>
            </a:r>
            <a:r>
              <a:rPr lang="en-US" sz="1400" dirty="0" smtClean="0"/>
              <a:t>Position device </a:t>
            </a:r>
            <a:r>
              <a:rPr lang="en-US" sz="1400" dirty="0"/>
              <a:t>and tubing appropriately to avoid risk </a:t>
            </a:r>
            <a:r>
              <a:rPr lang="en-US" sz="1400" dirty="0" smtClean="0"/>
              <a:t>of a </a:t>
            </a:r>
            <a:r>
              <a:rPr lang="en-US" sz="1400" dirty="0"/>
              <a:t>trip hazard. Device and system tubing </a:t>
            </a:r>
            <a:r>
              <a:rPr lang="en-US" sz="1400" dirty="0" smtClean="0"/>
              <a:t>should be </a:t>
            </a:r>
            <a:r>
              <a:rPr lang="en-US" sz="1400" dirty="0"/>
              <a:t>positioned in a more prominent location, </a:t>
            </a:r>
            <a:r>
              <a:rPr lang="en-US" sz="1400" dirty="0" smtClean="0"/>
              <a:t>no more </a:t>
            </a:r>
            <a:r>
              <a:rPr lang="en-US" sz="1400" dirty="0"/>
              <a:t>than 19in or 50cm higher than the wound </a:t>
            </a:r>
            <a:r>
              <a:rPr lang="en-US" sz="1400" dirty="0" smtClean="0"/>
              <a:t>to ensure </a:t>
            </a:r>
            <a:r>
              <a:rPr lang="en-US" sz="1400" dirty="0"/>
              <a:t>optimization of therapy and prevent </a:t>
            </a:r>
            <a:r>
              <a:rPr lang="en-US" sz="1400" dirty="0" smtClean="0"/>
              <a:t>therapy interruption</a:t>
            </a:r>
            <a:endParaRPr lang="en-US" sz="1400" dirty="0"/>
          </a:p>
          <a:p>
            <a:r>
              <a:rPr lang="en-US" sz="1400" b="1" dirty="0"/>
              <a:t>19. </a:t>
            </a:r>
            <a:r>
              <a:rPr lang="en-US" sz="1400" dirty="0"/>
              <a:t>When bathing or showering patient </a:t>
            </a:r>
            <a:r>
              <a:rPr lang="en-US" sz="1400" dirty="0" smtClean="0"/>
              <a:t>must disconnect </a:t>
            </a:r>
            <a:r>
              <a:rPr lang="en-US" sz="1400" dirty="0"/>
              <a:t>from device, protecting both ends </a:t>
            </a:r>
            <a:r>
              <a:rPr lang="en-US" sz="1400" dirty="0" smtClean="0"/>
              <a:t>of RENASYS </a:t>
            </a:r>
            <a:r>
              <a:rPr lang="en-US" sz="1400" dirty="0"/>
              <a:t>Soft Port tubing using tethered caps</a:t>
            </a:r>
            <a:r>
              <a:rPr lang="en-US" sz="1400" dirty="0" smtClean="0"/>
              <a:t>. Ensure </a:t>
            </a:r>
            <a:r>
              <a:rPr lang="en-US" sz="1400" dirty="0"/>
              <a:t>aeration disc located near </a:t>
            </a:r>
            <a:r>
              <a:rPr lang="en-US" sz="1400" dirty="0" smtClean="0"/>
              <a:t>Quick </a:t>
            </a:r>
            <a:r>
              <a:rPr lang="en-US" sz="1400" dirty="0" err="1"/>
              <a:t>C</a:t>
            </a:r>
            <a:r>
              <a:rPr lang="en-US" sz="1400" dirty="0" err="1" smtClean="0"/>
              <a:t>ick</a:t>
            </a:r>
            <a:r>
              <a:rPr lang="en-US" sz="1400" dirty="0" smtClean="0"/>
              <a:t> connector </a:t>
            </a:r>
            <a:r>
              <a:rPr lang="en-US" sz="1400" dirty="0"/>
              <a:t>is free of moisture before reactivation </a:t>
            </a:r>
            <a:r>
              <a:rPr lang="en-US" sz="1400" dirty="0" smtClean="0"/>
              <a:t>of therapy </a:t>
            </a:r>
            <a:r>
              <a:rPr lang="en-US" sz="1400" dirty="0"/>
              <a:t>to ensure proper alarm functionality </a:t>
            </a:r>
            <a:r>
              <a:rPr lang="en-US" sz="1400" dirty="0" smtClean="0"/>
              <a:t>and prevent </a:t>
            </a:r>
            <a:r>
              <a:rPr lang="en-US" sz="1400" dirty="0"/>
              <a:t>interruption in </a:t>
            </a:r>
            <a:r>
              <a:rPr lang="en-US" sz="1400" dirty="0" smtClean="0"/>
              <a:t>therapy</a:t>
            </a:r>
            <a:endParaRPr lang="en-US" sz="1400" dirty="0"/>
          </a:p>
          <a:p>
            <a:r>
              <a:rPr lang="en-US" sz="1400" b="1" dirty="0"/>
              <a:t>20. </a:t>
            </a:r>
            <a:r>
              <a:rPr lang="en-US" sz="1400" dirty="0"/>
              <a:t>If any liquids penetrate device, discontinue use </a:t>
            </a:r>
            <a:r>
              <a:rPr lang="en-US" sz="1400" dirty="0" smtClean="0"/>
              <a:t>and return </a:t>
            </a:r>
            <a:r>
              <a:rPr lang="en-US" sz="1400" dirty="0"/>
              <a:t>to your Smith &amp; Nephew authorized </a:t>
            </a:r>
            <a:r>
              <a:rPr lang="en-US" sz="1400" dirty="0" smtClean="0"/>
              <a:t>provider for service</a:t>
            </a:r>
            <a:endParaRPr lang="en-US" sz="1400" dirty="0"/>
          </a:p>
          <a:p>
            <a:r>
              <a:rPr lang="en-US" sz="1400" b="1" dirty="0"/>
              <a:t>21. </a:t>
            </a:r>
            <a:r>
              <a:rPr lang="en-US" sz="1400" dirty="0"/>
              <a:t>CT scans and x-ray have the potential to </a:t>
            </a:r>
            <a:r>
              <a:rPr lang="en-US" sz="1400" dirty="0" smtClean="0"/>
              <a:t>interfere with </a:t>
            </a:r>
            <a:r>
              <a:rPr lang="en-US" sz="1400" dirty="0"/>
              <a:t>some electronic medical devices. Keep </a:t>
            </a:r>
            <a:r>
              <a:rPr lang="en-US" sz="1400" dirty="0" smtClean="0"/>
              <a:t>device out </a:t>
            </a:r>
            <a:r>
              <a:rPr lang="en-US" sz="1400" dirty="0"/>
              <a:t>of x-ray or scanner </a:t>
            </a:r>
            <a:r>
              <a:rPr lang="en-US" sz="1400" dirty="0" smtClean="0"/>
              <a:t>range</a:t>
            </a:r>
            <a:endParaRPr lang="en-US" sz="1400" dirty="0"/>
          </a:p>
          <a:p>
            <a:r>
              <a:rPr lang="en-US" sz="1400" b="1" dirty="0"/>
              <a:t>22. </a:t>
            </a:r>
            <a:r>
              <a:rPr lang="en-US" sz="1400" dirty="0"/>
              <a:t>Do not use in the presence of a </a:t>
            </a:r>
            <a:r>
              <a:rPr lang="en-US" sz="1400" dirty="0" smtClean="0"/>
              <a:t>flammable anesthetic </a:t>
            </a:r>
            <a:r>
              <a:rPr lang="en-US" sz="1400" dirty="0"/>
              <a:t>mixture with air or with oxygen </a:t>
            </a:r>
            <a:r>
              <a:rPr lang="en-US" sz="1400" dirty="0" smtClean="0"/>
              <a:t>or nitrous oxide</a:t>
            </a:r>
            <a:endParaRPr lang="en-US" sz="1400" dirty="0"/>
          </a:p>
          <a:p>
            <a:r>
              <a:rPr lang="en-US" sz="1400" b="1" dirty="0"/>
              <a:t>23. </a:t>
            </a:r>
            <a:r>
              <a:rPr lang="en-US" sz="1400" dirty="0" smtClean="0"/>
              <a:t>Electrical </a:t>
            </a:r>
            <a:r>
              <a:rPr lang="en-US" sz="1400" dirty="0"/>
              <a:t>mains power can only be removed </a:t>
            </a:r>
            <a:r>
              <a:rPr lang="en-US" sz="1400" dirty="0" smtClean="0"/>
              <a:t>by disconnecting </a:t>
            </a:r>
            <a:r>
              <a:rPr lang="en-US" sz="1400" dirty="0"/>
              <a:t>power cord or AC power adaptor</a:t>
            </a:r>
            <a:r>
              <a:rPr lang="en-US" sz="1400" dirty="0" smtClean="0"/>
              <a:t>. Take </a:t>
            </a:r>
            <a:r>
              <a:rPr lang="en-US" sz="1400" dirty="0"/>
              <a:t>care in positioning the device to allow </a:t>
            </a:r>
            <a:r>
              <a:rPr lang="en-US" sz="1400" dirty="0" smtClean="0"/>
              <a:t>access to </a:t>
            </a:r>
            <a:r>
              <a:rPr lang="en-US" sz="1400" dirty="0"/>
              <a:t>cord </a:t>
            </a:r>
            <a:r>
              <a:rPr lang="en-US" sz="1400" dirty="0" smtClean="0"/>
              <a:t>receptacle</a:t>
            </a:r>
            <a:endParaRPr lang="en-GB" sz="1400" dirty="0"/>
          </a:p>
        </p:txBody>
      </p:sp>
      <p:sp>
        <p:nvSpPr>
          <p:cNvPr id="27" name="Slide Number Placeholder 1"/>
          <p:cNvSpPr txBox="1">
            <a:spLocks/>
          </p:cNvSpPr>
          <p:nvPr/>
        </p:nvSpPr>
        <p:spPr>
          <a:xfrm>
            <a:off x="6565392" y="6208775"/>
            <a:ext cx="2130552" cy="4754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A7D5340-7F4D-46FB-B4B5-A5222B0AC70A}" type="slidenum">
              <a:rPr lang="en-US" sz="1200" smtClean="0">
                <a:latin typeface="Smith&amp;NephewLF" panose="020F0500030000020004" pitchFamily="34" charset="0"/>
              </a:rPr>
              <a:pPr algn="r"/>
              <a:t>8</a:t>
            </a:fld>
            <a:endParaRPr lang="en-US" sz="1400" dirty="0">
              <a:latin typeface="Smith&amp;NephewLF" panose="020F0500030000020004" pitchFamily="34" charset="0"/>
            </a:endParaRPr>
          </a:p>
        </p:txBody>
      </p:sp>
      <p:sp>
        <p:nvSpPr>
          <p:cNvPr id="5" name="Rectangle 4"/>
          <p:cNvSpPr/>
          <p:nvPr/>
        </p:nvSpPr>
        <p:spPr>
          <a:xfrm>
            <a:off x="418117" y="6024109"/>
            <a:ext cx="8208912" cy="369332"/>
          </a:xfrm>
          <a:prstGeom prst="rect">
            <a:avLst/>
          </a:prstGeom>
          <a:ln>
            <a:solidFill>
              <a:schemeClr val="accent1"/>
            </a:solidFill>
          </a:ln>
        </p:spPr>
        <p:txBody>
          <a:bodyPr wrap="square">
            <a:spAutoFit/>
          </a:bodyPr>
          <a:lstStyle/>
          <a:p>
            <a:r>
              <a:rPr lang="en-US" b="1" dirty="0">
                <a:solidFill>
                  <a:schemeClr val="accent1"/>
                </a:solidFill>
              </a:rPr>
              <a:t>NOTE: </a:t>
            </a:r>
            <a:r>
              <a:rPr lang="en-US" dirty="0">
                <a:solidFill>
                  <a:schemeClr val="accent1"/>
                </a:solidFill>
              </a:rPr>
              <a:t>Full device operation is found in the User Manual for the </a:t>
            </a:r>
            <a:r>
              <a:rPr lang="en-US" dirty="0" smtClean="0">
                <a:solidFill>
                  <a:schemeClr val="accent1"/>
                </a:solidFill>
              </a:rPr>
              <a:t>RENASYS</a:t>
            </a:r>
            <a:r>
              <a:rPr lang="en-US" baseline="30000" dirty="0" smtClean="0">
                <a:solidFill>
                  <a:schemeClr val="accent1"/>
                </a:solidFill>
                <a:latin typeface="Calibri"/>
              </a:rPr>
              <a:t>◊</a:t>
            </a:r>
            <a:r>
              <a:rPr lang="en-US" dirty="0" smtClean="0">
                <a:solidFill>
                  <a:schemeClr val="accent1"/>
                </a:solidFill>
              </a:rPr>
              <a:t> </a:t>
            </a:r>
            <a:r>
              <a:rPr lang="en-US" dirty="0">
                <a:solidFill>
                  <a:schemeClr val="accent1"/>
                </a:solidFill>
              </a:rPr>
              <a:t>GO </a:t>
            </a:r>
            <a:r>
              <a:rPr lang="en-US" dirty="0" smtClean="0">
                <a:solidFill>
                  <a:schemeClr val="accent1"/>
                </a:solidFill>
              </a:rPr>
              <a:t>Device</a:t>
            </a:r>
            <a:endParaRPr lang="en-US" dirty="0">
              <a:solidFill>
                <a:schemeClr val="accent1"/>
              </a:solidFill>
            </a:endParaRPr>
          </a:p>
        </p:txBody>
      </p:sp>
      <p:sp>
        <p:nvSpPr>
          <p:cNvPr id="6" name="Rectangle 5"/>
          <p:cNvSpPr/>
          <p:nvPr/>
        </p:nvSpPr>
        <p:spPr>
          <a:xfrm>
            <a:off x="1544413" y="6594610"/>
            <a:ext cx="6048672" cy="2606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1949453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419734" y="1580688"/>
            <a:ext cx="6890733" cy="4201418"/>
            <a:chOff x="76199" y="2590800"/>
            <a:chExt cx="6890733" cy="4201418"/>
          </a:xfrm>
        </p:grpSpPr>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199" y="2590800"/>
              <a:ext cx="6890733" cy="4194499"/>
            </a:xfrm>
            <a:prstGeom prst="rect">
              <a:avLst/>
            </a:prstGeom>
          </p:spPr>
        </p:pic>
        <p:pic>
          <p:nvPicPr>
            <p:cNvPr id="25" name="Picture 24"/>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6200000">
              <a:off x="2638412" y="6554429"/>
              <a:ext cx="97819" cy="72910"/>
            </a:xfrm>
            <a:prstGeom prst="rect">
              <a:avLst/>
            </a:prstGeom>
          </p:spPr>
        </p:pic>
        <p:pic>
          <p:nvPicPr>
            <p:cNvPr id="26" name="Picture 25"/>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6200000">
              <a:off x="2638413" y="6706854"/>
              <a:ext cx="97819" cy="72910"/>
            </a:xfrm>
            <a:prstGeom prst="rect">
              <a:avLst/>
            </a:prstGeom>
          </p:spPr>
        </p:pic>
        <p:pic>
          <p:nvPicPr>
            <p:cNvPr id="27" name="Picture 26"/>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21374580">
              <a:off x="2819400" y="6487757"/>
              <a:ext cx="97819" cy="72910"/>
            </a:xfrm>
            <a:prstGeom prst="rect">
              <a:avLst/>
            </a:prstGeom>
          </p:spPr>
        </p:pic>
        <p:pic>
          <p:nvPicPr>
            <p:cNvPr id="28" name="Picture 27"/>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21374580">
              <a:off x="3075290" y="6479667"/>
              <a:ext cx="97819" cy="72910"/>
            </a:xfrm>
            <a:prstGeom prst="rect">
              <a:avLst/>
            </a:prstGeom>
          </p:spPr>
        </p:pic>
        <p:pic>
          <p:nvPicPr>
            <p:cNvPr id="29" name="Picture 28"/>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a:off x="3349792" y="6482793"/>
              <a:ext cx="97819" cy="72910"/>
            </a:xfrm>
            <a:prstGeom prst="rect">
              <a:avLst/>
            </a:prstGeom>
          </p:spPr>
        </p:pic>
        <p:pic>
          <p:nvPicPr>
            <p:cNvPr id="30" name="Picture 29"/>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21374580">
              <a:off x="3628017" y="6467330"/>
              <a:ext cx="97819" cy="72910"/>
            </a:xfrm>
            <a:prstGeom prst="rect">
              <a:avLst/>
            </a:prstGeom>
          </p:spPr>
        </p:pic>
        <p:pic>
          <p:nvPicPr>
            <p:cNvPr id="31" name="Picture 30"/>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21374580">
              <a:off x="3894770" y="6465938"/>
              <a:ext cx="97819" cy="72910"/>
            </a:xfrm>
            <a:prstGeom prst="rect">
              <a:avLst/>
            </a:prstGeom>
          </p:spPr>
        </p:pic>
        <p:pic>
          <p:nvPicPr>
            <p:cNvPr id="32" name="Picture 31"/>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21374580">
              <a:off x="4193284" y="6465936"/>
              <a:ext cx="97819" cy="72910"/>
            </a:xfrm>
            <a:prstGeom prst="rect">
              <a:avLst/>
            </a:prstGeom>
          </p:spPr>
        </p:pic>
        <p:pic>
          <p:nvPicPr>
            <p:cNvPr id="33" name="Picture 32"/>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21374580">
              <a:off x="4498083" y="6449617"/>
              <a:ext cx="97819" cy="72910"/>
            </a:xfrm>
            <a:prstGeom prst="rect">
              <a:avLst/>
            </a:prstGeom>
          </p:spPr>
        </p:pic>
        <p:pic>
          <p:nvPicPr>
            <p:cNvPr id="34" name="Picture 33"/>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21374580">
              <a:off x="4802884" y="6449617"/>
              <a:ext cx="97819" cy="72910"/>
            </a:xfrm>
            <a:prstGeom prst="rect">
              <a:avLst/>
            </a:prstGeom>
          </p:spPr>
        </p:pic>
        <p:pic>
          <p:nvPicPr>
            <p:cNvPr id="35" name="Picture 34"/>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20927344">
              <a:off x="5072639" y="6440084"/>
              <a:ext cx="97819" cy="72910"/>
            </a:xfrm>
            <a:prstGeom prst="rect">
              <a:avLst/>
            </a:prstGeom>
          </p:spPr>
        </p:pic>
        <p:pic>
          <p:nvPicPr>
            <p:cNvPr id="36" name="Picture 35"/>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6200000">
              <a:off x="5171337" y="6327983"/>
              <a:ext cx="97819" cy="72910"/>
            </a:xfrm>
            <a:prstGeom prst="rect">
              <a:avLst/>
            </a:prstGeom>
          </p:spPr>
        </p:pic>
        <p:pic>
          <p:nvPicPr>
            <p:cNvPr id="37" name="Picture 36"/>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1133225">
              <a:off x="5096588" y="6224006"/>
              <a:ext cx="97819" cy="72910"/>
            </a:xfrm>
            <a:prstGeom prst="rect">
              <a:avLst/>
            </a:prstGeom>
          </p:spPr>
        </p:pic>
        <p:pic>
          <p:nvPicPr>
            <p:cNvPr id="38" name="Picture 37"/>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0800000">
              <a:off x="4885192" y="6230470"/>
              <a:ext cx="97819" cy="72910"/>
            </a:xfrm>
            <a:prstGeom prst="rect">
              <a:avLst/>
            </a:prstGeom>
          </p:spPr>
        </p:pic>
        <p:pic>
          <p:nvPicPr>
            <p:cNvPr id="39" name="Picture 38"/>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0800000">
              <a:off x="4675310" y="6233073"/>
              <a:ext cx="97819" cy="72910"/>
            </a:xfrm>
            <a:prstGeom prst="rect">
              <a:avLst/>
            </a:prstGeom>
          </p:spPr>
        </p:pic>
        <p:pic>
          <p:nvPicPr>
            <p:cNvPr id="40" name="Picture 39"/>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0800000">
              <a:off x="4449173" y="6246962"/>
              <a:ext cx="97819" cy="72910"/>
            </a:xfrm>
            <a:prstGeom prst="rect">
              <a:avLst/>
            </a:prstGeom>
          </p:spPr>
        </p:pic>
        <p:pic>
          <p:nvPicPr>
            <p:cNvPr id="42" name="Picture 41"/>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0800000">
              <a:off x="4168717" y="6259837"/>
              <a:ext cx="97819" cy="72910"/>
            </a:xfrm>
            <a:prstGeom prst="rect">
              <a:avLst/>
            </a:prstGeom>
          </p:spPr>
        </p:pic>
        <p:pic>
          <p:nvPicPr>
            <p:cNvPr id="48" name="Picture 47"/>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0800000">
              <a:off x="3845860" y="6265024"/>
              <a:ext cx="97819" cy="72910"/>
            </a:xfrm>
            <a:prstGeom prst="rect">
              <a:avLst/>
            </a:prstGeom>
          </p:spPr>
        </p:pic>
        <p:pic>
          <p:nvPicPr>
            <p:cNvPr id="49" name="Picture 48"/>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0800000">
              <a:off x="3559342" y="6269528"/>
              <a:ext cx="97819" cy="72910"/>
            </a:xfrm>
            <a:prstGeom prst="rect">
              <a:avLst/>
            </a:prstGeom>
          </p:spPr>
        </p:pic>
        <p:pic>
          <p:nvPicPr>
            <p:cNvPr id="50" name="Picture 49"/>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0800000">
              <a:off x="3290122" y="6269529"/>
              <a:ext cx="97819" cy="72910"/>
            </a:xfrm>
            <a:prstGeom prst="rect">
              <a:avLst/>
            </a:prstGeom>
          </p:spPr>
        </p:pic>
        <p:pic>
          <p:nvPicPr>
            <p:cNvPr id="51" name="Picture 50"/>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0800000">
              <a:off x="2723777" y="6279073"/>
              <a:ext cx="97819" cy="72910"/>
            </a:xfrm>
            <a:prstGeom prst="rect">
              <a:avLst/>
            </a:prstGeom>
          </p:spPr>
        </p:pic>
        <p:pic>
          <p:nvPicPr>
            <p:cNvPr id="52" name="Picture 51"/>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0800000">
              <a:off x="2411109" y="6286074"/>
              <a:ext cx="97819" cy="72910"/>
            </a:xfrm>
            <a:prstGeom prst="rect">
              <a:avLst/>
            </a:prstGeom>
          </p:spPr>
        </p:pic>
        <p:pic>
          <p:nvPicPr>
            <p:cNvPr id="53" name="Picture 52"/>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0800000">
              <a:off x="2133600" y="6291528"/>
              <a:ext cx="97819" cy="72910"/>
            </a:xfrm>
            <a:prstGeom prst="rect">
              <a:avLst/>
            </a:prstGeom>
          </p:spPr>
        </p:pic>
        <p:pic>
          <p:nvPicPr>
            <p:cNvPr id="54" name="Picture 53"/>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0800000">
              <a:off x="1893676" y="6327168"/>
              <a:ext cx="97819" cy="72910"/>
            </a:xfrm>
            <a:prstGeom prst="rect">
              <a:avLst/>
            </a:prstGeom>
          </p:spPr>
        </p:pic>
        <p:pic>
          <p:nvPicPr>
            <p:cNvPr id="55" name="Picture 54"/>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0627902">
              <a:off x="1600200" y="6334819"/>
              <a:ext cx="97819" cy="72910"/>
            </a:xfrm>
            <a:prstGeom prst="rect">
              <a:avLst/>
            </a:prstGeom>
          </p:spPr>
        </p:pic>
        <p:pic>
          <p:nvPicPr>
            <p:cNvPr id="56" name="Picture 55"/>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1614799">
              <a:off x="1297163" y="6298694"/>
              <a:ext cx="97819" cy="72910"/>
            </a:xfrm>
            <a:prstGeom prst="rect">
              <a:avLst/>
            </a:prstGeom>
          </p:spPr>
        </p:pic>
        <p:pic>
          <p:nvPicPr>
            <p:cNvPr id="57" name="Picture 56"/>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2061292">
              <a:off x="1073992" y="6242295"/>
              <a:ext cx="97819" cy="72910"/>
            </a:xfrm>
            <a:prstGeom prst="rect">
              <a:avLst/>
            </a:prstGeom>
          </p:spPr>
        </p:pic>
        <p:pic>
          <p:nvPicPr>
            <p:cNvPr id="58" name="Picture 57"/>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3603022">
              <a:off x="849361" y="6105822"/>
              <a:ext cx="97819" cy="72910"/>
            </a:xfrm>
            <a:prstGeom prst="rect">
              <a:avLst/>
            </a:prstGeom>
          </p:spPr>
        </p:pic>
        <p:pic>
          <p:nvPicPr>
            <p:cNvPr id="59" name="Picture 58"/>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5142999">
              <a:off x="737763" y="5891544"/>
              <a:ext cx="97819" cy="72910"/>
            </a:xfrm>
            <a:prstGeom prst="rect">
              <a:avLst/>
            </a:prstGeom>
          </p:spPr>
        </p:pic>
        <p:pic>
          <p:nvPicPr>
            <p:cNvPr id="60" name="Picture 59"/>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6200000">
              <a:off x="701308" y="5619960"/>
              <a:ext cx="97819" cy="72910"/>
            </a:xfrm>
            <a:prstGeom prst="rect">
              <a:avLst/>
            </a:prstGeom>
          </p:spPr>
        </p:pic>
        <p:pic>
          <p:nvPicPr>
            <p:cNvPr id="61" name="Picture 60"/>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6200000">
              <a:off x="712887" y="5384764"/>
              <a:ext cx="97819" cy="72910"/>
            </a:xfrm>
            <a:prstGeom prst="rect">
              <a:avLst/>
            </a:prstGeom>
          </p:spPr>
        </p:pic>
        <p:pic>
          <p:nvPicPr>
            <p:cNvPr id="62" name="Picture 61"/>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5750903">
              <a:off x="688215" y="5145689"/>
              <a:ext cx="97819" cy="72910"/>
            </a:xfrm>
            <a:prstGeom prst="rect">
              <a:avLst/>
            </a:prstGeom>
          </p:spPr>
        </p:pic>
        <p:pic>
          <p:nvPicPr>
            <p:cNvPr id="63" name="Picture 62"/>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6200000">
              <a:off x="712888" y="4903903"/>
              <a:ext cx="97819" cy="72910"/>
            </a:xfrm>
            <a:prstGeom prst="rect">
              <a:avLst/>
            </a:prstGeom>
          </p:spPr>
        </p:pic>
        <p:pic>
          <p:nvPicPr>
            <p:cNvPr id="64" name="Picture 63"/>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6200000">
              <a:off x="713226" y="4679172"/>
              <a:ext cx="97819" cy="72910"/>
            </a:xfrm>
            <a:prstGeom prst="rect">
              <a:avLst/>
            </a:prstGeom>
          </p:spPr>
        </p:pic>
        <p:pic>
          <p:nvPicPr>
            <p:cNvPr id="65" name="Picture 64"/>
            <p:cNvPicPr>
              <a:picLocks noChangeAspect="1"/>
            </p:cNvPicPr>
            <p:nvPr/>
          </p:nvPicPr>
          <p:blipFill rotWithShape="1">
            <a:blip r:embed="rId4" cstate="print">
              <a:extLst>
                <a:ext uri="{28A0092B-C50C-407E-A947-70E740481C1C}">
                  <a14:useLocalDpi xmlns:a14="http://schemas.microsoft.com/office/drawing/2010/main" val="0"/>
                </a:ext>
              </a:extLst>
            </a:blip>
            <a:srcRect l="24270" t="10699" r="74552" b="87914"/>
            <a:stretch/>
          </p:blipFill>
          <p:spPr>
            <a:xfrm rot="16200000">
              <a:off x="709875" y="4464090"/>
              <a:ext cx="97819" cy="72910"/>
            </a:xfrm>
            <a:prstGeom prst="rect">
              <a:avLst/>
            </a:prstGeom>
          </p:spPr>
        </p:pic>
      </p:grpSp>
      <p:sp>
        <p:nvSpPr>
          <p:cNvPr id="5" name="Rectangle 4"/>
          <p:cNvSpPr/>
          <p:nvPr/>
        </p:nvSpPr>
        <p:spPr>
          <a:xfrm>
            <a:off x="7219665" y="4947314"/>
            <a:ext cx="887106" cy="79157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dirty="0">
              <a:solidFill>
                <a:srgbClr val="FFFFFF"/>
              </a:solidFill>
            </a:endParaRPr>
          </a:p>
        </p:txBody>
      </p:sp>
      <p:cxnSp>
        <p:nvCxnSpPr>
          <p:cNvPr id="41" name="Straight Connector 40"/>
          <p:cNvCxnSpPr/>
          <p:nvPr/>
        </p:nvCxnSpPr>
        <p:spPr bwMode="auto">
          <a:xfrm flipV="1">
            <a:off x="5058347" y="4812002"/>
            <a:ext cx="521765" cy="1"/>
          </a:xfrm>
          <a:prstGeom prst="line">
            <a:avLst/>
          </a:prstGeom>
          <a:solidFill>
            <a:srgbClr val="FF9900"/>
          </a:solidFill>
          <a:ln w="9525" cap="flat" cmpd="sng" algn="ctr">
            <a:noFill/>
            <a:prstDash val="solid"/>
            <a:round/>
            <a:headEnd type="none" w="med" len="med"/>
            <a:tailEnd type="none" w="med" len="med"/>
          </a:ln>
          <a:effectLst/>
        </p:spPr>
      </p:cxnSp>
      <p:sp>
        <p:nvSpPr>
          <p:cNvPr id="3" name="Right Brace 2"/>
          <p:cNvSpPr/>
          <p:nvPr/>
        </p:nvSpPr>
        <p:spPr>
          <a:xfrm rot="5400000">
            <a:off x="2872153" y="3363473"/>
            <a:ext cx="428986" cy="5072463"/>
          </a:xfrm>
          <a:prstGeom prst="rightBrace">
            <a:avLst>
              <a:gd name="adj1" fmla="val 8333"/>
              <a:gd name="adj2" fmla="val 53167"/>
            </a:avLst>
          </a:prstGeom>
          <a:noFill/>
          <a:ln>
            <a:solidFill>
              <a:schemeClr val="tx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GB" dirty="0">
              <a:solidFill>
                <a:srgbClr val="4D4E53"/>
              </a:solidFill>
            </a:endParaRPr>
          </a:p>
        </p:txBody>
      </p:sp>
      <p:sp>
        <p:nvSpPr>
          <p:cNvPr id="4" name="TextBox 3"/>
          <p:cNvSpPr txBox="1"/>
          <p:nvPr/>
        </p:nvSpPr>
        <p:spPr>
          <a:xfrm>
            <a:off x="684300" y="6126918"/>
            <a:ext cx="4242293" cy="307777"/>
          </a:xfrm>
          <a:prstGeom prst="rect">
            <a:avLst/>
          </a:prstGeom>
          <a:noFill/>
        </p:spPr>
        <p:txBody>
          <a:bodyPr wrap="square" rtlCol="0">
            <a:spAutoFit/>
          </a:bodyPr>
          <a:lstStyle/>
          <a:p>
            <a:pPr fontAlgn="auto">
              <a:spcBef>
                <a:spcPts val="0"/>
              </a:spcBef>
              <a:spcAft>
                <a:spcPts val="0"/>
              </a:spcAft>
            </a:pPr>
            <a:r>
              <a:rPr lang="en-GB" sz="1400" dirty="0" smtClean="0">
                <a:solidFill>
                  <a:schemeClr val="accent1"/>
                </a:solidFill>
                <a:latin typeface="Smith&amp;NephewLF" panose="020F0500030000020004" pitchFamily="34" charset="0"/>
              </a:rPr>
              <a:t>Zone in which blockage can be detected</a:t>
            </a:r>
            <a:endParaRPr lang="en-GB" sz="1400" dirty="0">
              <a:solidFill>
                <a:schemeClr val="accent1"/>
              </a:solidFill>
              <a:latin typeface="Smith&amp;NephewLF" panose="020F0500030000020004" pitchFamily="34" charset="0"/>
            </a:endParaRPr>
          </a:p>
        </p:txBody>
      </p:sp>
      <p:sp>
        <p:nvSpPr>
          <p:cNvPr id="15" name="TextBox 14"/>
          <p:cNvSpPr txBox="1"/>
          <p:nvPr/>
        </p:nvSpPr>
        <p:spPr>
          <a:xfrm>
            <a:off x="8099856" y="5191014"/>
            <a:ext cx="711520" cy="261610"/>
          </a:xfrm>
          <a:prstGeom prst="rect">
            <a:avLst/>
          </a:prstGeom>
          <a:noFill/>
        </p:spPr>
        <p:txBody>
          <a:bodyPr wrap="square" rtlCol="0">
            <a:spAutoFit/>
          </a:bodyPr>
          <a:lstStyle/>
          <a:p>
            <a:pPr fontAlgn="auto">
              <a:spcBef>
                <a:spcPts val="0"/>
              </a:spcBef>
              <a:spcAft>
                <a:spcPts val="0"/>
              </a:spcAft>
            </a:pPr>
            <a:r>
              <a:rPr lang="en-GB" sz="1100" dirty="0" smtClean="0">
                <a:solidFill>
                  <a:schemeClr val="bg1">
                    <a:lumMod val="50000"/>
                  </a:schemeClr>
                </a:solidFill>
                <a:latin typeface="Smith&amp;NephewLF" panose="020F0500030000020004" pitchFamily="34" charset="0"/>
              </a:rPr>
              <a:t>Wound</a:t>
            </a:r>
            <a:endParaRPr lang="en-GB" sz="1100" dirty="0">
              <a:solidFill>
                <a:schemeClr val="bg1">
                  <a:lumMod val="50000"/>
                </a:schemeClr>
              </a:solidFill>
              <a:latin typeface="Smith&amp;NephewLF" panose="020F0500030000020004" pitchFamily="34" charset="0"/>
            </a:endParaRPr>
          </a:p>
        </p:txBody>
      </p:sp>
      <p:sp>
        <p:nvSpPr>
          <p:cNvPr id="16" name="TextBox 15"/>
          <p:cNvSpPr txBox="1"/>
          <p:nvPr/>
        </p:nvSpPr>
        <p:spPr>
          <a:xfrm>
            <a:off x="6151960" y="4912913"/>
            <a:ext cx="549622" cy="261610"/>
          </a:xfrm>
          <a:prstGeom prst="rect">
            <a:avLst/>
          </a:prstGeom>
          <a:noFill/>
        </p:spPr>
        <p:txBody>
          <a:bodyPr wrap="square" rtlCol="0">
            <a:spAutoFit/>
          </a:bodyPr>
          <a:lstStyle/>
          <a:p>
            <a:pPr fontAlgn="auto">
              <a:spcBef>
                <a:spcPts val="0"/>
              </a:spcBef>
              <a:spcAft>
                <a:spcPts val="0"/>
              </a:spcAft>
            </a:pPr>
            <a:r>
              <a:rPr lang="en-GB" sz="1100" dirty="0" smtClean="0">
                <a:solidFill>
                  <a:schemeClr val="bg1">
                    <a:lumMod val="50000"/>
                  </a:schemeClr>
                </a:solidFill>
                <a:latin typeface="Smith&amp;NephewLF" panose="020F0500030000020004" pitchFamily="34" charset="0"/>
              </a:rPr>
              <a:t>Bridge</a:t>
            </a:r>
            <a:endParaRPr lang="en-GB" sz="1100" dirty="0">
              <a:solidFill>
                <a:schemeClr val="bg1">
                  <a:lumMod val="50000"/>
                </a:schemeClr>
              </a:solidFill>
              <a:latin typeface="Smith&amp;NephewLF" panose="020F0500030000020004" pitchFamily="34" charset="0"/>
            </a:endParaRPr>
          </a:p>
        </p:txBody>
      </p:sp>
      <p:sp>
        <p:nvSpPr>
          <p:cNvPr id="24" name="TextBox 23"/>
          <p:cNvSpPr txBox="1"/>
          <p:nvPr/>
        </p:nvSpPr>
        <p:spPr>
          <a:xfrm>
            <a:off x="634458" y="1268760"/>
            <a:ext cx="6892120" cy="1231106"/>
          </a:xfrm>
          <a:prstGeom prst="rect">
            <a:avLst/>
          </a:prstGeom>
          <a:noFill/>
        </p:spPr>
        <p:txBody>
          <a:bodyPr wrap="square" rtlCol="0">
            <a:spAutoFit/>
          </a:bodyPr>
          <a:lstStyle/>
          <a:p>
            <a:pPr marL="231775" lvl="1" indent="-231775" fontAlgn="auto">
              <a:spcBef>
                <a:spcPts val="0"/>
              </a:spcBef>
              <a:spcAft>
                <a:spcPts val="1200"/>
              </a:spcAft>
              <a:buFont typeface="Arial" panose="020B0604020202020204" pitchFamily="34" charset="0"/>
              <a:buChar char="•"/>
            </a:pPr>
            <a:r>
              <a:rPr lang="en-US" sz="1600" b="1" dirty="0" smtClean="0">
                <a:latin typeface="Smith&amp;NephewLF" panose="020F0500030000020004" pitchFamily="34" charset="0"/>
              </a:rPr>
              <a:t>Bridging away from a wound </a:t>
            </a:r>
            <a:r>
              <a:rPr lang="en-US" sz="1600" dirty="0" smtClean="0">
                <a:latin typeface="Smith&amp;NephewLF" panose="020F0500030000020004" pitchFamily="34" charset="0"/>
              </a:rPr>
              <a:t>is unlikely to be necessary when using the RENASYS™ Soft Port, nevertheless if this technique is employed </a:t>
            </a:r>
            <a:r>
              <a:rPr lang="en-US" sz="1600" dirty="0">
                <a:latin typeface="Smith&amp;NephewLF" panose="020F0500030000020004" pitchFamily="34" charset="0"/>
              </a:rPr>
              <a:t>it is recommended that the whole system is monitored more </a:t>
            </a:r>
            <a:r>
              <a:rPr lang="en-US" sz="1600" dirty="0" smtClean="0">
                <a:latin typeface="Smith&amp;NephewLF" panose="020F0500030000020004" pitchFamily="34" charset="0"/>
              </a:rPr>
              <a:t>frequently </a:t>
            </a:r>
          </a:p>
          <a:p>
            <a:pPr marL="231775" lvl="1" indent="-231775" fontAlgn="auto">
              <a:spcBef>
                <a:spcPts val="0"/>
              </a:spcBef>
              <a:spcAft>
                <a:spcPts val="1200"/>
              </a:spcAft>
              <a:buFont typeface="Arial" panose="020B0604020202020204" pitchFamily="34" charset="0"/>
              <a:buChar char="•"/>
            </a:pPr>
            <a:r>
              <a:rPr lang="en-US" sz="1600" dirty="0" smtClean="0">
                <a:latin typeface="Smith&amp;NephewLF" panose="020F0500030000020004" pitchFamily="34" charset="0"/>
              </a:rPr>
              <a:t>Particularly checking visually that the wound is under vacuum</a:t>
            </a:r>
          </a:p>
        </p:txBody>
      </p:sp>
      <p:cxnSp>
        <p:nvCxnSpPr>
          <p:cNvPr id="8" name="Straight Connector 7"/>
          <p:cNvCxnSpPr/>
          <p:nvPr/>
        </p:nvCxnSpPr>
        <p:spPr>
          <a:xfrm flipV="1">
            <a:off x="5779827" y="5274858"/>
            <a:ext cx="1419367" cy="6824"/>
          </a:xfrm>
          <a:prstGeom prst="line">
            <a:avLst/>
          </a:prstGeom>
          <a:ln w="254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V="1">
            <a:off x="5788925" y="5440906"/>
            <a:ext cx="1419367" cy="6824"/>
          </a:xfrm>
          <a:prstGeom prst="line">
            <a:avLst/>
          </a:prstGeom>
          <a:ln w="254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5018844" y="3404282"/>
            <a:ext cx="3980585" cy="3212234"/>
            <a:chOff x="5018844" y="3404282"/>
            <a:chExt cx="3980585" cy="3212234"/>
          </a:xfrm>
        </p:grpSpPr>
        <p:sp>
          <p:nvSpPr>
            <p:cNvPr id="44" name="Left Arrow 43"/>
            <p:cNvSpPr/>
            <p:nvPr/>
          </p:nvSpPr>
          <p:spPr bwMode="auto">
            <a:xfrm rot="16200000">
              <a:off x="7414435" y="4448658"/>
              <a:ext cx="504056" cy="360040"/>
            </a:xfrm>
            <a:prstGeom prst="leftArrow">
              <a:avLst/>
            </a:prstGeom>
            <a:solidFill>
              <a:schemeClr val="accent1"/>
            </a:solidFill>
            <a:ln w="9525" cap="flat" cmpd="sng" algn="ctr">
              <a:noFill/>
              <a:prstDash val="solid"/>
              <a:round/>
              <a:headEnd type="none" w="med" len="med"/>
              <a:tailEnd type="none" w="med" len="med"/>
            </a:ln>
            <a:effectLst/>
          </p:spPr>
          <p:txBody>
            <a:bodyPr vert="horz" wrap="none" lIns="301752" tIns="0" rIns="301752" bIns="0" numCol="1" rtlCol="0" anchor="ctr" anchorCtr="0" compatLnSpc="1">
              <a:prstTxWarp prst="textNoShape">
                <a:avLst/>
              </a:prstTxWarp>
            </a:bodyPr>
            <a:lstStyle/>
            <a:p>
              <a:pPr algn="ctr"/>
              <a:endParaRPr lang="en-GB" sz="1400" dirty="0" smtClean="0">
                <a:solidFill>
                  <a:schemeClr val="accent1"/>
                </a:solidFill>
                <a:latin typeface="Smith&amp;NephewLF" panose="020F0500030000020004" pitchFamily="34" charset="0"/>
              </a:endParaRPr>
            </a:p>
          </p:txBody>
        </p:sp>
        <p:sp>
          <p:nvSpPr>
            <p:cNvPr id="47" name="TextBox 46"/>
            <p:cNvSpPr txBox="1"/>
            <p:nvPr/>
          </p:nvSpPr>
          <p:spPr>
            <a:xfrm>
              <a:off x="6404295" y="3404282"/>
              <a:ext cx="2449728" cy="954107"/>
            </a:xfrm>
            <a:prstGeom prst="rect">
              <a:avLst/>
            </a:prstGeom>
            <a:noFill/>
          </p:spPr>
          <p:txBody>
            <a:bodyPr wrap="square" rtlCol="0">
              <a:spAutoFit/>
            </a:bodyPr>
            <a:lstStyle/>
            <a:p>
              <a:pPr fontAlgn="auto">
                <a:spcBef>
                  <a:spcPts val="0"/>
                </a:spcBef>
                <a:spcAft>
                  <a:spcPts val="0"/>
                </a:spcAft>
              </a:pPr>
              <a:r>
                <a:rPr lang="en-GB" sz="1400" dirty="0" smtClean="0">
                  <a:solidFill>
                    <a:schemeClr val="accent1"/>
                  </a:solidFill>
                  <a:latin typeface="Smith&amp;NephewLF" panose="020F0500030000020004" pitchFamily="34" charset="0"/>
                </a:rPr>
                <a:t>An air leak may not be detectable here if there is a blockage or restriction in the bridge or wound filler</a:t>
              </a:r>
              <a:endParaRPr lang="en-GB" sz="1400" dirty="0">
                <a:solidFill>
                  <a:schemeClr val="accent1"/>
                </a:solidFill>
                <a:latin typeface="Smith&amp;NephewLF" panose="020F0500030000020004" pitchFamily="34" charset="0"/>
              </a:endParaRPr>
            </a:p>
          </p:txBody>
        </p:sp>
        <p:grpSp>
          <p:nvGrpSpPr>
            <p:cNvPr id="7" name="Group 6"/>
            <p:cNvGrpSpPr/>
            <p:nvPr/>
          </p:nvGrpSpPr>
          <p:grpSpPr>
            <a:xfrm>
              <a:off x="5018844" y="5209514"/>
              <a:ext cx="3980585" cy="1407002"/>
              <a:chOff x="5018844" y="5209514"/>
              <a:chExt cx="3980585" cy="1407002"/>
            </a:xfrm>
          </p:grpSpPr>
          <p:sp>
            <p:nvSpPr>
              <p:cNvPr id="46" name="TextBox 45"/>
              <p:cNvSpPr txBox="1"/>
              <p:nvPr/>
            </p:nvSpPr>
            <p:spPr>
              <a:xfrm>
                <a:off x="5018844" y="6093296"/>
                <a:ext cx="3980585" cy="523220"/>
              </a:xfrm>
              <a:prstGeom prst="rect">
                <a:avLst/>
              </a:prstGeom>
              <a:noFill/>
            </p:spPr>
            <p:txBody>
              <a:bodyPr wrap="square" rtlCol="0">
                <a:spAutoFit/>
              </a:bodyPr>
              <a:lstStyle/>
              <a:p>
                <a:pPr fontAlgn="auto">
                  <a:spcBef>
                    <a:spcPts val="0"/>
                  </a:spcBef>
                  <a:spcAft>
                    <a:spcPts val="0"/>
                  </a:spcAft>
                </a:pPr>
                <a:r>
                  <a:rPr lang="en-GB" sz="1400" dirty="0" smtClean="0">
                    <a:solidFill>
                      <a:schemeClr val="accent1"/>
                    </a:solidFill>
                    <a:latin typeface="Smith&amp;NephewLF" panose="020F0500030000020004" pitchFamily="34" charset="0"/>
                  </a:rPr>
                  <a:t> A blockage or a restriction in either the ‘Bridge’ or the wound filler is not detectable</a:t>
                </a:r>
                <a:endParaRPr lang="en-GB" sz="1400" dirty="0">
                  <a:solidFill>
                    <a:schemeClr val="accent1"/>
                  </a:solidFill>
                  <a:latin typeface="Smith&amp;NephewLF" panose="020F0500030000020004" pitchFamily="34" charset="0"/>
                </a:endParaRPr>
              </a:p>
            </p:txBody>
          </p:sp>
          <p:grpSp>
            <p:nvGrpSpPr>
              <p:cNvPr id="2" name="Group 1"/>
              <p:cNvGrpSpPr/>
              <p:nvPr/>
            </p:nvGrpSpPr>
            <p:grpSpPr>
              <a:xfrm>
                <a:off x="5691116" y="5209514"/>
                <a:ext cx="1952970" cy="863737"/>
                <a:chOff x="5691116" y="5209514"/>
                <a:chExt cx="1952970" cy="863737"/>
              </a:xfrm>
            </p:grpSpPr>
            <p:sp>
              <p:nvSpPr>
                <p:cNvPr id="17" name="&quot;No&quot; Symbol 16"/>
                <p:cNvSpPr/>
                <p:nvPr/>
              </p:nvSpPr>
              <p:spPr bwMode="auto">
                <a:xfrm>
                  <a:off x="7440930" y="5209514"/>
                  <a:ext cx="203156" cy="240431"/>
                </a:xfrm>
                <a:prstGeom prst="noSmoking">
                  <a:avLst/>
                </a:prstGeom>
                <a:solidFill>
                  <a:srgbClr val="FF0000"/>
                </a:solidFill>
                <a:ln w="9525" cap="flat" cmpd="sng" algn="ctr">
                  <a:noFill/>
                  <a:prstDash val="solid"/>
                  <a:round/>
                  <a:headEnd type="none" w="med" len="med"/>
                  <a:tailEnd type="none" w="med" len="med"/>
                </a:ln>
                <a:effectLst/>
              </p:spPr>
              <p:txBody>
                <a:bodyPr vert="horz" wrap="none" lIns="301752" tIns="0" rIns="301752" bIns="0" numCol="1" rtlCol="0" anchor="ctr" anchorCtr="0" compatLnSpc="1">
                  <a:prstTxWarp prst="textNoShape">
                    <a:avLst/>
                  </a:prstTxWarp>
                </a:bodyPr>
                <a:lstStyle/>
                <a:p>
                  <a:pPr algn="ctr"/>
                  <a:endParaRPr lang="en-GB" sz="1400" dirty="0" smtClean="0">
                    <a:solidFill>
                      <a:schemeClr val="bg1">
                        <a:lumMod val="50000"/>
                      </a:schemeClr>
                    </a:solidFill>
                    <a:latin typeface="Smith&amp;NephewLF" panose="020F0500030000020004" pitchFamily="34" charset="0"/>
                  </a:endParaRPr>
                </a:p>
              </p:txBody>
            </p:sp>
            <p:cxnSp>
              <p:nvCxnSpPr>
                <p:cNvPr id="18" name="Straight Arrow Connector 17"/>
                <p:cNvCxnSpPr/>
                <p:nvPr/>
              </p:nvCxnSpPr>
              <p:spPr>
                <a:xfrm flipV="1">
                  <a:off x="5697940" y="5423926"/>
                  <a:ext cx="1723303" cy="6493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3" name="&quot;No&quot; Symbol 42"/>
                <p:cNvSpPr/>
                <p:nvPr/>
              </p:nvSpPr>
              <p:spPr bwMode="auto">
                <a:xfrm>
                  <a:off x="6352565" y="5228214"/>
                  <a:ext cx="203156" cy="240431"/>
                </a:xfrm>
                <a:prstGeom prst="noSmoking">
                  <a:avLst/>
                </a:prstGeom>
                <a:solidFill>
                  <a:srgbClr val="FF0000"/>
                </a:solidFill>
                <a:ln w="9525" cap="flat" cmpd="sng" algn="ctr">
                  <a:noFill/>
                  <a:prstDash val="solid"/>
                  <a:round/>
                  <a:headEnd type="none" w="med" len="med"/>
                  <a:tailEnd type="none" w="med" len="med"/>
                </a:ln>
                <a:effectLst/>
              </p:spPr>
              <p:txBody>
                <a:bodyPr vert="horz" wrap="none" lIns="301752" tIns="0" rIns="301752" bIns="0" numCol="1" rtlCol="0" anchor="ctr" anchorCtr="0" compatLnSpc="1">
                  <a:prstTxWarp prst="textNoShape">
                    <a:avLst/>
                  </a:prstTxWarp>
                </a:bodyPr>
                <a:lstStyle/>
                <a:p>
                  <a:pPr algn="ctr"/>
                  <a:endParaRPr lang="en-GB" sz="1400" dirty="0" smtClean="0">
                    <a:solidFill>
                      <a:schemeClr val="bg1">
                        <a:lumMod val="50000"/>
                      </a:schemeClr>
                    </a:solidFill>
                    <a:latin typeface="Smith&amp;NephewLF" panose="020F0500030000020004" pitchFamily="34" charset="0"/>
                  </a:endParaRPr>
                </a:p>
              </p:txBody>
            </p:sp>
            <p:cxnSp>
              <p:nvCxnSpPr>
                <p:cNvPr id="6" name="Straight Arrow Connector 5"/>
                <p:cNvCxnSpPr/>
                <p:nvPr/>
              </p:nvCxnSpPr>
              <p:spPr>
                <a:xfrm flipV="1">
                  <a:off x="5691116" y="5438630"/>
                  <a:ext cx="655093" cy="62097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grpSp>
      <p:sp>
        <p:nvSpPr>
          <p:cNvPr id="10" name="Title 9"/>
          <p:cNvSpPr>
            <a:spLocks noGrp="1"/>
          </p:cNvSpPr>
          <p:nvPr>
            <p:ph type="title"/>
          </p:nvPr>
        </p:nvSpPr>
        <p:spPr>
          <a:xfrm>
            <a:off x="952954" y="603388"/>
            <a:ext cx="8229600" cy="768096"/>
          </a:xfrm>
        </p:spPr>
        <p:txBody>
          <a:bodyPr/>
          <a:lstStyle/>
          <a:p>
            <a:r>
              <a:rPr lang="en-GB" dirty="0">
                <a:solidFill>
                  <a:schemeClr val="tx1"/>
                </a:solidFill>
              </a:rPr>
              <a:t>Bridging technique</a:t>
            </a:r>
            <a:endParaRPr lang="en-GB" dirty="0"/>
          </a:p>
        </p:txBody>
      </p:sp>
      <p:sp>
        <p:nvSpPr>
          <p:cNvPr id="11" name="Slide Number Placeholder 10"/>
          <p:cNvSpPr>
            <a:spLocks noGrp="1"/>
          </p:cNvSpPr>
          <p:nvPr>
            <p:ph type="sldNum" sz="quarter" idx="11"/>
          </p:nvPr>
        </p:nvSpPr>
        <p:spPr/>
        <p:txBody>
          <a:bodyPr/>
          <a:lstStyle/>
          <a:p>
            <a:fld id="{3A7D5340-7F4D-46FB-B4B5-A5222B0AC70A}" type="slidenum">
              <a:rPr lang="en-US" sz="1200">
                <a:solidFill>
                  <a:schemeClr val="tx1"/>
                </a:solidFill>
              </a:rPr>
              <a:pPr/>
              <a:t>80</a:t>
            </a:fld>
            <a:endParaRPr lang="en-US" sz="1200" dirty="0">
              <a:solidFill>
                <a:schemeClr val="tx1"/>
              </a:solidFill>
            </a:endParaRPr>
          </a:p>
        </p:txBody>
      </p:sp>
      <p:pic>
        <p:nvPicPr>
          <p:cNvPr id="87"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301877" y="3544807"/>
            <a:ext cx="164559" cy="1622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7" name="Rectangle 66"/>
          <p:cNvSpPr/>
          <p:nvPr/>
        </p:nvSpPr>
        <p:spPr>
          <a:xfrm>
            <a:off x="1611976" y="6635737"/>
            <a:ext cx="6586582"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8" name="Rectangle 67"/>
          <p:cNvSpPr/>
          <p:nvPr/>
        </p:nvSpPr>
        <p:spPr>
          <a:xfrm>
            <a:off x="251520" y="504982"/>
            <a:ext cx="8496944"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2007432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20872" y="764704"/>
            <a:ext cx="4680520" cy="720080"/>
          </a:xfrm>
        </p:spPr>
        <p:txBody>
          <a:bodyPr>
            <a:normAutofit/>
          </a:bodyPr>
          <a:lstStyle/>
          <a:p>
            <a:r>
              <a:rPr lang="en-GB" dirty="0" smtClean="0"/>
              <a:t>RENASYS™ GO device</a:t>
            </a:r>
            <a:endParaRPr lang="en-GB" sz="2400" dirty="0">
              <a:solidFill>
                <a:schemeClr val="accent1"/>
              </a:solidFill>
            </a:endParaRPr>
          </a:p>
        </p:txBody>
      </p:sp>
      <p:pic>
        <p:nvPicPr>
          <p:cNvPr id="7" name="Picture 16"/>
          <p:cNvPicPr>
            <a:picLocks noChangeAspect="1"/>
          </p:cNvPicPr>
          <p:nvPr/>
        </p:nvPicPr>
        <p:blipFill>
          <a:blip r:embed="rId2" cstate="print"/>
          <a:srcRect l="4381" t="10056" r="3365" b="12840"/>
          <a:stretch>
            <a:fillRect/>
          </a:stretch>
        </p:blipFill>
        <p:spPr bwMode="auto">
          <a:xfrm>
            <a:off x="5076056" y="1887599"/>
            <a:ext cx="3296345" cy="4148698"/>
          </a:xfrm>
          <a:prstGeom prst="rect">
            <a:avLst/>
          </a:prstGeom>
          <a:noFill/>
          <a:ln w="9525">
            <a:noFill/>
            <a:miter lim="800000"/>
            <a:headEnd/>
            <a:tailEnd/>
          </a:ln>
        </p:spPr>
      </p:pic>
      <p:sp>
        <p:nvSpPr>
          <p:cNvPr id="2" name="Rectangle 1"/>
          <p:cNvSpPr/>
          <p:nvPr/>
        </p:nvSpPr>
        <p:spPr>
          <a:xfrm>
            <a:off x="497626" y="1700808"/>
            <a:ext cx="5088235" cy="461665"/>
          </a:xfrm>
          <a:prstGeom prst="rect">
            <a:avLst/>
          </a:prstGeom>
        </p:spPr>
        <p:txBody>
          <a:bodyPr wrap="square">
            <a:spAutoFit/>
          </a:bodyPr>
          <a:lstStyle/>
          <a:p>
            <a:pPr lvl="0">
              <a:spcBef>
                <a:spcPct val="0"/>
              </a:spcBef>
            </a:pPr>
            <a:r>
              <a:rPr lang="en-GB" sz="2400" dirty="0" smtClean="0">
                <a:latin typeface="Smith&amp;NephewLF" pitchFamily="34" charset="0"/>
                <a:ea typeface="+mj-ea"/>
                <a:cs typeface="+mj-cs"/>
              </a:rPr>
              <a:t>Accessories </a:t>
            </a:r>
          </a:p>
        </p:txBody>
      </p:sp>
      <p:sp>
        <p:nvSpPr>
          <p:cNvPr id="3" name="Slide Number Placeholder 2"/>
          <p:cNvSpPr>
            <a:spLocks noGrp="1"/>
          </p:cNvSpPr>
          <p:nvPr>
            <p:ph type="sldNum" sz="quarter" idx="11"/>
          </p:nvPr>
        </p:nvSpPr>
        <p:spPr/>
        <p:txBody>
          <a:bodyPr/>
          <a:lstStyle/>
          <a:p>
            <a:fld id="{3A7D5340-7F4D-46FB-B4B5-A5222B0AC70A}" type="slidenum">
              <a:rPr lang="en-US" sz="1200" smtClean="0"/>
              <a:pPr/>
              <a:t>81</a:t>
            </a:fld>
            <a:endParaRPr lang="en-US" dirty="0"/>
          </a:p>
        </p:txBody>
      </p:sp>
      <p:pic>
        <p:nvPicPr>
          <p:cNvPr id="8"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7092278" y="4509120"/>
            <a:ext cx="725577" cy="7152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1611976" y="6635737"/>
            <a:ext cx="6586582"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Rectangle 9"/>
          <p:cNvSpPr/>
          <p:nvPr/>
        </p:nvSpPr>
        <p:spPr>
          <a:xfrm>
            <a:off x="251520" y="594992"/>
            <a:ext cx="8496944"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3372187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p:cNvSpPr>
            <a:spLocks noGrp="1"/>
          </p:cNvSpPr>
          <p:nvPr>
            <p:ph type="title"/>
          </p:nvPr>
        </p:nvSpPr>
        <p:spPr>
          <a:xfrm>
            <a:off x="1043608" y="560256"/>
            <a:ext cx="8229600" cy="768096"/>
          </a:xfrm>
        </p:spPr>
        <p:txBody>
          <a:bodyPr>
            <a:normAutofit/>
          </a:bodyPr>
          <a:lstStyle/>
          <a:p>
            <a:r>
              <a:rPr lang="en-GB" dirty="0"/>
              <a:t>RENASYS™ </a:t>
            </a:r>
            <a:r>
              <a:rPr lang="en-GB" dirty="0" smtClean="0"/>
              <a:t>GO carry </a:t>
            </a:r>
            <a:r>
              <a:rPr lang="en-GB" dirty="0"/>
              <a:t>straps </a:t>
            </a:r>
          </a:p>
        </p:txBody>
      </p:sp>
      <p:sp>
        <p:nvSpPr>
          <p:cNvPr id="23" name="Text Placeholder 22"/>
          <p:cNvSpPr>
            <a:spLocks noGrp="1"/>
          </p:cNvSpPr>
          <p:nvPr>
            <p:ph type="body" idx="1"/>
          </p:nvPr>
        </p:nvSpPr>
        <p:spPr>
          <a:xfrm>
            <a:off x="467544" y="2867176"/>
            <a:ext cx="8229600" cy="3198112"/>
          </a:xfrm>
        </p:spPr>
        <p:txBody>
          <a:bodyPr/>
          <a:lstStyle/>
          <a:p>
            <a:r>
              <a:rPr lang="en-US" b="1" dirty="0" smtClean="0">
                <a:solidFill>
                  <a:schemeClr val="tx1"/>
                </a:solidFill>
              </a:rPr>
              <a:t>      To </a:t>
            </a:r>
            <a:r>
              <a:rPr lang="en-US" b="1" dirty="0">
                <a:solidFill>
                  <a:schemeClr val="tx1"/>
                </a:solidFill>
              </a:rPr>
              <a:t>attach carry strap to device: </a:t>
            </a:r>
          </a:p>
          <a:p>
            <a:pPr marL="342900" indent="-342900">
              <a:buFont typeface="+mj-lt"/>
              <a:buAutoNum type="arabicPeriod"/>
            </a:pPr>
            <a:r>
              <a:rPr lang="en-US" sz="1600" dirty="0">
                <a:solidFill>
                  <a:schemeClr val="tx1"/>
                </a:solidFill>
              </a:rPr>
              <a:t>Feed end of open strap behind location pin on side of </a:t>
            </a:r>
            <a:r>
              <a:rPr lang="en-US" sz="1600" dirty="0" smtClean="0">
                <a:solidFill>
                  <a:schemeClr val="tx1"/>
                </a:solidFill>
              </a:rPr>
              <a:t>device</a:t>
            </a:r>
            <a:endParaRPr lang="en-US" sz="1600" dirty="0">
              <a:solidFill>
                <a:schemeClr val="tx1"/>
              </a:solidFill>
            </a:endParaRPr>
          </a:p>
          <a:p>
            <a:pPr marL="342900" indent="-342900">
              <a:buFont typeface="+mj-lt"/>
              <a:buAutoNum type="arabicPeriod"/>
            </a:pPr>
            <a:r>
              <a:rPr lang="en-US" sz="1600" dirty="0">
                <a:solidFill>
                  <a:schemeClr val="tx1"/>
                </a:solidFill>
              </a:rPr>
              <a:t>Pull strap through and feed the end behind clip on carry </a:t>
            </a:r>
            <a:r>
              <a:rPr lang="en-US" sz="1600" dirty="0" smtClean="0">
                <a:solidFill>
                  <a:schemeClr val="tx1"/>
                </a:solidFill>
              </a:rPr>
              <a:t>strap</a:t>
            </a:r>
            <a:endParaRPr lang="en-US" sz="1600" dirty="0">
              <a:solidFill>
                <a:schemeClr val="tx1"/>
              </a:solidFill>
            </a:endParaRPr>
          </a:p>
          <a:p>
            <a:pPr marL="342900" indent="-342900">
              <a:buFont typeface="+mj-lt"/>
              <a:buAutoNum type="arabicPeriod"/>
            </a:pPr>
            <a:r>
              <a:rPr lang="en-US" sz="1600" dirty="0">
                <a:solidFill>
                  <a:schemeClr val="tx1"/>
                </a:solidFill>
              </a:rPr>
              <a:t>Close clip to secure </a:t>
            </a:r>
            <a:r>
              <a:rPr lang="en-US" sz="1600" dirty="0" smtClean="0">
                <a:solidFill>
                  <a:schemeClr val="tx1"/>
                </a:solidFill>
              </a:rPr>
              <a:t>strap</a:t>
            </a:r>
            <a:endParaRPr lang="en-US" sz="1600" dirty="0">
              <a:solidFill>
                <a:schemeClr val="tx1"/>
              </a:solidFill>
            </a:endParaRPr>
          </a:p>
          <a:p>
            <a:r>
              <a:rPr lang="en-US" dirty="0" smtClean="0">
                <a:solidFill>
                  <a:schemeClr val="tx1"/>
                </a:solidFill>
              </a:rPr>
              <a:t>     Repeat </a:t>
            </a:r>
            <a:r>
              <a:rPr lang="en-US" dirty="0">
                <a:solidFill>
                  <a:schemeClr val="tx1"/>
                </a:solidFill>
              </a:rPr>
              <a:t>steps 1-3 on other side of </a:t>
            </a:r>
            <a:r>
              <a:rPr lang="en-US" dirty="0" smtClean="0">
                <a:solidFill>
                  <a:schemeClr val="tx1"/>
                </a:solidFill>
              </a:rPr>
              <a:t>device</a:t>
            </a:r>
            <a:endParaRPr lang="en-US" dirty="0">
              <a:solidFill>
                <a:schemeClr val="tx1"/>
              </a:solidFill>
            </a:endParaRPr>
          </a:p>
          <a:p>
            <a:r>
              <a:rPr lang="en-US" dirty="0" smtClean="0">
                <a:solidFill>
                  <a:schemeClr val="tx1"/>
                </a:solidFill>
              </a:rPr>
              <a:t>    Once </a:t>
            </a:r>
            <a:r>
              <a:rPr lang="en-US" dirty="0">
                <a:solidFill>
                  <a:schemeClr val="tx1"/>
                </a:solidFill>
              </a:rPr>
              <a:t>both sides of the carry straps are connected to device, they can be joined together to make the short carry </a:t>
            </a:r>
            <a:r>
              <a:rPr lang="en-US" dirty="0" smtClean="0">
                <a:solidFill>
                  <a:schemeClr val="tx1"/>
                </a:solidFill>
              </a:rPr>
              <a:t>strap</a:t>
            </a:r>
            <a:endParaRPr lang="en-US" dirty="0">
              <a:solidFill>
                <a:schemeClr val="tx1"/>
              </a:solidFill>
            </a:endParaRPr>
          </a:p>
          <a:p>
            <a:r>
              <a:rPr lang="en-US" dirty="0">
                <a:solidFill>
                  <a:schemeClr val="tx1"/>
                </a:solidFill>
              </a:rPr>
              <a:t>The short carry strap can be used to attach the device to a wheelchair or IV pole when moving </a:t>
            </a:r>
            <a:r>
              <a:rPr lang="en-US" dirty="0" smtClean="0">
                <a:solidFill>
                  <a:schemeClr val="tx1"/>
                </a:solidFill>
              </a:rPr>
              <a:t>patients</a:t>
            </a:r>
            <a:endParaRPr lang="en-GB" dirty="0">
              <a:solidFill>
                <a:schemeClr val="tx1"/>
              </a:solidFill>
            </a:endParaRPr>
          </a:p>
        </p:txBody>
      </p:sp>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37" t="9145" r="2260"/>
          <a:stretch/>
        </p:blipFill>
        <p:spPr bwMode="auto">
          <a:xfrm>
            <a:off x="1464584" y="1257550"/>
            <a:ext cx="5336722" cy="1609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1"/>
          </p:nvPr>
        </p:nvSpPr>
        <p:spPr/>
        <p:txBody>
          <a:bodyPr/>
          <a:lstStyle/>
          <a:p>
            <a:fld id="{3A7D5340-7F4D-46FB-B4B5-A5222B0AC70A}" type="slidenum">
              <a:rPr lang="en-US" sz="1200" smtClean="0"/>
              <a:pPr/>
              <a:t>82</a:t>
            </a:fld>
            <a:endParaRPr lang="en-US" dirty="0"/>
          </a:p>
        </p:txBody>
      </p:sp>
      <p:sp>
        <p:nvSpPr>
          <p:cNvPr id="26" name="Rectangle 25"/>
          <p:cNvSpPr/>
          <p:nvPr/>
        </p:nvSpPr>
        <p:spPr>
          <a:xfrm>
            <a:off x="395536" y="6163901"/>
            <a:ext cx="7560840" cy="369332"/>
          </a:xfrm>
          <a:prstGeom prst="rect">
            <a:avLst/>
          </a:prstGeom>
        </p:spPr>
        <p:txBody>
          <a:bodyPr wrap="square">
            <a:spAutoFit/>
          </a:bodyPr>
          <a:lstStyle/>
          <a:p>
            <a:r>
              <a:rPr lang="en-US" dirty="0">
                <a:solidFill>
                  <a:srgbClr val="FF0000"/>
                </a:solidFill>
                <a:latin typeface="Smith&amp;NephewLF" pitchFamily="34" charset="0"/>
              </a:rPr>
              <a:t>Note: Device carry bag and strap are designed to be a single patient use item</a:t>
            </a:r>
            <a:endParaRPr lang="en-GB" dirty="0">
              <a:solidFill>
                <a:srgbClr val="FF0000"/>
              </a:solidFill>
              <a:latin typeface="Smith&amp;NephewLF" pitchFamily="34" charset="0"/>
            </a:endParaRPr>
          </a:p>
        </p:txBody>
      </p:sp>
      <p:sp>
        <p:nvSpPr>
          <p:cNvPr id="7" name="Rectangle 6"/>
          <p:cNvSpPr/>
          <p:nvPr/>
        </p:nvSpPr>
        <p:spPr>
          <a:xfrm>
            <a:off x="1611976" y="6635737"/>
            <a:ext cx="6586582"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Rectangle 7"/>
          <p:cNvSpPr/>
          <p:nvPr/>
        </p:nvSpPr>
        <p:spPr>
          <a:xfrm>
            <a:off x="236837" y="594992"/>
            <a:ext cx="8496944"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4216846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 name="Title 21"/>
          <p:cNvSpPr>
            <a:spLocks noGrp="1"/>
          </p:cNvSpPr>
          <p:nvPr>
            <p:ph type="title"/>
          </p:nvPr>
        </p:nvSpPr>
        <p:spPr>
          <a:xfrm>
            <a:off x="790467" y="764704"/>
            <a:ext cx="8229600" cy="768096"/>
          </a:xfrm>
        </p:spPr>
        <p:txBody>
          <a:bodyPr>
            <a:normAutofit/>
          </a:bodyPr>
          <a:lstStyle/>
          <a:p>
            <a:r>
              <a:rPr lang="en-GB" dirty="0"/>
              <a:t>RENASYS™ </a:t>
            </a:r>
            <a:r>
              <a:rPr lang="en-GB" dirty="0" smtClean="0"/>
              <a:t>GO shoulder </a:t>
            </a:r>
            <a:r>
              <a:rPr lang="en-GB" dirty="0"/>
              <a:t>and extension straps </a:t>
            </a:r>
          </a:p>
        </p:txBody>
      </p:sp>
      <p:sp>
        <p:nvSpPr>
          <p:cNvPr id="23" name="Text Placeholder 22"/>
          <p:cNvSpPr>
            <a:spLocks noGrp="1"/>
          </p:cNvSpPr>
          <p:nvPr>
            <p:ph type="body" idx="1"/>
          </p:nvPr>
        </p:nvSpPr>
        <p:spPr>
          <a:xfrm>
            <a:off x="495605" y="1803929"/>
            <a:ext cx="8229600" cy="4453128"/>
          </a:xfrm>
        </p:spPr>
        <p:txBody>
          <a:bodyPr/>
          <a:lstStyle/>
          <a:p>
            <a:pPr marL="285750" indent="-285750">
              <a:buFont typeface="Arial" panose="020B0604020202020204" pitchFamily="34" charset="0"/>
              <a:buChar char="•"/>
            </a:pPr>
            <a:r>
              <a:rPr lang="en-US" dirty="0" smtClean="0">
                <a:solidFill>
                  <a:schemeClr val="tx1"/>
                </a:solidFill>
              </a:rPr>
              <a:t>The </a:t>
            </a:r>
            <a:r>
              <a:rPr lang="en-US" dirty="0">
                <a:solidFill>
                  <a:schemeClr val="tx1"/>
                </a:solidFill>
              </a:rPr>
              <a:t>carry strap can be extended to allow the device to be carried on the shoulder or across the </a:t>
            </a:r>
            <a:r>
              <a:rPr lang="en-US" dirty="0" smtClean="0">
                <a:solidFill>
                  <a:schemeClr val="tx1"/>
                </a:solidFill>
              </a:rPr>
              <a:t>body </a:t>
            </a:r>
          </a:p>
          <a:p>
            <a:pPr marL="285750" indent="-285750">
              <a:buFont typeface="Arial" panose="020B0604020202020204" pitchFamily="34" charset="0"/>
              <a:buChar char="•"/>
            </a:pPr>
            <a:r>
              <a:rPr lang="en-US" dirty="0" smtClean="0">
                <a:solidFill>
                  <a:schemeClr val="tx1"/>
                </a:solidFill>
              </a:rPr>
              <a:t>Place </a:t>
            </a:r>
            <a:r>
              <a:rPr lang="en-US" dirty="0">
                <a:solidFill>
                  <a:schemeClr val="tx1"/>
                </a:solidFill>
              </a:rPr>
              <a:t>the padded section of the shoulder strap against shoulder for maximum comfort when carrying </a:t>
            </a:r>
            <a:r>
              <a:rPr lang="en-US" dirty="0" smtClean="0">
                <a:solidFill>
                  <a:schemeClr val="tx1"/>
                </a:solidFill>
              </a:rPr>
              <a:t>device</a:t>
            </a:r>
            <a:endParaRPr lang="en-GB" dirty="0">
              <a:solidFill>
                <a:schemeClr val="tx1"/>
              </a:solidFill>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5281" y="3068960"/>
            <a:ext cx="5933792" cy="2592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Rectangle 24"/>
          <p:cNvSpPr/>
          <p:nvPr/>
        </p:nvSpPr>
        <p:spPr>
          <a:xfrm>
            <a:off x="495605" y="5949280"/>
            <a:ext cx="7560840" cy="369332"/>
          </a:xfrm>
          <a:prstGeom prst="rect">
            <a:avLst/>
          </a:prstGeom>
        </p:spPr>
        <p:txBody>
          <a:bodyPr wrap="square">
            <a:spAutoFit/>
          </a:bodyPr>
          <a:lstStyle/>
          <a:p>
            <a:r>
              <a:rPr lang="en-US" dirty="0">
                <a:solidFill>
                  <a:srgbClr val="FF0000"/>
                </a:solidFill>
                <a:latin typeface="Smith&amp;NephewLF" pitchFamily="34" charset="0"/>
              </a:rPr>
              <a:t>Note: Device carry bag and strap are designed to be a single patient use item</a:t>
            </a:r>
            <a:endParaRPr lang="en-GB" dirty="0">
              <a:solidFill>
                <a:srgbClr val="FF0000"/>
              </a:solidFill>
              <a:latin typeface="Smith&amp;NephewLF" pitchFamily="34" charset="0"/>
            </a:endParaRPr>
          </a:p>
        </p:txBody>
      </p:sp>
      <p:sp>
        <p:nvSpPr>
          <p:cNvPr id="2" name="Slide Number Placeholder 1"/>
          <p:cNvSpPr>
            <a:spLocks noGrp="1"/>
          </p:cNvSpPr>
          <p:nvPr>
            <p:ph type="sldNum" sz="quarter" idx="11"/>
          </p:nvPr>
        </p:nvSpPr>
        <p:spPr/>
        <p:txBody>
          <a:bodyPr/>
          <a:lstStyle/>
          <a:p>
            <a:fld id="{3A7D5340-7F4D-46FB-B4B5-A5222B0AC70A}" type="slidenum">
              <a:rPr lang="en-US" sz="1200" smtClean="0"/>
              <a:pPr/>
              <a:t>83</a:t>
            </a:fld>
            <a:endParaRPr lang="en-US" sz="1200" dirty="0"/>
          </a:p>
        </p:txBody>
      </p:sp>
      <p:sp>
        <p:nvSpPr>
          <p:cNvPr id="7" name="Rectangle 6"/>
          <p:cNvSpPr/>
          <p:nvPr/>
        </p:nvSpPr>
        <p:spPr>
          <a:xfrm>
            <a:off x="1611976" y="6635737"/>
            <a:ext cx="6586582"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Rectangle 7"/>
          <p:cNvSpPr/>
          <p:nvPr/>
        </p:nvSpPr>
        <p:spPr>
          <a:xfrm>
            <a:off x="251520" y="504982"/>
            <a:ext cx="8496944"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6458824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 name="Title 21"/>
          <p:cNvSpPr>
            <a:spLocks noGrp="1"/>
          </p:cNvSpPr>
          <p:nvPr>
            <p:ph type="title"/>
          </p:nvPr>
        </p:nvSpPr>
        <p:spPr>
          <a:xfrm>
            <a:off x="790467" y="683046"/>
            <a:ext cx="8229600" cy="768096"/>
          </a:xfrm>
        </p:spPr>
        <p:txBody>
          <a:bodyPr>
            <a:normAutofit/>
          </a:bodyPr>
          <a:lstStyle/>
          <a:p>
            <a:r>
              <a:rPr lang="en-GB" dirty="0"/>
              <a:t>RENASYS™ </a:t>
            </a:r>
            <a:r>
              <a:rPr lang="en-GB" dirty="0" smtClean="0"/>
              <a:t>GO carry bag (300mL canister only)</a:t>
            </a:r>
            <a:endParaRPr lang="en-GB" dirty="0"/>
          </a:p>
        </p:txBody>
      </p:sp>
      <p:sp>
        <p:nvSpPr>
          <p:cNvPr id="23" name="Text Placeholder 22"/>
          <p:cNvSpPr>
            <a:spLocks noGrp="1"/>
          </p:cNvSpPr>
          <p:nvPr>
            <p:ph type="body" idx="1"/>
          </p:nvPr>
        </p:nvSpPr>
        <p:spPr>
          <a:xfrm>
            <a:off x="467544" y="1696738"/>
            <a:ext cx="8229600" cy="3127224"/>
          </a:xfrm>
        </p:spPr>
        <p:txBody>
          <a:bodyPr/>
          <a:lstStyle/>
          <a:p>
            <a:r>
              <a:rPr lang="en-US" b="1" dirty="0" smtClean="0"/>
              <a:t>     To </a:t>
            </a:r>
            <a:r>
              <a:rPr lang="en-US" b="1" dirty="0"/>
              <a:t>place device into the carry bag: </a:t>
            </a:r>
          </a:p>
          <a:p>
            <a:pPr marL="285750" indent="-285750">
              <a:buFont typeface="Arial" panose="020B0604020202020204" pitchFamily="34" charset="0"/>
              <a:buChar char="•"/>
            </a:pPr>
            <a:r>
              <a:rPr lang="en-US" dirty="0"/>
              <a:t>Open zipper on both sides of bag and place face down on a flat surface with viewing flaps on </a:t>
            </a:r>
            <a:r>
              <a:rPr lang="en-US" dirty="0" smtClean="0"/>
              <a:t>top</a:t>
            </a:r>
            <a:endParaRPr lang="en-US" dirty="0"/>
          </a:p>
          <a:p>
            <a:pPr marL="285750" indent="-285750">
              <a:buFont typeface="Arial" panose="020B0604020202020204" pitchFamily="34" charset="0"/>
              <a:buChar char="•"/>
            </a:pPr>
            <a:r>
              <a:rPr lang="en-US" dirty="0"/>
              <a:t>Place device face up on the open bottom section of the </a:t>
            </a:r>
            <a:r>
              <a:rPr lang="en-US" dirty="0" smtClean="0"/>
              <a:t>bag</a:t>
            </a:r>
            <a:endParaRPr lang="en-US" dirty="0"/>
          </a:p>
          <a:p>
            <a:pPr marL="285750" indent="-285750">
              <a:buFont typeface="Arial" panose="020B0604020202020204" pitchFamily="34" charset="0"/>
              <a:buChar char="•"/>
            </a:pPr>
            <a:r>
              <a:rPr lang="en-US" dirty="0"/>
              <a:t>Pull front of the bag over top of the device and feed both parts of one zipper </a:t>
            </a:r>
            <a:r>
              <a:rPr lang="en-US" dirty="0" smtClean="0"/>
              <a:t>together </a:t>
            </a:r>
            <a:endParaRPr lang="en-US" dirty="0"/>
          </a:p>
          <a:p>
            <a:pPr marL="285750" indent="-285750">
              <a:buFont typeface="Arial" panose="020B0604020202020204" pitchFamily="34" charset="0"/>
              <a:buChar char="•"/>
            </a:pPr>
            <a:r>
              <a:rPr lang="en-US" dirty="0"/>
              <a:t>Close zipper on the other side of the </a:t>
            </a:r>
            <a:r>
              <a:rPr lang="en-US" dirty="0" smtClean="0"/>
              <a:t>bag</a:t>
            </a:r>
            <a:endParaRPr lang="en-US" dirty="0"/>
          </a:p>
          <a:p>
            <a:pPr marL="285750" indent="-285750">
              <a:buFont typeface="Arial" panose="020B0604020202020204" pitchFamily="34" charset="0"/>
              <a:buChar char="•"/>
            </a:pPr>
            <a:r>
              <a:rPr lang="en-US" dirty="0"/>
              <a:t>Once fitted ensure canister tubing can move </a:t>
            </a:r>
            <a:r>
              <a:rPr lang="en-US" dirty="0" smtClean="0"/>
              <a:t>freely</a:t>
            </a:r>
            <a:endParaRPr lang="en-US" dirty="0"/>
          </a:p>
          <a:p>
            <a:pPr marL="285750" indent="-285750">
              <a:buFont typeface="Arial" panose="020B0604020202020204" pitchFamily="34" charset="0"/>
              <a:buChar char="•"/>
            </a:pPr>
            <a:r>
              <a:rPr lang="en-US" dirty="0"/>
              <a:t>Excess tubing can be coiled and placed in the pouch on the back of the carry bag </a:t>
            </a:r>
          </a:p>
        </p:txBody>
      </p:sp>
      <p:sp>
        <p:nvSpPr>
          <p:cNvPr id="2" name="Slide Number Placeholder 1"/>
          <p:cNvSpPr>
            <a:spLocks noGrp="1"/>
          </p:cNvSpPr>
          <p:nvPr>
            <p:ph type="sldNum" sz="quarter" idx="11"/>
          </p:nvPr>
        </p:nvSpPr>
        <p:spPr/>
        <p:txBody>
          <a:bodyPr/>
          <a:lstStyle/>
          <a:p>
            <a:fld id="{3A7D5340-7F4D-46FB-B4B5-A5222B0AC70A}" type="slidenum">
              <a:rPr lang="en-US" sz="1200" smtClean="0"/>
              <a:pPr/>
              <a:t>84</a:t>
            </a:fld>
            <a:endParaRPr lang="en-US" dirty="0"/>
          </a:p>
        </p:txBody>
      </p:sp>
      <p:sp>
        <p:nvSpPr>
          <p:cNvPr id="27" name="Rectangle 26"/>
          <p:cNvSpPr/>
          <p:nvPr/>
        </p:nvSpPr>
        <p:spPr>
          <a:xfrm>
            <a:off x="464999" y="6133946"/>
            <a:ext cx="7560840" cy="369332"/>
          </a:xfrm>
          <a:prstGeom prst="rect">
            <a:avLst/>
          </a:prstGeom>
        </p:spPr>
        <p:txBody>
          <a:bodyPr wrap="square">
            <a:spAutoFit/>
          </a:bodyPr>
          <a:lstStyle/>
          <a:p>
            <a:r>
              <a:rPr lang="en-US" dirty="0">
                <a:solidFill>
                  <a:srgbClr val="FF0000"/>
                </a:solidFill>
                <a:latin typeface="Smith&amp;NephewLF" pitchFamily="34" charset="0"/>
              </a:rPr>
              <a:t>Note: Device carry bag and strap are designed to be a single patient use item</a:t>
            </a:r>
            <a:endParaRPr lang="en-GB" dirty="0">
              <a:solidFill>
                <a:srgbClr val="FF0000"/>
              </a:solidFill>
              <a:latin typeface="Smith&amp;NephewLF" pitchFamily="34" charset="0"/>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4869160"/>
            <a:ext cx="6662738" cy="1152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1611976" y="6635737"/>
            <a:ext cx="6586582"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Rectangle 7"/>
          <p:cNvSpPr/>
          <p:nvPr/>
        </p:nvSpPr>
        <p:spPr>
          <a:xfrm>
            <a:off x="251520" y="504982"/>
            <a:ext cx="8496944"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4817831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p:cNvSpPr>
            <a:spLocks noGrp="1"/>
          </p:cNvSpPr>
          <p:nvPr>
            <p:ph type="title"/>
          </p:nvPr>
        </p:nvSpPr>
        <p:spPr>
          <a:xfrm>
            <a:off x="790467" y="685002"/>
            <a:ext cx="8229600" cy="768096"/>
          </a:xfrm>
        </p:spPr>
        <p:txBody>
          <a:bodyPr>
            <a:normAutofit/>
          </a:bodyPr>
          <a:lstStyle/>
          <a:p>
            <a:r>
              <a:rPr lang="en-GB" dirty="0"/>
              <a:t>RENASYS™ </a:t>
            </a:r>
            <a:r>
              <a:rPr lang="en-GB" dirty="0" smtClean="0"/>
              <a:t>GO carry bag (300mL canister only)</a:t>
            </a:r>
            <a:endParaRPr lang="en-GB" dirty="0"/>
          </a:p>
        </p:txBody>
      </p:sp>
      <p:sp>
        <p:nvSpPr>
          <p:cNvPr id="23" name="Text Placeholder 22"/>
          <p:cNvSpPr>
            <a:spLocks noGrp="1"/>
          </p:cNvSpPr>
          <p:nvPr>
            <p:ph type="body" idx="1"/>
          </p:nvPr>
        </p:nvSpPr>
        <p:spPr>
          <a:xfrm>
            <a:off x="465651" y="1726479"/>
            <a:ext cx="8229600" cy="3127224"/>
          </a:xfrm>
        </p:spPr>
        <p:txBody>
          <a:bodyPr/>
          <a:lstStyle/>
          <a:p>
            <a:pPr marL="285750" indent="-285750">
              <a:buFont typeface="Arial" panose="020B0604020202020204" pitchFamily="34" charset="0"/>
              <a:buChar char="•"/>
            </a:pPr>
            <a:r>
              <a:rPr lang="en-GB" dirty="0" smtClean="0"/>
              <a:t>Flaps on the front of the bag provide privacy and discretion for the user</a:t>
            </a:r>
          </a:p>
          <a:p>
            <a:pPr marL="285750" indent="-285750">
              <a:buFont typeface="Arial" panose="020B0604020202020204" pitchFamily="34" charset="0"/>
              <a:buChar char="•"/>
            </a:pPr>
            <a:r>
              <a:rPr lang="en-GB" dirty="0" smtClean="0"/>
              <a:t>On rear of the bag, there is a belt loop, to allow users to wear RENASYS™ GO around their waist</a:t>
            </a:r>
          </a:p>
          <a:p>
            <a:pPr marL="285750" indent="-285750">
              <a:buFont typeface="Arial" panose="020B0604020202020204" pitchFamily="34" charset="0"/>
              <a:buChar char="•"/>
            </a:pPr>
            <a:r>
              <a:rPr lang="en-GB" dirty="0" smtClean="0"/>
              <a:t>Device and canister should remain in an </a:t>
            </a:r>
            <a:r>
              <a:rPr lang="en-GB" b="1" dirty="0" smtClean="0"/>
              <a:t>upright orientation </a:t>
            </a:r>
            <a:r>
              <a:rPr lang="en-GB" dirty="0" smtClean="0"/>
              <a:t>to maximize canister volume and optimize complete blockage/canister over-capacity alarm</a:t>
            </a:r>
            <a:endParaRPr lang="en-GB" dirty="0"/>
          </a:p>
        </p:txBody>
      </p:sp>
      <p:sp>
        <p:nvSpPr>
          <p:cNvPr id="2" name="Slide Number Placeholder 1"/>
          <p:cNvSpPr>
            <a:spLocks noGrp="1"/>
          </p:cNvSpPr>
          <p:nvPr>
            <p:ph type="sldNum" sz="quarter" idx="11"/>
          </p:nvPr>
        </p:nvSpPr>
        <p:spPr/>
        <p:txBody>
          <a:bodyPr/>
          <a:lstStyle/>
          <a:p>
            <a:fld id="{3A7D5340-7F4D-46FB-B4B5-A5222B0AC70A}" type="slidenum">
              <a:rPr lang="en-US" sz="1200" smtClean="0"/>
              <a:pPr/>
              <a:t>85</a:t>
            </a:fld>
            <a:endParaRPr lang="en-US" dirty="0"/>
          </a:p>
        </p:txBody>
      </p:sp>
      <p:sp>
        <p:nvSpPr>
          <p:cNvPr id="27" name="Rectangle 26"/>
          <p:cNvSpPr/>
          <p:nvPr/>
        </p:nvSpPr>
        <p:spPr>
          <a:xfrm>
            <a:off x="464999" y="6133946"/>
            <a:ext cx="7560840" cy="369332"/>
          </a:xfrm>
          <a:prstGeom prst="rect">
            <a:avLst/>
          </a:prstGeom>
        </p:spPr>
        <p:txBody>
          <a:bodyPr wrap="square">
            <a:spAutoFit/>
          </a:bodyPr>
          <a:lstStyle/>
          <a:p>
            <a:r>
              <a:rPr lang="en-US" dirty="0">
                <a:solidFill>
                  <a:srgbClr val="FF0000"/>
                </a:solidFill>
                <a:latin typeface="Smith&amp;NephewLF" pitchFamily="34" charset="0"/>
              </a:rPr>
              <a:t>Note: Device carry bag and strap are designed to be a single patient use item</a:t>
            </a:r>
            <a:endParaRPr lang="en-GB" dirty="0">
              <a:solidFill>
                <a:srgbClr val="FF0000"/>
              </a:solidFill>
              <a:latin typeface="Smith&amp;NephewLF" pitchFamily="34" charset="0"/>
            </a:endParaRPr>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999" y="3645024"/>
            <a:ext cx="4245419" cy="2114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8104" y="3645024"/>
            <a:ext cx="2304256" cy="22868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1611976" y="6635737"/>
            <a:ext cx="6586582"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Rectangle 8"/>
          <p:cNvSpPr/>
          <p:nvPr/>
        </p:nvSpPr>
        <p:spPr>
          <a:xfrm>
            <a:off x="251520" y="504982"/>
            <a:ext cx="8496944"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2363843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3A7D5340-7F4D-46FB-B4B5-A5222B0AC70A}" type="slidenum">
              <a:rPr lang="en-US" smtClean="0"/>
              <a:pPr/>
              <a:t>86</a:t>
            </a:fld>
            <a:endParaRPr lang="en-US" dirty="0"/>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8181" b="13788"/>
          <a:stretch/>
        </p:blipFill>
        <p:spPr bwMode="auto">
          <a:xfrm>
            <a:off x="683568" y="1414732"/>
            <a:ext cx="5705475" cy="41399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a:spLocks noGrp="1"/>
          </p:cNvSpPr>
          <p:nvPr>
            <p:ph type="title"/>
          </p:nvPr>
        </p:nvSpPr>
        <p:spPr>
          <a:xfrm>
            <a:off x="906986" y="646636"/>
            <a:ext cx="8229600" cy="768096"/>
          </a:xfrm>
        </p:spPr>
        <p:txBody>
          <a:bodyPr>
            <a:normAutofit/>
          </a:bodyPr>
          <a:lstStyle/>
          <a:p>
            <a:pPr marL="342900" lvl="0" indent="-342900"/>
            <a:r>
              <a:rPr lang="en-US" dirty="0"/>
              <a:t>RENASYS</a:t>
            </a:r>
            <a:r>
              <a:rPr lang="en-US" dirty="0" smtClean="0"/>
              <a:t>™ GO ordering information</a:t>
            </a:r>
            <a:endParaRPr lang="en-GB" dirty="0">
              <a:solidFill>
                <a:schemeClr val="tx1"/>
              </a:solidFill>
            </a:endParaRPr>
          </a:p>
        </p:txBody>
      </p:sp>
      <p:sp>
        <p:nvSpPr>
          <p:cNvPr id="6" name="Rectangle 5"/>
          <p:cNvSpPr/>
          <p:nvPr/>
        </p:nvSpPr>
        <p:spPr>
          <a:xfrm>
            <a:off x="1611976" y="6635737"/>
            <a:ext cx="6586582"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extBox 1"/>
          <p:cNvSpPr txBox="1"/>
          <p:nvPr/>
        </p:nvSpPr>
        <p:spPr>
          <a:xfrm>
            <a:off x="827584" y="5764614"/>
            <a:ext cx="5172763" cy="369332"/>
          </a:xfrm>
          <a:prstGeom prst="rect">
            <a:avLst/>
          </a:prstGeom>
          <a:noFill/>
        </p:spPr>
        <p:txBody>
          <a:bodyPr wrap="none" rtlCol="0">
            <a:spAutoFit/>
          </a:bodyPr>
          <a:lstStyle/>
          <a:p>
            <a:r>
              <a:rPr lang="en-US" dirty="0" smtClean="0"/>
              <a:t>*Carrying Case is only compatible with the 300mL  Canister</a:t>
            </a:r>
            <a:endParaRPr lang="en-US" dirty="0"/>
          </a:p>
        </p:txBody>
      </p:sp>
      <p:sp>
        <p:nvSpPr>
          <p:cNvPr id="7" name="Rectangle 6"/>
          <p:cNvSpPr/>
          <p:nvPr/>
        </p:nvSpPr>
        <p:spPr>
          <a:xfrm>
            <a:off x="251520" y="504982"/>
            <a:ext cx="8496944"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4291756148"/>
      </p:ext>
    </p:extLst>
  </p:cSld>
  <p:clrMapOvr>
    <a:masterClrMapping/>
  </p:clrMapOvr>
  <p:transition>
    <p:fad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6"/>
          <p:cNvPicPr>
            <a:picLocks noChangeAspect="1"/>
          </p:cNvPicPr>
          <p:nvPr/>
        </p:nvPicPr>
        <p:blipFill>
          <a:blip r:embed="rId2" cstate="print"/>
          <a:srcRect l="4381" t="10056" r="3365" b="12840"/>
          <a:stretch>
            <a:fillRect/>
          </a:stretch>
        </p:blipFill>
        <p:spPr bwMode="auto">
          <a:xfrm>
            <a:off x="6479367" y="1196752"/>
            <a:ext cx="2370399" cy="2983325"/>
          </a:xfrm>
          <a:prstGeom prst="rect">
            <a:avLst/>
          </a:prstGeom>
          <a:noFill/>
          <a:ln w="9525">
            <a:noFill/>
            <a:miter lim="800000"/>
            <a:headEnd/>
            <a:tailEnd/>
          </a:ln>
        </p:spPr>
      </p:pic>
      <p:pic>
        <p:nvPicPr>
          <p:cNvPr id="8"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7964920" y="3068960"/>
            <a:ext cx="438264" cy="432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a:xfrm>
            <a:off x="503548" y="2900936"/>
            <a:ext cx="1954560" cy="768096"/>
          </a:xfrm>
        </p:spPr>
        <p:txBody>
          <a:bodyPr/>
          <a:lstStyle/>
          <a:p>
            <a:r>
              <a:rPr lang="en-US" dirty="0" smtClean="0"/>
              <a:t>Questions</a:t>
            </a:r>
            <a:endParaRPr lang="en-US" dirty="0"/>
          </a:p>
        </p:txBody>
      </p:sp>
      <p:sp>
        <p:nvSpPr>
          <p:cNvPr id="6" name="Rectangle 5"/>
          <p:cNvSpPr/>
          <p:nvPr/>
        </p:nvSpPr>
        <p:spPr>
          <a:xfrm>
            <a:off x="1611976" y="6635737"/>
            <a:ext cx="6586582"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Rectangle 8"/>
          <p:cNvSpPr/>
          <p:nvPr/>
        </p:nvSpPr>
        <p:spPr>
          <a:xfrm>
            <a:off x="251520" y="657721"/>
            <a:ext cx="8496944"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 name="Picture 9"/>
          <p:cNvPicPr/>
          <p:nvPr/>
        </p:nvPicPr>
        <p:blipFill>
          <a:blip r:embed="rId5">
            <a:extLst>
              <a:ext uri="{28A0092B-C50C-407E-A947-70E740481C1C}">
                <a14:useLocalDpi xmlns:a14="http://schemas.microsoft.com/office/drawing/2010/main" val="0"/>
              </a:ext>
            </a:extLst>
          </a:blip>
          <a:srcRect/>
          <a:stretch>
            <a:fillRect/>
          </a:stretch>
        </p:blipFill>
        <p:spPr bwMode="auto">
          <a:xfrm>
            <a:off x="504051" y="4797152"/>
            <a:ext cx="5943600" cy="460375"/>
          </a:xfrm>
          <a:prstGeom prst="rect">
            <a:avLst/>
          </a:prstGeom>
          <a:noFill/>
          <a:ln>
            <a:noFill/>
          </a:ln>
          <a:extLst/>
        </p:spPr>
      </p:pic>
      <p:sp>
        <p:nvSpPr>
          <p:cNvPr id="4" name="Rectangle 3"/>
          <p:cNvSpPr/>
          <p:nvPr/>
        </p:nvSpPr>
        <p:spPr>
          <a:xfrm>
            <a:off x="7460567" y="6481848"/>
            <a:ext cx="1475981" cy="307777"/>
          </a:xfrm>
          <a:prstGeom prst="rect">
            <a:avLst/>
          </a:prstGeom>
        </p:spPr>
        <p:txBody>
          <a:bodyPr wrap="none">
            <a:spAutoFit/>
          </a:bodyPr>
          <a:lstStyle/>
          <a:p>
            <a:r>
              <a:rPr lang="en-US" sz="1400" dirty="0">
                <a:latin typeface="Smith&amp;NephewLF" panose="020F0500030000020004" pitchFamily="34" charset="0"/>
              </a:rPr>
              <a:t>RNPE-33-0716-UE</a:t>
            </a:r>
          </a:p>
        </p:txBody>
      </p:sp>
      <p:sp>
        <p:nvSpPr>
          <p:cNvPr id="11" name="Rectangle 10"/>
          <p:cNvSpPr/>
          <p:nvPr/>
        </p:nvSpPr>
        <p:spPr>
          <a:xfrm>
            <a:off x="503548" y="5301208"/>
            <a:ext cx="7596844" cy="923330"/>
          </a:xfrm>
          <a:prstGeom prst="rect">
            <a:avLst/>
          </a:prstGeom>
          <a:ln>
            <a:solidFill>
              <a:schemeClr val="accent1"/>
            </a:solidFill>
          </a:ln>
        </p:spPr>
        <p:txBody>
          <a:bodyPr wrap="square">
            <a:spAutoFit/>
          </a:bodyPr>
          <a:lstStyle/>
          <a:p>
            <a:r>
              <a:rPr lang="en-US" dirty="0">
                <a:latin typeface="Smith&amp;NephewLF" panose="020F0500030000020004" pitchFamily="34" charset="0"/>
              </a:rPr>
              <a:t>For detailed product information, including indications for use, contraindications, precautions and warnings, please consult the product’s Instructions for Use (IFU) prior to use.</a:t>
            </a:r>
          </a:p>
        </p:txBody>
      </p:sp>
      <p:sp>
        <p:nvSpPr>
          <p:cNvPr id="12" name="Rectangle 11"/>
          <p:cNvSpPr/>
          <p:nvPr/>
        </p:nvSpPr>
        <p:spPr>
          <a:xfrm>
            <a:off x="503548" y="6374804"/>
            <a:ext cx="4572000" cy="338554"/>
          </a:xfrm>
          <a:prstGeom prst="rect">
            <a:avLst/>
          </a:prstGeom>
        </p:spPr>
        <p:txBody>
          <a:bodyPr>
            <a:spAutoFit/>
          </a:bodyPr>
          <a:lstStyle/>
          <a:p>
            <a:r>
              <a:rPr lang="en-US" sz="800" dirty="0">
                <a:latin typeface="Smith&amp;NephewLF" panose="020F0500030000020004" pitchFamily="34" charset="0"/>
              </a:rPr>
              <a:t>©</a:t>
            </a:r>
            <a:r>
              <a:rPr lang="en-US" sz="800" dirty="0" smtClean="0">
                <a:latin typeface="Smith&amp;NephewLF" panose="020F0500030000020004" pitchFamily="34" charset="0"/>
              </a:rPr>
              <a:t>2016 </a:t>
            </a:r>
            <a:r>
              <a:rPr lang="en-US" sz="800" dirty="0">
                <a:latin typeface="Smith&amp;NephewLF" panose="020F0500030000020004" pitchFamily="34" charset="0"/>
              </a:rPr>
              <a:t>Smith &amp; Nephew, Inc. All rights reserved. </a:t>
            </a:r>
          </a:p>
          <a:p>
            <a:r>
              <a:rPr lang="en-US" sz="800" dirty="0">
                <a:latin typeface="Smith&amp;NephewLF" panose="020F0500030000020004" pitchFamily="34" charset="0"/>
              </a:rPr>
              <a:t>™Trademark of Smith &amp; Nephew. </a:t>
            </a:r>
          </a:p>
        </p:txBody>
      </p:sp>
    </p:spTree>
    <p:extLst>
      <p:ext uri="{BB962C8B-B14F-4D97-AF65-F5344CB8AC3E}">
        <p14:creationId xmlns:p14="http://schemas.microsoft.com/office/powerpoint/2010/main" val="10606751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31842" name="Rectangle 2"/>
          <p:cNvSpPr>
            <a:spLocks noGrp="1" noChangeArrowheads="1"/>
          </p:cNvSpPr>
          <p:nvPr>
            <p:ph type="title"/>
          </p:nvPr>
        </p:nvSpPr>
        <p:spPr>
          <a:xfrm>
            <a:off x="464389" y="260648"/>
            <a:ext cx="8229600" cy="768096"/>
          </a:xfrm>
        </p:spPr>
        <p:txBody>
          <a:bodyPr>
            <a:normAutofit/>
          </a:bodyPr>
          <a:lstStyle/>
          <a:p>
            <a:r>
              <a:rPr lang="en-US" sz="3200" dirty="0"/>
              <a:t>Precautions </a:t>
            </a:r>
            <a:r>
              <a:rPr lang="en-US" sz="3200" dirty="0" smtClean="0"/>
              <a:t>continued</a:t>
            </a:r>
            <a:endParaRPr lang="en-US" sz="3200" dirty="0"/>
          </a:p>
        </p:txBody>
      </p:sp>
      <p:sp>
        <p:nvSpPr>
          <p:cNvPr id="2" name="Text Placeholder 1"/>
          <p:cNvSpPr>
            <a:spLocks noGrp="1"/>
          </p:cNvSpPr>
          <p:nvPr>
            <p:ph type="body" idx="4294967295"/>
          </p:nvPr>
        </p:nvSpPr>
        <p:spPr>
          <a:xfrm>
            <a:off x="441255" y="1124744"/>
            <a:ext cx="8280920" cy="3585604"/>
          </a:xfrm>
        </p:spPr>
        <p:txBody>
          <a:bodyPr/>
          <a:lstStyle/>
          <a:p>
            <a:r>
              <a:rPr lang="en-US" sz="1400" b="1" dirty="0"/>
              <a:t>24. </a:t>
            </a:r>
            <a:r>
              <a:rPr lang="en-US" sz="1400" dirty="0"/>
              <a:t>If power cord is damaged, wires are frayed </a:t>
            </a:r>
            <a:r>
              <a:rPr lang="en-US" sz="1400" dirty="0" smtClean="0"/>
              <a:t>or exposed</a:t>
            </a:r>
            <a:r>
              <a:rPr lang="en-US" sz="1400" dirty="0"/>
              <a:t>, do not use power cord. Contact </a:t>
            </a:r>
            <a:r>
              <a:rPr lang="en-US" sz="1400" dirty="0" smtClean="0"/>
              <a:t>your Smith </a:t>
            </a:r>
            <a:r>
              <a:rPr lang="en-US" sz="1400" dirty="0"/>
              <a:t>&amp; Nephew representative for a </a:t>
            </a:r>
            <a:r>
              <a:rPr lang="en-US" sz="1400" dirty="0" smtClean="0"/>
              <a:t>replacement cord</a:t>
            </a:r>
            <a:endParaRPr lang="en-US" sz="1400" dirty="0"/>
          </a:p>
          <a:p>
            <a:r>
              <a:rPr lang="en-US" sz="1400" b="1" dirty="0"/>
              <a:t>25. </a:t>
            </a:r>
            <a:r>
              <a:rPr lang="en-US" sz="1400" dirty="0"/>
              <a:t>Canisters should be changed at least once </a:t>
            </a:r>
            <a:r>
              <a:rPr lang="en-US" sz="1400" dirty="0" smtClean="0"/>
              <a:t>a week</a:t>
            </a:r>
            <a:r>
              <a:rPr lang="en-US" sz="1400" dirty="0"/>
              <a:t>, whenever there is a change in patient or </a:t>
            </a:r>
            <a:r>
              <a:rPr lang="en-US" sz="1400" dirty="0" smtClean="0"/>
              <a:t>in the </a:t>
            </a:r>
            <a:r>
              <a:rPr lang="en-US" sz="1400" dirty="0"/>
              <a:t>event that canister contents reach </a:t>
            </a:r>
            <a:r>
              <a:rPr lang="en-US" sz="1400" dirty="0" smtClean="0"/>
              <a:t>maximum volume </a:t>
            </a:r>
            <a:r>
              <a:rPr lang="en-US" sz="1400" dirty="0"/>
              <a:t>indication (</a:t>
            </a:r>
            <a:r>
              <a:rPr lang="en-US" sz="1400" dirty="0" smtClean="0"/>
              <a:t>300mL or 750mL fill </a:t>
            </a:r>
            <a:r>
              <a:rPr lang="en-US" sz="1400" dirty="0"/>
              <a:t>line</a:t>
            </a:r>
            <a:r>
              <a:rPr lang="en-US" sz="1400" dirty="0" smtClean="0"/>
              <a:t>)</a:t>
            </a:r>
            <a:endParaRPr lang="en-US" sz="1400" dirty="0"/>
          </a:p>
          <a:p>
            <a:r>
              <a:rPr lang="en-US" sz="1400" b="1" dirty="0"/>
              <a:t>Do not wait for the canister over-capacity </a:t>
            </a:r>
            <a:r>
              <a:rPr lang="en-US" sz="1400" b="1" dirty="0" smtClean="0"/>
              <a:t>alarm to </a:t>
            </a:r>
            <a:r>
              <a:rPr lang="en-US" sz="1400" b="1" dirty="0"/>
              <a:t>activate to change </a:t>
            </a:r>
            <a:r>
              <a:rPr lang="en-US" sz="1400" b="1" dirty="0" smtClean="0"/>
              <a:t>canister</a:t>
            </a:r>
            <a:endParaRPr lang="en-US" sz="1400" b="1" dirty="0"/>
          </a:p>
          <a:p>
            <a:r>
              <a:rPr lang="en-US" sz="1400" b="1" dirty="0"/>
              <a:t>26. </a:t>
            </a:r>
            <a:r>
              <a:rPr lang="en-US" sz="1400" dirty="0"/>
              <a:t>Canisters kits are single use devices. Do not </a:t>
            </a:r>
            <a:r>
              <a:rPr lang="en-US" sz="1400" dirty="0" smtClean="0"/>
              <a:t>reuse</a:t>
            </a:r>
            <a:endParaRPr lang="en-US" sz="1400" dirty="0"/>
          </a:p>
          <a:p>
            <a:r>
              <a:rPr lang="en-US" sz="1400" b="1" dirty="0"/>
              <a:t>27. </a:t>
            </a:r>
            <a:r>
              <a:rPr lang="en-US" sz="1400" dirty="0"/>
              <a:t>Do not apply SECURA™ </a:t>
            </a:r>
            <a:r>
              <a:rPr lang="en-US" sz="1400" dirty="0" smtClean="0"/>
              <a:t>No-Sting SKIN-PREP barrier </a:t>
            </a:r>
            <a:r>
              <a:rPr lang="en-US" sz="1400" dirty="0"/>
              <a:t>film </a:t>
            </a:r>
            <a:r>
              <a:rPr lang="en-US" sz="1400" dirty="0" smtClean="0"/>
              <a:t>wipes directly </a:t>
            </a:r>
            <a:r>
              <a:rPr lang="en-US" sz="1400" dirty="0"/>
              <a:t>to open wounds. SECURA No-sting </a:t>
            </a:r>
            <a:r>
              <a:rPr lang="en-US" sz="1400" dirty="0" smtClean="0"/>
              <a:t>barrier film </a:t>
            </a:r>
            <a:r>
              <a:rPr lang="en-US" sz="1400" dirty="0"/>
              <a:t>is flammable. Use in a well ventilated area</a:t>
            </a:r>
            <a:r>
              <a:rPr lang="en-US" sz="1400" dirty="0" smtClean="0"/>
              <a:t>. Avoid </a:t>
            </a:r>
            <a:r>
              <a:rPr lang="en-US" sz="1400" dirty="0"/>
              <a:t>using around flames and sources of </a:t>
            </a:r>
            <a:r>
              <a:rPr lang="en-US" sz="1400" dirty="0" smtClean="0"/>
              <a:t>ignition Keep </a:t>
            </a:r>
            <a:r>
              <a:rPr lang="en-US" sz="1400" dirty="0"/>
              <a:t>out of reach of children. For external use </a:t>
            </a:r>
            <a:r>
              <a:rPr lang="en-US" sz="1400" dirty="0" smtClean="0"/>
              <a:t>only</a:t>
            </a:r>
          </a:p>
          <a:p>
            <a:r>
              <a:rPr lang="en-US" sz="1400" b="1" dirty="0"/>
              <a:t>28. </a:t>
            </a:r>
            <a:r>
              <a:rPr lang="en-US" sz="1400" dirty="0"/>
              <a:t>As with all adhesive products, apply and </a:t>
            </a:r>
            <a:r>
              <a:rPr lang="en-US" sz="1400" dirty="0" smtClean="0"/>
              <a:t>remove dressing </a:t>
            </a:r>
            <a:r>
              <a:rPr lang="en-US" sz="1400" dirty="0"/>
              <a:t>carefully from sensitive or fragile skin </a:t>
            </a:r>
            <a:r>
              <a:rPr lang="en-US" sz="1400" dirty="0" smtClean="0"/>
              <a:t>to avoid </a:t>
            </a:r>
            <a:r>
              <a:rPr lang="en-US" sz="1400" dirty="0"/>
              <a:t>blistering and skin stripping, especially </a:t>
            </a:r>
            <a:r>
              <a:rPr lang="en-US" sz="1400" dirty="0" smtClean="0"/>
              <a:t>after frequent </a:t>
            </a:r>
            <a:r>
              <a:rPr lang="en-US" sz="1400" dirty="0"/>
              <a:t>dressing changes. Use of skin </a:t>
            </a:r>
            <a:r>
              <a:rPr lang="en-US" sz="1400" dirty="0" smtClean="0"/>
              <a:t>sealant may </a:t>
            </a:r>
            <a:r>
              <a:rPr lang="en-US" sz="1400" dirty="0"/>
              <a:t>assist with protection of </a:t>
            </a:r>
            <a:r>
              <a:rPr lang="en-US" sz="1400" dirty="0" err="1"/>
              <a:t>periwound</a:t>
            </a:r>
            <a:r>
              <a:rPr lang="en-US" sz="1400" dirty="0"/>
              <a:t> </a:t>
            </a:r>
            <a:r>
              <a:rPr lang="en-US" sz="1400" dirty="0" smtClean="0"/>
              <a:t>skin</a:t>
            </a:r>
            <a:endParaRPr lang="en-US" sz="1400" dirty="0"/>
          </a:p>
          <a:p>
            <a:r>
              <a:rPr lang="en-US" sz="1400" b="1" dirty="0"/>
              <a:t>29. </a:t>
            </a:r>
            <a:r>
              <a:rPr lang="en-US" sz="1400" dirty="0"/>
              <a:t>If patient must be disconnected, the ends of </a:t>
            </a:r>
            <a:r>
              <a:rPr lang="en-US" sz="1400" dirty="0" smtClean="0"/>
              <a:t>the RENASYS™ </a:t>
            </a:r>
            <a:r>
              <a:rPr lang="en-US" sz="1400" dirty="0"/>
              <a:t>Soft Port and canister tubing should </a:t>
            </a:r>
            <a:r>
              <a:rPr lang="en-US" sz="1400" dirty="0" smtClean="0"/>
              <a:t>be protected </a:t>
            </a:r>
            <a:r>
              <a:rPr lang="en-US" sz="1400" dirty="0"/>
              <a:t>using tethered caps to avoid leakage </a:t>
            </a:r>
            <a:r>
              <a:rPr lang="en-US" sz="1400" dirty="0" smtClean="0"/>
              <a:t>of fluid </a:t>
            </a:r>
            <a:r>
              <a:rPr lang="en-US" sz="1400" dirty="0"/>
              <a:t>and cross </a:t>
            </a:r>
            <a:r>
              <a:rPr lang="en-US" sz="1400" dirty="0" smtClean="0"/>
              <a:t>contamination</a:t>
            </a:r>
            <a:endParaRPr lang="en-GB" sz="1400" dirty="0"/>
          </a:p>
        </p:txBody>
      </p:sp>
      <p:sp>
        <p:nvSpPr>
          <p:cNvPr id="27" name="Slide Number Placeholder 1"/>
          <p:cNvSpPr txBox="1">
            <a:spLocks/>
          </p:cNvSpPr>
          <p:nvPr/>
        </p:nvSpPr>
        <p:spPr>
          <a:xfrm>
            <a:off x="6565392" y="6208775"/>
            <a:ext cx="2130552" cy="4754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A7D5340-7F4D-46FB-B4B5-A5222B0AC70A}" type="slidenum">
              <a:rPr lang="en-US" sz="1200" smtClean="0">
                <a:latin typeface="Smith&amp;NephewLF" panose="020F0500030000020004" pitchFamily="34" charset="0"/>
              </a:rPr>
              <a:pPr algn="r"/>
              <a:t>9</a:t>
            </a:fld>
            <a:endParaRPr lang="en-US" sz="1400" dirty="0">
              <a:latin typeface="Smith&amp;NephewLF" panose="020F0500030000020004" pitchFamily="34" charset="0"/>
            </a:endParaRPr>
          </a:p>
        </p:txBody>
      </p:sp>
      <p:sp>
        <p:nvSpPr>
          <p:cNvPr id="5" name="Rectangle 4"/>
          <p:cNvSpPr/>
          <p:nvPr/>
        </p:nvSpPr>
        <p:spPr>
          <a:xfrm>
            <a:off x="418117" y="6024109"/>
            <a:ext cx="8208912" cy="369332"/>
          </a:xfrm>
          <a:prstGeom prst="rect">
            <a:avLst/>
          </a:prstGeom>
          <a:ln>
            <a:solidFill>
              <a:schemeClr val="accent1"/>
            </a:solidFill>
          </a:ln>
        </p:spPr>
        <p:txBody>
          <a:bodyPr wrap="square">
            <a:spAutoFit/>
          </a:bodyPr>
          <a:lstStyle/>
          <a:p>
            <a:r>
              <a:rPr lang="en-US" b="1" dirty="0">
                <a:solidFill>
                  <a:schemeClr val="accent1"/>
                </a:solidFill>
              </a:rPr>
              <a:t>NOTE: </a:t>
            </a:r>
            <a:r>
              <a:rPr lang="en-US" dirty="0">
                <a:solidFill>
                  <a:schemeClr val="accent1"/>
                </a:solidFill>
              </a:rPr>
              <a:t>Full device operation is found in the User Manual for the </a:t>
            </a:r>
            <a:r>
              <a:rPr lang="en-US" dirty="0" smtClean="0">
                <a:solidFill>
                  <a:schemeClr val="accent1"/>
                </a:solidFill>
              </a:rPr>
              <a:t>RENASYS </a:t>
            </a:r>
            <a:r>
              <a:rPr lang="en-US" dirty="0">
                <a:solidFill>
                  <a:schemeClr val="accent1"/>
                </a:solidFill>
              </a:rPr>
              <a:t>GO </a:t>
            </a:r>
            <a:r>
              <a:rPr lang="en-US" dirty="0" smtClean="0">
                <a:solidFill>
                  <a:schemeClr val="accent1"/>
                </a:solidFill>
              </a:rPr>
              <a:t>Device</a:t>
            </a:r>
            <a:endParaRPr lang="en-US" dirty="0">
              <a:solidFill>
                <a:schemeClr val="accent1"/>
              </a:solidFill>
            </a:endParaRPr>
          </a:p>
        </p:txBody>
      </p:sp>
      <p:sp>
        <p:nvSpPr>
          <p:cNvPr id="6" name="Rectangle 5"/>
          <p:cNvSpPr/>
          <p:nvPr/>
        </p:nvSpPr>
        <p:spPr>
          <a:xfrm>
            <a:off x="1544413" y="6594610"/>
            <a:ext cx="6048672" cy="2606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7998200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SN^M001">
  <a:themeElements>
    <a:clrScheme name="Smith &amp; Nephew 01">
      <a:dk1>
        <a:srgbClr val="4D4E53"/>
      </a:dk1>
      <a:lt1>
        <a:srgbClr val="FFFFFF"/>
      </a:lt1>
      <a:dk2>
        <a:srgbClr val="4D4E53"/>
      </a:dk2>
      <a:lt2>
        <a:srgbClr val="FFFFFF"/>
      </a:lt2>
      <a:accent1>
        <a:srgbClr val="FF7300"/>
      </a:accent1>
      <a:accent2>
        <a:srgbClr val="346CDF"/>
      </a:accent2>
      <a:accent3>
        <a:srgbClr val="FED900"/>
      </a:accent3>
      <a:accent4>
        <a:srgbClr val="32A50A"/>
      </a:accent4>
      <a:accent5>
        <a:srgbClr val="FFA00A"/>
      </a:accent5>
      <a:accent6>
        <a:srgbClr val="673BB8"/>
      </a:accent6>
      <a:hlink>
        <a:srgbClr val="0000FF"/>
      </a:hlink>
      <a:folHlink>
        <a:srgbClr val="800080"/>
      </a:folHlink>
    </a:clrScheme>
    <a:fontScheme name="SNN Arial Narrow">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7_SN^M001">
  <a:themeElements>
    <a:clrScheme name="Smith &amp; Nephew 01">
      <a:dk1>
        <a:srgbClr val="4D4E53"/>
      </a:dk1>
      <a:lt1>
        <a:srgbClr val="FFFFFF"/>
      </a:lt1>
      <a:dk2>
        <a:srgbClr val="4D4E53"/>
      </a:dk2>
      <a:lt2>
        <a:srgbClr val="FFFFFF"/>
      </a:lt2>
      <a:accent1>
        <a:srgbClr val="FF7300"/>
      </a:accent1>
      <a:accent2>
        <a:srgbClr val="346CDF"/>
      </a:accent2>
      <a:accent3>
        <a:srgbClr val="FED900"/>
      </a:accent3>
      <a:accent4>
        <a:srgbClr val="32A50A"/>
      </a:accent4>
      <a:accent5>
        <a:srgbClr val="FFA00A"/>
      </a:accent5>
      <a:accent6>
        <a:srgbClr val="673BB8"/>
      </a:accent6>
      <a:hlink>
        <a:srgbClr val="0000FF"/>
      </a:hlink>
      <a:folHlink>
        <a:srgbClr val="800080"/>
      </a:folHlink>
    </a:clrScheme>
    <a:fontScheme name="SNN Arial Narrow">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8_SN^M001">
  <a:themeElements>
    <a:clrScheme name="Smith &amp; Nephew 01">
      <a:dk1>
        <a:srgbClr val="4D4E53"/>
      </a:dk1>
      <a:lt1>
        <a:srgbClr val="FFFFFF"/>
      </a:lt1>
      <a:dk2>
        <a:srgbClr val="4D4E53"/>
      </a:dk2>
      <a:lt2>
        <a:srgbClr val="FFFFFF"/>
      </a:lt2>
      <a:accent1>
        <a:srgbClr val="FF7300"/>
      </a:accent1>
      <a:accent2>
        <a:srgbClr val="346CDF"/>
      </a:accent2>
      <a:accent3>
        <a:srgbClr val="FED900"/>
      </a:accent3>
      <a:accent4>
        <a:srgbClr val="32A50A"/>
      </a:accent4>
      <a:accent5>
        <a:srgbClr val="FFA00A"/>
      </a:accent5>
      <a:accent6>
        <a:srgbClr val="673BB8"/>
      </a:accent6>
      <a:hlink>
        <a:srgbClr val="0000FF"/>
      </a:hlink>
      <a:folHlink>
        <a:srgbClr val="800080"/>
      </a:folHlink>
    </a:clrScheme>
    <a:fontScheme name="SNN Arial Narrow">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48EAB9546E93746ACA5E741050FB161" ma:contentTypeVersion="5" ma:contentTypeDescription="Create a new document." ma:contentTypeScope="" ma:versionID="ee15322d61197b2ab79ea952ca59df23">
  <xsd:schema xmlns:xsd="http://www.w3.org/2001/XMLSchema" xmlns:xs="http://www.w3.org/2001/XMLSchema" xmlns:p="http://schemas.microsoft.com/office/2006/metadata/properties" xmlns:ns2="2d1b0cd2-5553-4de6-950a-36ef46c3d767" xmlns:ns3="54a3549c-b8ab-4a38-b838-28ad15756701" targetNamespace="http://schemas.microsoft.com/office/2006/metadata/properties" ma:root="true" ma:fieldsID="8c42a466ff0913d886639d3a4ace6c34" ns2:_="" ns3:_="">
    <xsd:import namespace="2d1b0cd2-5553-4de6-950a-36ef46c3d767"/>
    <xsd:import namespace="54a3549c-b8ab-4a38-b838-28ad15756701"/>
    <xsd:element name="properties">
      <xsd:complexType>
        <xsd:sequence>
          <xsd:element name="documentManagement">
            <xsd:complexType>
              <xsd:all>
                <xsd:element ref="ns2:Country"/>
                <xsd:element ref="ns2:Type_x0020_of" minOccurs="0"/>
                <xsd:element ref="ns3:SharedWithUsers" minOccurs="0"/>
                <xsd:element ref="ns3:SharingHintHash"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d1b0cd2-5553-4de6-950a-36ef46c3d767" elementFormDefault="qualified">
    <xsd:import namespace="http://schemas.microsoft.com/office/2006/documentManagement/types"/>
    <xsd:import namespace="http://schemas.microsoft.com/office/infopath/2007/PartnerControls"/>
    <xsd:element name="Country" ma:index="8" ma:displayName="Country" ma:default="Spain" ma:format="Dropdown" ma:internalName="Country">
      <xsd:simpleType>
        <xsd:restriction base="dms:Choice">
          <xsd:enumeration value="Belgium"/>
          <xsd:enumeration value="France"/>
          <xsd:enumeration value="General"/>
          <xsd:enumeration value="Germany"/>
          <xsd:enumeration value="Italy"/>
          <xsd:enumeration value="Netherlands"/>
          <xsd:enumeration value="Nordics"/>
          <xsd:enumeration value="Spain"/>
          <xsd:enumeration value="UKI"/>
        </xsd:restriction>
      </xsd:simpleType>
    </xsd:element>
    <xsd:element name="Type_x0020_of" ma:index="9" nillable="true" ma:displayName="Type of" ma:default="Images" ma:format="Dropdown" ma:internalName="Type_x0020_of">
      <xsd:simpleType>
        <xsd:restriction base="dms:Choice">
          <xsd:enumeration value="Advert"/>
          <xsd:enumeration value="Banner stand"/>
          <xsd:enumeration value="Detail Aid"/>
          <xsd:enumeration value="Images"/>
          <xsd:enumeration value="Powerpoint"/>
          <xsd:enumeration value="Single sheets"/>
          <xsd:enumeration value="Word doc"/>
        </xsd:restriction>
      </xsd:simpleType>
    </xsd:element>
  </xsd:schema>
  <xsd:schema xmlns:xsd="http://www.w3.org/2001/XMLSchema" xmlns:xs="http://www.w3.org/2001/XMLSchema" xmlns:dms="http://schemas.microsoft.com/office/2006/documentManagement/types" xmlns:pc="http://schemas.microsoft.com/office/infopath/2007/PartnerControls" targetNamespace="54a3549c-b8ab-4a38-b838-28ad1575670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11" nillable="true" ma:displayName="Sharing Hint Hash" ma:internalName="SharingHintHash" ma:readOnly="true">
      <xsd:simpleType>
        <xsd:restriction base="dms:Text"/>
      </xsd:simple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Country xmlns="2d1b0cd2-5553-4de6-950a-36ef46c3d767">UKI</Country>
    <Type_x0020_of xmlns="2d1b0cd2-5553-4de6-950a-36ef46c3d767">Powerpoint</Type_x0020_of>
  </documentManagement>
</p:properties>
</file>

<file path=customXml/itemProps1.xml><?xml version="1.0" encoding="utf-8"?>
<ds:datastoreItem xmlns:ds="http://schemas.openxmlformats.org/officeDocument/2006/customXml" ds:itemID="{984CE85A-1CDB-405E-887C-1E17BB9A606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d1b0cd2-5553-4de6-950a-36ef46c3d767"/>
    <ds:schemaRef ds:uri="54a3549c-b8ab-4a38-b838-28ad1575670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F24F648-AB02-448F-9B7E-F1B48CCD29C0}">
  <ds:schemaRefs>
    <ds:schemaRef ds:uri="http://schemas.microsoft.com/sharepoint/v3/contenttype/forms"/>
  </ds:schemaRefs>
</ds:datastoreItem>
</file>

<file path=customXml/itemProps3.xml><?xml version="1.0" encoding="utf-8"?>
<ds:datastoreItem xmlns:ds="http://schemas.openxmlformats.org/officeDocument/2006/customXml" ds:itemID="{26FF92C4-D4A6-4471-B0AD-B7A679362F54}">
  <ds:schemaRefs>
    <ds:schemaRef ds:uri="http://www.w3.org/XML/1998/namespace"/>
    <ds:schemaRef ds:uri="http://purl.org/dc/terms/"/>
    <ds:schemaRef ds:uri="http://schemas.microsoft.com/office/2006/documentManagement/types"/>
    <ds:schemaRef ds:uri="2d1b0cd2-5553-4de6-950a-36ef46c3d767"/>
    <ds:schemaRef ds:uri="http://purl.org/dc/dcmitype/"/>
    <ds:schemaRef ds:uri="http://schemas.microsoft.com/office/infopath/2007/PartnerControls"/>
    <ds:schemaRef ds:uri="http://purl.org/dc/elements/1.1/"/>
    <ds:schemaRef ds:uri="http://schemas.openxmlformats.org/package/2006/metadata/core-properties"/>
    <ds:schemaRef ds:uri="54a3549c-b8ab-4a38-b838-28ad15756701"/>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18354</TotalTime>
  <Words>9280</Words>
  <Application>Microsoft Office PowerPoint</Application>
  <PresentationFormat>On-screen Show (4:3)</PresentationFormat>
  <Paragraphs>907</Paragraphs>
  <Slides>87</Slides>
  <Notes>46</Notes>
  <HiddenSlides>13</HiddenSlides>
  <MMClips>0</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87</vt:i4>
      </vt:variant>
    </vt:vector>
  </HeadingPairs>
  <TitlesOfParts>
    <vt:vector size="91" baseType="lpstr">
      <vt:lpstr>SN^M001</vt:lpstr>
      <vt:lpstr>7_SN^M001</vt:lpstr>
      <vt:lpstr>8_SN^M001</vt:lpstr>
      <vt:lpstr>think-cell Slide</vt:lpstr>
      <vt:lpstr>RENASYS™ GO NPWT  Product training   </vt:lpstr>
      <vt:lpstr>Indications for use:</vt:lpstr>
      <vt:lpstr>Contraindications</vt:lpstr>
      <vt:lpstr>Warnings</vt:lpstr>
      <vt:lpstr>Precautions</vt:lpstr>
      <vt:lpstr>Precautions continued</vt:lpstr>
      <vt:lpstr>Precautions continued</vt:lpstr>
      <vt:lpstr>Precautions continued</vt:lpstr>
      <vt:lpstr>Precautions continued</vt:lpstr>
      <vt:lpstr>Physician orders</vt:lpstr>
      <vt:lpstr>RENASYS™ GO device model</vt:lpstr>
      <vt:lpstr>RENASYS™ GO device </vt:lpstr>
      <vt:lpstr>RENASYS™ GO overview</vt:lpstr>
      <vt:lpstr>RENASYS™ GO user interface </vt:lpstr>
      <vt:lpstr>PowerPoint Presentation</vt:lpstr>
      <vt:lpstr>RENASYS GO™ Canisters 300mL and 750mL</vt:lpstr>
      <vt:lpstr>RENASYS™ GO orientation</vt:lpstr>
      <vt:lpstr>RENASYS™ GO orientation</vt:lpstr>
      <vt:lpstr>Device/tubing height relative to the wound</vt:lpstr>
      <vt:lpstr>RENASYS™ GO canister selection and installation </vt:lpstr>
      <vt:lpstr>Canister selection and installation </vt:lpstr>
      <vt:lpstr>Canister selection and installation </vt:lpstr>
      <vt:lpstr>Installing the canister</vt:lpstr>
      <vt:lpstr>Removing or changing the canister</vt:lpstr>
      <vt:lpstr>Status lights</vt:lpstr>
      <vt:lpstr>Device start up</vt:lpstr>
      <vt:lpstr>Language selection</vt:lpstr>
      <vt:lpstr>Starting therapy </vt:lpstr>
      <vt:lpstr>Pause/adjust therapy</vt:lpstr>
      <vt:lpstr>Lock or unlock keypad</vt:lpstr>
      <vt:lpstr>Home healthcare use (Lock)</vt:lpstr>
      <vt:lpstr>Home healthcare use (Unlock)</vt:lpstr>
      <vt:lpstr>Modes of operation</vt:lpstr>
      <vt:lpstr>Modes of operation</vt:lpstr>
      <vt:lpstr>Clinician information screen </vt:lpstr>
      <vt:lpstr>Clinician information screen </vt:lpstr>
      <vt:lpstr>Clinician information screen </vt:lpstr>
      <vt:lpstr>Clinician information screen – battery charge %</vt:lpstr>
      <vt:lpstr>Battery power and status indication</vt:lpstr>
      <vt:lpstr>Battery status indication</vt:lpstr>
      <vt:lpstr>RENASYS™ GO device</vt:lpstr>
      <vt:lpstr>Over vacuum alarm</vt:lpstr>
      <vt:lpstr>Cause and remedy</vt:lpstr>
      <vt:lpstr>Leak alarm</vt:lpstr>
      <vt:lpstr>Cause and remedy</vt:lpstr>
      <vt:lpstr>Cause and remedy</vt:lpstr>
      <vt:lpstr>Cause and remedy</vt:lpstr>
      <vt:lpstr>Low vacuum alarm</vt:lpstr>
      <vt:lpstr>Cause and remedy</vt:lpstr>
      <vt:lpstr>Cause and remedy</vt:lpstr>
      <vt:lpstr>High vacuum alarm</vt:lpstr>
      <vt:lpstr>Cause and remedy</vt:lpstr>
      <vt:lpstr>Complete blockage/canister over-capacity alarm</vt:lpstr>
      <vt:lpstr>Complete blockage/canister over-capacity alarm</vt:lpstr>
      <vt:lpstr>Complete blockage/canister over-capacity alarm</vt:lpstr>
      <vt:lpstr>Complete blockage/canister over-capacity alarm</vt:lpstr>
      <vt:lpstr>Complete blockage/canister over-capacity alarm</vt:lpstr>
      <vt:lpstr>Inactive alarm</vt:lpstr>
      <vt:lpstr>Inactive alarm</vt:lpstr>
      <vt:lpstr>Audio pause</vt:lpstr>
      <vt:lpstr>Audio pause</vt:lpstr>
      <vt:lpstr>RENASYS™ GO device</vt:lpstr>
      <vt:lpstr>Patient monitoring</vt:lpstr>
      <vt:lpstr>Patient monitoring continued </vt:lpstr>
      <vt:lpstr>Safety alarms</vt:lpstr>
      <vt:lpstr>RENASYS™ GO – zone of detection </vt:lpstr>
      <vt:lpstr>RENASYS™– Controlled Leak Path (CLP)</vt:lpstr>
      <vt:lpstr>Leak alarm caution</vt:lpstr>
      <vt:lpstr>RENASYS™ leak alarm </vt:lpstr>
      <vt:lpstr>Caution – lack of leak alarm</vt:lpstr>
      <vt:lpstr>Caution – lack of leak alarm (continued)</vt:lpstr>
      <vt:lpstr>Blockage alarm caution</vt:lpstr>
      <vt:lpstr>PowerPoint Presentation</vt:lpstr>
      <vt:lpstr>PowerPoint Presentation</vt:lpstr>
      <vt:lpstr>PowerPoint Presentation</vt:lpstr>
      <vt:lpstr>Caution – lack of blockage alarm (continued)</vt:lpstr>
      <vt:lpstr>Caution – lack of blockage alarm (continued)</vt:lpstr>
      <vt:lpstr>Bridging caution and considerations</vt:lpstr>
      <vt:lpstr>Bridging technique </vt:lpstr>
      <vt:lpstr>Bridging technique</vt:lpstr>
      <vt:lpstr>RENASYS™ GO device</vt:lpstr>
      <vt:lpstr>RENASYS™ GO carry straps </vt:lpstr>
      <vt:lpstr>RENASYS™ GO shoulder and extension straps </vt:lpstr>
      <vt:lpstr>RENASYS™ GO carry bag (300mL canister only)</vt:lpstr>
      <vt:lpstr>RENASYS™ GO carry bag (300mL canister only)</vt:lpstr>
      <vt:lpstr>RENASYS™ GO ordering information</vt:lpstr>
      <vt:lpstr>Questions</vt:lpstr>
    </vt:vector>
  </TitlesOfParts>
  <Company>Smith and Nephew Inc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Smith and Nephew Users</dc:creator>
  <cp:lastModifiedBy>Smith and Nephew Users</cp:lastModifiedBy>
  <cp:revision>1251</cp:revision>
  <cp:lastPrinted>2016-03-20T13:18:33Z</cp:lastPrinted>
  <dcterms:created xsi:type="dcterms:W3CDTF">2015-03-12T10:22:34Z</dcterms:created>
  <dcterms:modified xsi:type="dcterms:W3CDTF">2018-08-07T17:41:28Z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0x010100148EAB9546E93746ACA5E741050FB161</vt:lpwstr>
  </property>
</Properties>
</file>