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1"/>
    <p:sldMasterId id="2147483887" r:id="rId2"/>
    <p:sldMasterId id="2147483946" r:id="rId3"/>
  </p:sldMasterIdLst>
  <p:notesMasterIdLst>
    <p:notesMasterId r:id="rId67"/>
  </p:notesMasterIdLst>
  <p:handoutMasterIdLst>
    <p:handoutMasterId r:id="rId68"/>
  </p:handoutMasterIdLst>
  <p:sldIdLst>
    <p:sldId id="257" r:id="rId4"/>
    <p:sldId id="258" r:id="rId5"/>
    <p:sldId id="259" r:id="rId6"/>
    <p:sldId id="260" r:id="rId7"/>
    <p:sldId id="303" r:id="rId8"/>
    <p:sldId id="304" r:id="rId9"/>
    <p:sldId id="305" r:id="rId10"/>
    <p:sldId id="306" r:id="rId11"/>
    <p:sldId id="307" r:id="rId12"/>
    <p:sldId id="308" r:id="rId13"/>
    <p:sldId id="309" r:id="rId14"/>
    <p:sldId id="310" r:id="rId15"/>
    <p:sldId id="261" r:id="rId16"/>
    <p:sldId id="262" r:id="rId17"/>
    <p:sldId id="268" r:id="rId18"/>
    <p:sldId id="321" r:id="rId19"/>
    <p:sldId id="322" r:id="rId20"/>
    <p:sldId id="263" r:id="rId21"/>
    <p:sldId id="265" r:id="rId22"/>
    <p:sldId id="266" r:id="rId23"/>
    <p:sldId id="267" r:id="rId24"/>
    <p:sldId id="295" r:id="rId25"/>
    <p:sldId id="323" r:id="rId26"/>
    <p:sldId id="297"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8" r:id="rId46"/>
    <p:sldId id="289" r:id="rId47"/>
    <p:sldId id="290" r:id="rId48"/>
    <p:sldId id="291" r:id="rId49"/>
    <p:sldId id="312" r:id="rId50"/>
    <p:sldId id="313" r:id="rId51"/>
    <p:sldId id="314" r:id="rId52"/>
    <p:sldId id="316" r:id="rId53"/>
    <p:sldId id="315" r:id="rId54"/>
    <p:sldId id="317" r:id="rId55"/>
    <p:sldId id="318" r:id="rId56"/>
    <p:sldId id="300" r:id="rId57"/>
    <p:sldId id="299" r:id="rId58"/>
    <p:sldId id="301" r:id="rId59"/>
    <p:sldId id="302" r:id="rId60"/>
    <p:sldId id="319" r:id="rId61"/>
    <p:sldId id="311" r:id="rId62"/>
    <p:sldId id="292" r:id="rId63"/>
    <p:sldId id="293" r:id="rId64"/>
    <p:sldId id="298" r:id="rId65"/>
    <p:sldId id="320"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300"/>
    <a:srgbClr val="346CDF"/>
    <a:srgbClr val="DC291E"/>
    <a:srgbClr val="666666"/>
    <a:srgbClr val="4D4E53"/>
    <a:srgbClr val="FFFFFF"/>
    <a:srgbClr val="6696FF"/>
    <a:srgbClr val="673B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46" autoAdjust="0"/>
    <p:restoredTop sz="89892" autoAdjust="0"/>
  </p:normalViewPr>
  <p:slideViewPr>
    <p:cSldViewPr snapToGrid="0">
      <p:cViewPr>
        <p:scale>
          <a:sx n="80" d="100"/>
          <a:sy n="80" d="100"/>
        </p:scale>
        <p:origin x="318"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202"/>
    </p:cViewPr>
  </p:sorterViewPr>
  <p:notesViewPr>
    <p:cSldViewPr snapToGrid="0">
      <p:cViewPr varScale="1">
        <p:scale>
          <a:sx n="67" d="100"/>
          <a:sy n="67" d="100"/>
        </p:scale>
        <p:origin x="-3106"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AE8577-4278-407D-827C-032B8C209B47}" type="datetimeFigureOut">
              <a:rPr lang="en-US" smtClean="0"/>
              <a:t>10/9/2018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D36A5E-7BEC-4FD8-93A3-9C28706EDFB5}" type="slidenum">
              <a:rPr lang="en-US" smtClean="0"/>
              <a:t>‹#›</a:t>
            </a:fld>
            <a:endParaRPr lang="en-US"/>
          </a:p>
        </p:txBody>
      </p:sp>
    </p:spTree>
    <p:extLst>
      <p:ext uri="{BB962C8B-B14F-4D97-AF65-F5344CB8AC3E}">
        <p14:creationId xmlns:p14="http://schemas.microsoft.com/office/powerpoint/2010/main" val="1609389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60F952-179E-4774-BC98-80C1B44FE13D}" type="datetimeFigureOut">
              <a:rPr lang="en-US" smtClean="0"/>
              <a:t>10/9/2018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571E7-0E36-496A-9002-B952DF9C055D}" type="slidenum">
              <a:rPr lang="en-US" smtClean="0"/>
              <a:t>‹#›</a:t>
            </a:fld>
            <a:endParaRPr lang="en-US"/>
          </a:p>
        </p:txBody>
      </p:sp>
    </p:spTree>
    <p:extLst>
      <p:ext uri="{BB962C8B-B14F-4D97-AF65-F5344CB8AC3E}">
        <p14:creationId xmlns:p14="http://schemas.microsoft.com/office/powerpoint/2010/main" val="223334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xfrm>
            <a:off x="6584950" y="8888414"/>
            <a:ext cx="273050" cy="255587"/>
          </a:xfrm>
          <a:ln>
            <a:miter lim="800000"/>
            <a:headEnd/>
            <a:tailEnd/>
          </a:ln>
        </p:spPr>
        <p:txBody>
          <a:bodyPr wrap="square" numCol="1" anchorCtr="0" compatLnSpc="1">
            <a:prstTxWarp prst="textNoShape">
              <a:avLst/>
            </a:prstTxWarp>
          </a:bodyPr>
          <a:lstStyle/>
          <a:p>
            <a:pPr fontAlgn="base">
              <a:spcBef>
                <a:spcPct val="0"/>
              </a:spcBef>
              <a:spcAft>
                <a:spcPct val="0"/>
              </a:spcAft>
              <a:defRPr/>
            </a:pPr>
            <a:fld id="{9CF7B0F2-2276-4880-A0FF-1ED261233652}" type="slidenum">
              <a:rPr lang="en-US">
                <a:solidFill>
                  <a:srgbClr val="EEECE1"/>
                </a:solidFill>
                <a:cs typeface="Arial" charset="0"/>
              </a:rPr>
              <a:pPr fontAlgn="base">
                <a:spcBef>
                  <a:spcPct val="0"/>
                </a:spcBef>
                <a:spcAft>
                  <a:spcPct val="0"/>
                </a:spcAft>
                <a:defRPr/>
              </a:pPr>
              <a:t>1</a:t>
            </a:fld>
            <a:endParaRPr lang="en-US" dirty="0">
              <a:solidFill>
                <a:srgbClr val="EEECE1"/>
              </a:solidFill>
              <a:cs typeface="Arial" charset="0"/>
            </a:endParaRPr>
          </a:p>
        </p:txBody>
      </p:sp>
      <p:sp>
        <p:nvSpPr>
          <p:cNvPr id="34818" name="Rectangle 2"/>
          <p:cNvSpPr>
            <a:spLocks noGrp="1" noRot="1" noChangeAspect="1" noChangeArrowheads="1" noTextEdit="1"/>
          </p:cNvSpPr>
          <p:nvPr>
            <p:ph type="sldImg"/>
          </p:nvPr>
        </p:nvSpPr>
        <p:spPr bwMode="auto">
          <a:xfrm>
            <a:off x="1165225" y="788988"/>
            <a:ext cx="4486275" cy="3365500"/>
          </a:xfrm>
          <a:noFill/>
          <a:ln>
            <a:solidFill>
              <a:srgbClr val="000000"/>
            </a:solidFill>
            <a:miter lim="800000"/>
            <a:headEnd/>
            <a:tailEnd/>
          </a:ln>
        </p:spPr>
      </p:sp>
      <p:sp>
        <p:nvSpPr>
          <p:cNvPr id="34819" name="Rectangle 3"/>
          <p:cNvSpPr>
            <a:spLocks noGrp="1" noChangeArrowheads="1"/>
          </p:cNvSpPr>
          <p:nvPr>
            <p:ph type="body" idx="1"/>
          </p:nvPr>
        </p:nvSpPr>
        <p:spPr bwMode="auto">
          <a:xfrm>
            <a:off x="914401" y="4356100"/>
            <a:ext cx="187325" cy="254000"/>
          </a:xfrm>
          <a:noFill/>
        </p:spPr>
        <p:txBody>
          <a:bodyPr wrap="square" numCol="1" anchor="t" anchorCtr="0" compatLnSpc="1">
            <a:prstTxWarp prst="textNoShape">
              <a:avLst/>
            </a:prstTxWarp>
          </a:bodyPr>
          <a:lstStyle/>
          <a:p>
            <a:pPr algn="l"/>
            <a:r>
              <a:rPr lang="en-US" sz="1200" b="0" i="0" u="none" strike="noStrike" baseline="0" dirty="0" smtClean="0">
                <a:latin typeface="Smith&amp;NephewLF-Regular"/>
              </a:rPr>
              <a:t>The RENASYS GO device is designed to provide NPWT to a closed environment over a wound, in order to evacuate exudates from the wound site to</a:t>
            </a:r>
          </a:p>
          <a:p>
            <a:pPr algn="l"/>
            <a:r>
              <a:rPr lang="en-US" sz="1200" b="0" i="0" u="none" strike="noStrike" baseline="0" dirty="0" smtClean="0">
                <a:latin typeface="Smith&amp;NephewLF-Regular"/>
              </a:rPr>
              <a:t>a disposable container, which may promote wound healing via removal of fluids, including irrigation and body fluids, wound exudates and infectious materials.</a:t>
            </a:r>
          </a:p>
          <a:p>
            <a:pPr algn="l"/>
            <a:endParaRPr lang="en-US" sz="1200" b="0" i="0" u="none" strike="noStrike" baseline="0" dirty="0" smtClean="0">
              <a:latin typeface="Smith&amp;NephewLF-Regular"/>
            </a:endParaRPr>
          </a:p>
          <a:p>
            <a:pPr algn="l"/>
            <a:r>
              <a:rPr lang="en-US" sz="1200" b="0" i="0" u="none" strike="noStrike" baseline="0" dirty="0" smtClean="0">
                <a:latin typeface="Smith&amp;NephewLF-Regular"/>
              </a:rPr>
              <a:t>Todays presentation will cover the following agenda (Next slide)</a:t>
            </a:r>
            <a:endParaRPr lang="en-GB"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11</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xfrm>
            <a:off x="6584950" y="8888414"/>
            <a:ext cx="273050" cy="255587"/>
          </a:xfrm>
          <a:ln>
            <a:miter lim="800000"/>
            <a:headEnd/>
            <a:tailEnd/>
          </a:ln>
        </p:spPr>
        <p:txBody>
          <a:bodyPr wrap="square" numCol="1" anchorCtr="0" compatLnSpc="1">
            <a:prstTxWarp prst="textNoShape">
              <a:avLst/>
            </a:prstTxWarp>
          </a:bodyPr>
          <a:lstStyle/>
          <a:p>
            <a:pPr fontAlgn="base">
              <a:spcBef>
                <a:spcPct val="0"/>
              </a:spcBef>
              <a:spcAft>
                <a:spcPct val="0"/>
              </a:spcAft>
              <a:defRPr/>
            </a:pPr>
            <a:fld id="{9CF7B0F2-2276-4880-A0FF-1ED261233652}" type="slidenum">
              <a:rPr lang="en-US">
                <a:solidFill>
                  <a:srgbClr val="EEECE1"/>
                </a:solidFill>
                <a:cs typeface="Arial" charset="0"/>
              </a:rPr>
              <a:pPr fontAlgn="base">
                <a:spcBef>
                  <a:spcPct val="0"/>
                </a:spcBef>
                <a:spcAft>
                  <a:spcPct val="0"/>
                </a:spcAft>
                <a:defRPr/>
              </a:pPr>
              <a:t>12</a:t>
            </a:fld>
            <a:endParaRPr lang="en-US" dirty="0">
              <a:solidFill>
                <a:srgbClr val="EEECE1"/>
              </a:solidFill>
              <a:cs typeface="Arial" charset="0"/>
            </a:endParaRPr>
          </a:p>
        </p:txBody>
      </p:sp>
      <p:sp>
        <p:nvSpPr>
          <p:cNvPr id="34818" name="Rectangle 2"/>
          <p:cNvSpPr>
            <a:spLocks noGrp="1" noRot="1" noChangeAspect="1" noChangeArrowheads="1" noTextEdit="1"/>
          </p:cNvSpPr>
          <p:nvPr>
            <p:ph type="sldImg"/>
          </p:nvPr>
        </p:nvSpPr>
        <p:spPr bwMode="auto">
          <a:xfrm>
            <a:off x="1165225" y="788988"/>
            <a:ext cx="4486275" cy="3365500"/>
          </a:xfrm>
          <a:noFill/>
          <a:ln>
            <a:solidFill>
              <a:srgbClr val="000000"/>
            </a:solidFill>
            <a:miter lim="800000"/>
            <a:headEnd/>
            <a:tailEnd/>
          </a:ln>
        </p:spPr>
      </p:sp>
      <p:sp>
        <p:nvSpPr>
          <p:cNvPr id="34819" name="Rectangle 3"/>
          <p:cNvSpPr>
            <a:spLocks noGrp="1" noChangeArrowheads="1"/>
          </p:cNvSpPr>
          <p:nvPr>
            <p:ph type="body" idx="1"/>
          </p:nvPr>
        </p:nvSpPr>
        <p:spPr bwMode="auto">
          <a:xfrm>
            <a:off x="914401" y="4356100"/>
            <a:ext cx="187325" cy="254000"/>
          </a:xfrm>
          <a:noFill/>
        </p:spPr>
        <p:txBody>
          <a:bodyPr wrap="square" numCol="1" anchor="t" anchorCtr="0" compatLnSpc="1">
            <a:prstTxWarp prst="textNoShape">
              <a:avLst/>
            </a:prstTxWarp>
          </a:bodyPr>
          <a:lstStyle/>
          <a:p>
            <a:pPr algn="l"/>
            <a:r>
              <a:rPr lang="en-US" sz="1200" b="0" i="0" u="none" strike="noStrike" baseline="0" dirty="0" smtClean="0">
                <a:latin typeface="Smith&amp;NephewLF-Regular"/>
              </a:rPr>
              <a:t>The RENASYS GO device is designed to provide NPWT to a closed environment over a wound, in order to evacuate exudates from the wound site to</a:t>
            </a:r>
          </a:p>
          <a:p>
            <a:pPr algn="l"/>
            <a:r>
              <a:rPr lang="en-US" sz="1200" b="0" i="0" u="none" strike="noStrike" baseline="0" dirty="0" smtClean="0">
                <a:latin typeface="Smith&amp;NephewLF-Regular"/>
              </a:rPr>
              <a:t>a disposable container, which may promote wound healing via removal of fluids, including irrigation and body fluids, wound exudates and infectious materials.</a:t>
            </a:r>
          </a:p>
          <a:p>
            <a:pPr algn="l"/>
            <a:endParaRPr lang="en-US" sz="1200" b="0" i="0" u="none" strike="noStrike" baseline="0" dirty="0" smtClean="0">
              <a:latin typeface="Smith&amp;NephewLF-Regular"/>
            </a:endParaRPr>
          </a:p>
          <a:p>
            <a:pPr algn="l"/>
            <a:r>
              <a:rPr lang="en-US" sz="1200" b="0" i="0" u="none" strike="noStrike" baseline="0" dirty="0" smtClean="0">
                <a:latin typeface="Smith&amp;NephewLF-Regular"/>
              </a:rPr>
              <a:t>Todays presentation will cover the following agenda (Next slide)</a:t>
            </a:r>
            <a:endParaRPr lang="en-GB"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xfrm>
            <a:off x="6584950" y="8888414"/>
            <a:ext cx="273050" cy="255587"/>
          </a:xfrm>
          <a:noFill/>
          <a:ln>
            <a:miter lim="800000"/>
            <a:headEnd/>
            <a:tailEnd/>
          </a:ln>
        </p:spPr>
        <p:txBody>
          <a:bodyPr wrap="square" numCol="1" anchorCtr="0" compatLnSpc="1">
            <a:prstTxWarp prst="textNoShape">
              <a:avLst/>
            </a:prstTxWarp>
          </a:bodyPr>
          <a:lstStyle/>
          <a:p>
            <a:pPr fontAlgn="base">
              <a:spcBef>
                <a:spcPct val="0"/>
              </a:spcBef>
              <a:spcAft>
                <a:spcPct val="0"/>
              </a:spcAft>
            </a:pPr>
            <a:fld id="{61493F8B-B94F-461F-9FF2-AD5DB537B872}" type="slidenum">
              <a:rPr lang="en-US">
                <a:solidFill>
                  <a:srgbClr val="000000"/>
                </a:solidFill>
                <a:ea typeface="Arial" charset="0"/>
                <a:cs typeface="Arial" charset="0"/>
              </a:rPr>
              <a:pPr fontAlgn="base">
                <a:spcBef>
                  <a:spcPct val="0"/>
                </a:spcBef>
                <a:spcAft>
                  <a:spcPct val="0"/>
                </a:spcAft>
              </a:pPr>
              <a:t>14</a:t>
            </a:fld>
            <a:endParaRPr lang="en-US" dirty="0">
              <a:solidFill>
                <a:srgbClr val="000000"/>
              </a:solidFill>
              <a:ea typeface="Arial" charset="0"/>
              <a:cs typeface="Arial" charset="0"/>
            </a:endParaRPr>
          </a:p>
        </p:txBody>
      </p:sp>
      <p:sp>
        <p:nvSpPr>
          <p:cNvPr id="21506" name="Rectangle 2"/>
          <p:cNvSpPr>
            <a:spLocks noGrp="1" noRot="1" noChangeAspect="1" noChangeArrowheads="1" noTextEdit="1"/>
          </p:cNvSpPr>
          <p:nvPr>
            <p:ph type="sldImg"/>
          </p:nvPr>
        </p:nvSpPr>
        <p:spPr bwMode="auto">
          <a:xfrm>
            <a:off x="1446213" y="685800"/>
            <a:ext cx="3922712" cy="2941638"/>
          </a:xfrm>
          <a:noFill/>
          <a:ln>
            <a:solidFill>
              <a:srgbClr val="000000"/>
            </a:solidFill>
            <a:miter lim="800000"/>
            <a:headEnd/>
            <a:tailEnd/>
          </a:ln>
        </p:spPr>
      </p:sp>
      <p:sp>
        <p:nvSpPr>
          <p:cNvPr id="21507" name="Rectangle 3"/>
          <p:cNvSpPr>
            <a:spLocks noGrp="1" noChangeArrowheads="1"/>
          </p:cNvSpPr>
          <p:nvPr>
            <p:ph type="body" idx="1"/>
          </p:nvPr>
        </p:nvSpPr>
        <p:spPr bwMode="auto">
          <a:xfrm>
            <a:off x="685800" y="3759200"/>
            <a:ext cx="2554288" cy="254000"/>
          </a:xfrm>
          <a:noFill/>
        </p:spPr>
        <p:txBody>
          <a:bodyPr wrap="square" numCol="1" anchor="t" anchorCtr="0" compatLnSpc="1">
            <a:prstTxWarp prst="textNoShape">
              <a:avLst/>
            </a:prstTxWarp>
          </a:bodyPr>
          <a:lstStyle/>
          <a:p>
            <a:pPr>
              <a:spcBef>
                <a:spcPct val="0"/>
              </a:spcBef>
            </a:pPr>
            <a:endParaRPr lang="en-GB"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C457E3-CCF4-4CD8-B23D-8854478AEC9C}" type="slidenum">
              <a:rPr lang="en-US">
                <a:solidFill>
                  <a:srgbClr val="000000"/>
                </a:solidFill>
                <a:latin typeface="Arial Narrow" pitchFamily="34" charset="0"/>
                <a:ea typeface="Arial" charset="0"/>
                <a:cs typeface="Arial" charset="0"/>
              </a:rPr>
              <a:pPr fontAlgn="base">
                <a:spcBef>
                  <a:spcPct val="0"/>
                </a:spcBef>
                <a:spcAft>
                  <a:spcPct val="0"/>
                </a:spcAft>
              </a:pPr>
              <a:t>15</a:t>
            </a:fld>
            <a:endParaRPr lang="en-US" dirty="0">
              <a:solidFill>
                <a:srgbClr val="000000"/>
              </a:solidFill>
              <a:latin typeface="Arial Narrow" pitchFamily="34" charset="0"/>
              <a:ea typeface="Arial" charset="0"/>
              <a:cs typeface="Arial" charset="0"/>
            </a:endParaRPr>
          </a:p>
        </p:txBody>
      </p:sp>
      <p:sp>
        <p:nvSpPr>
          <p:cNvPr id="35842" name="Rectangle 2"/>
          <p:cNvSpPr>
            <a:spLocks noGrp="1" noRot="1" noChangeAspect="1" noChangeArrowheads="1" noTextEdit="1"/>
          </p:cNvSpPr>
          <p:nvPr>
            <p:ph type="sldImg"/>
          </p:nvPr>
        </p:nvSpPr>
        <p:spPr bwMode="auto">
          <a:xfrm>
            <a:off x="1066800" y="981075"/>
            <a:ext cx="4594225" cy="3444875"/>
          </a:xfrm>
          <a:noFill/>
          <a:ln>
            <a:solidFill>
              <a:srgbClr val="000000"/>
            </a:solidFill>
            <a:miter lim="800000"/>
            <a:headEnd/>
            <a:tailEnd/>
          </a:ln>
        </p:spPr>
      </p:sp>
      <p:sp>
        <p:nvSpPr>
          <p:cNvPr id="35843" name="Rectangle 3"/>
          <p:cNvSpPr>
            <a:spLocks noGrp="1" noChangeArrowheads="1"/>
          </p:cNvSpPr>
          <p:nvPr>
            <p:ph type="body" idx="1"/>
          </p:nvPr>
        </p:nvSpPr>
        <p:spPr bwMode="auto">
          <a:xfrm>
            <a:off x="685800" y="4572001"/>
            <a:ext cx="4287838" cy="1141413"/>
          </a:xfrm>
          <a:noFill/>
        </p:spPr>
        <p:txBody>
          <a:bodyPr wrap="square" numCol="1" anchor="t" anchorCtr="0" compatLnSpc="1">
            <a:prstTxWarp prst="textNoShape">
              <a:avLst/>
            </a:prstTxWarp>
          </a:bodyPr>
          <a:lstStyle/>
          <a:p>
            <a:pPr>
              <a:spcBef>
                <a:spcPct val="0"/>
              </a:spcBef>
            </a:pPr>
            <a:r>
              <a:rPr lang="en-GB" dirty="0" smtClean="0"/>
              <a:t>The status LED of the device has three levels of display</a:t>
            </a:r>
          </a:p>
          <a:p>
            <a:pPr>
              <a:spcBef>
                <a:spcPct val="0"/>
              </a:spcBef>
            </a:pPr>
            <a:r>
              <a:rPr lang="en-GB" dirty="0" smtClean="0"/>
              <a:t>Unlit – the device is on standby</a:t>
            </a:r>
          </a:p>
          <a:p>
            <a:pPr>
              <a:spcBef>
                <a:spcPct val="0"/>
              </a:spcBef>
            </a:pPr>
            <a:r>
              <a:rPr lang="en-GB" dirty="0" smtClean="0"/>
              <a:t>Green – the device is in therapy mode</a:t>
            </a:r>
          </a:p>
          <a:p>
            <a:pPr>
              <a:spcBef>
                <a:spcPct val="0"/>
              </a:spcBef>
            </a:pPr>
            <a:r>
              <a:rPr lang="en-GB" dirty="0" smtClean="0"/>
              <a:t>Yellow – the device has an alarm condition requiring investigation</a:t>
            </a:r>
          </a:p>
          <a:p>
            <a:pPr>
              <a:spcBef>
                <a:spcPct val="0"/>
              </a:spcBef>
            </a:pPr>
            <a:endParaRPr lang="en-GB"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DB14B7-2B61-45D1-AB7D-A06245FCD7F8}" type="slidenum">
              <a:rPr lang="en-GB" smtClean="0"/>
              <a:t>16</a:t>
            </a:fld>
            <a:endParaRPr lang="en-GB" dirty="0"/>
          </a:p>
        </p:txBody>
      </p:sp>
    </p:spTree>
    <p:extLst>
      <p:ext uri="{BB962C8B-B14F-4D97-AF65-F5344CB8AC3E}">
        <p14:creationId xmlns:p14="http://schemas.microsoft.com/office/powerpoint/2010/main" val="233060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xfrm>
            <a:off x="6499226" y="8888414"/>
            <a:ext cx="358775" cy="255587"/>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8C06CC-8EA9-4BDE-A916-737AB9880195}" type="slidenum">
              <a:rPr lang="en-US">
                <a:solidFill>
                  <a:srgbClr val="000000"/>
                </a:solidFill>
                <a:ea typeface="Arial" charset="0"/>
                <a:cs typeface="Arial" charset="0"/>
              </a:rPr>
              <a:pPr fontAlgn="base">
                <a:spcBef>
                  <a:spcPct val="0"/>
                </a:spcBef>
                <a:spcAft>
                  <a:spcPct val="0"/>
                </a:spcAft>
              </a:pPr>
              <a:t>18</a:t>
            </a:fld>
            <a:endParaRPr lang="en-US" dirty="0">
              <a:solidFill>
                <a:srgbClr val="000000"/>
              </a:solidFill>
              <a:ea typeface="Arial" charset="0"/>
              <a:cs typeface="Arial" charset="0"/>
            </a:endParaRPr>
          </a:p>
        </p:txBody>
      </p:sp>
      <p:sp>
        <p:nvSpPr>
          <p:cNvPr id="23554" name="Rectangle 2"/>
          <p:cNvSpPr>
            <a:spLocks noGrp="1" noRot="1" noChangeAspect="1" noChangeArrowheads="1" noTextEdit="1"/>
          </p:cNvSpPr>
          <p:nvPr>
            <p:ph type="sldImg"/>
          </p:nvPr>
        </p:nvSpPr>
        <p:spPr bwMode="auto">
          <a:xfrm>
            <a:off x="1155700" y="685800"/>
            <a:ext cx="4543425" cy="3408363"/>
          </a:xfrm>
          <a:noFill/>
          <a:ln>
            <a:solidFill>
              <a:srgbClr val="000000"/>
            </a:solidFill>
            <a:miter lim="800000"/>
            <a:headEnd/>
            <a:tailEnd/>
          </a:ln>
        </p:spPr>
      </p:sp>
      <p:sp>
        <p:nvSpPr>
          <p:cNvPr id="23555" name="Rectangle 3"/>
          <p:cNvSpPr>
            <a:spLocks noGrp="1" noChangeArrowheads="1"/>
          </p:cNvSpPr>
          <p:nvPr>
            <p:ph type="body" idx="1"/>
          </p:nvPr>
        </p:nvSpPr>
        <p:spPr bwMode="auto">
          <a:xfrm>
            <a:off x="685801" y="4216400"/>
            <a:ext cx="5597525" cy="255588"/>
          </a:xfrm>
          <a:noFill/>
        </p:spPr>
        <p:txBody>
          <a:bodyPr wrap="square" numCol="1" anchor="t" anchorCtr="0" compatLnSpc="1">
            <a:prstTxWarp prst="textNoShape">
              <a:avLst/>
            </a:prstTxWarp>
          </a:bodyPr>
          <a:lstStyle/>
          <a:p>
            <a:pPr>
              <a:spcBef>
                <a:spcPct val="0"/>
              </a:spcBef>
            </a:pPr>
            <a:r>
              <a:rPr lang="en-GB" dirty="0" smtClean="0"/>
              <a:t>The other key features of the GO pump include a Shoulder strap.  The shoulder strap is used for carrying the device by the patient for mobility.  The strap is also used in the Acute care setting to hang the pump on a bed rail or IV pole to ensure its vertical orientation.  The inlet connector and </a:t>
            </a:r>
            <a:r>
              <a:rPr lang="en-GB" dirty="0" err="1" smtClean="0"/>
              <a:t>o-ring</a:t>
            </a:r>
            <a:r>
              <a:rPr lang="en-GB" dirty="0" smtClean="0"/>
              <a:t> which creates a seal with the canister to ensure negative pressure in the system; Canister clips</a:t>
            </a:r>
            <a:r>
              <a:rPr lang="en-GB" baseline="0" dirty="0" smtClean="0"/>
              <a:t> that securely lock the canister to the pump housing; electrical power inlet and power supply.</a:t>
            </a:r>
            <a:endParaRPr lang="en-GB"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Smith&amp;NephewLF" panose="020F0500030000020004" pitchFamily="34" charset="0"/>
                <a:ea typeface="+mn-ea"/>
                <a:cs typeface="+mn-cs"/>
              </a:rPr>
              <a:t>RENASYS GO device may also be used in a horizontal orientation, with device facing upward. However, to maximize canister volume and optimize canister over-capacity alarm, upright device orientation is recommende</a:t>
            </a:r>
            <a:r>
              <a:rPr lang="en-US" sz="1200" b="0" i="0" u="none" strike="noStrike" kern="1200" baseline="0" dirty="0" smtClean="0">
                <a:solidFill>
                  <a:schemeClr val="tx1"/>
                </a:solidFill>
                <a:latin typeface="+mn-lt"/>
                <a:ea typeface="+mn-ea"/>
                <a:cs typeface="+mn-cs"/>
              </a:rPr>
              <a:t>d.</a:t>
            </a:r>
          </a:p>
        </p:txBody>
      </p:sp>
      <p:sp>
        <p:nvSpPr>
          <p:cNvPr id="4" name="Slide Number Placeholder 3"/>
          <p:cNvSpPr>
            <a:spLocks noGrp="1"/>
          </p:cNvSpPr>
          <p:nvPr>
            <p:ph type="sldNum" sz="quarter" idx="10"/>
          </p:nvPr>
        </p:nvSpPr>
        <p:spPr/>
        <p:txBody>
          <a:bodyPr/>
          <a:lstStyle/>
          <a:p>
            <a:fld id="{DDDB14B7-2B61-45D1-AB7D-A06245FCD7F8}" type="slidenum">
              <a:rPr lang="en-GB" smtClean="0"/>
              <a:t>19</a:t>
            </a:fld>
            <a:endParaRPr lang="en-GB" dirty="0"/>
          </a:p>
        </p:txBody>
      </p:sp>
    </p:spTree>
    <p:extLst>
      <p:ext uri="{BB962C8B-B14F-4D97-AF65-F5344CB8AC3E}">
        <p14:creationId xmlns:p14="http://schemas.microsoft.com/office/powerpoint/2010/main" val="363310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solidFill>
                  <a:schemeClr val="accent1"/>
                </a:solidFill>
                <a:latin typeface="Smith&amp;NephewLF" panose="020F0500030000020004" pitchFamily="34" charset="0"/>
              </a:rPr>
              <a:t>Caution: </a:t>
            </a:r>
            <a:r>
              <a:rPr lang="en-GB" dirty="0" smtClean="0">
                <a:solidFill>
                  <a:schemeClr val="accent1"/>
                </a:solidFill>
                <a:latin typeface="Smith&amp;NephewLF" panose="020F0500030000020004" pitchFamily="34" charset="0"/>
              </a:rPr>
              <a:t>When device is operating in horizontal orientation, facing upward, alarm functionality may be compromised. Monitor wound dressing to ensure it is fully compressed and firm to the touch</a:t>
            </a:r>
            <a:endParaRPr lang="en-US" dirty="0" smtClean="0">
              <a:solidFill>
                <a:schemeClr val="accent1"/>
              </a:solidFill>
              <a:latin typeface="Smith&amp;NephewLF" panose="020F0500030000020004" pitchFamily="34" charset="0"/>
            </a:endParaRPr>
          </a:p>
          <a:p>
            <a:endParaRPr lang="en-US" dirty="0"/>
          </a:p>
        </p:txBody>
      </p:sp>
      <p:sp>
        <p:nvSpPr>
          <p:cNvPr id="4" name="Slide Number Placeholder 3"/>
          <p:cNvSpPr>
            <a:spLocks noGrp="1"/>
          </p:cNvSpPr>
          <p:nvPr>
            <p:ph type="sldNum" sz="quarter" idx="10"/>
          </p:nvPr>
        </p:nvSpPr>
        <p:spPr/>
        <p:txBody>
          <a:bodyPr/>
          <a:lstStyle/>
          <a:p>
            <a:fld id="{EDF571E7-0E36-496A-9002-B952DF9C055D}" type="slidenum">
              <a:rPr lang="en-US" smtClean="0"/>
              <a:t>20</a:t>
            </a:fld>
            <a:endParaRPr lang="en-US"/>
          </a:p>
        </p:txBody>
      </p:sp>
    </p:spTree>
    <p:extLst>
      <p:ext uri="{BB962C8B-B14F-4D97-AF65-F5344CB8AC3E}">
        <p14:creationId xmlns:p14="http://schemas.microsoft.com/office/powerpoint/2010/main" val="4019692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r>
              <a:rPr lang="en-US" b="1" baseline="0" dirty="0" smtClean="0"/>
              <a:t> </a:t>
            </a:r>
            <a:r>
              <a:rPr lang="en-US" dirty="0" smtClean="0"/>
              <a:t>Positioning</a:t>
            </a:r>
            <a:r>
              <a:rPr lang="en-US" baseline="0" dirty="0" smtClean="0"/>
              <a:t> the RENASYS GO a</a:t>
            </a:r>
            <a:r>
              <a:rPr lang="en-US" dirty="0" smtClean="0"/>
              <a:t>t the wound level and reasonable distances below the wound level is fine.</a:t>
            </a:r>
            <a:r>
              <a:rPr lang="en-US" baseline="0" dirty="0" smtClean="0"/>
              <a:t>  </a:t>
            </a:r>
            <a:r>
              <a:rPr lang="en-US" dirty="0" smtClean="0"/>
              <a:t>Ensuring</a:t>
            </a:r>
            <a:r>
              <a:rPr lang="en-US" baseline="0" dirty="0" smtClean="0"/>
              <a:t> the device is </a:t>
            </a:r>
            <a:r>
              <a:rPr lang="en-US" u="sng" baseline="0" dirty="0" smtClean="0"/>
              <a:t>not </a:t>
            </a:r>
            <a:r>
              <a:rPr lang="en-US" baseline="0" dirty="0" smtClean="0"/>
              <a:t>positioned greater than 19 in (50cm) above the wound is because </a:t>
            </a:r>
            <a:r>
              <a:rPr lang="en-US" dirty="0" smtClean="0"/>
              <a:t>the weight of fluid in a long vertical run of vertical tube may</a:t>
            </a:r>
            <a:r>
              <a:rPr lang="en-US" baseline="0" dirty="0" smtClean="0"/>
              <a:t> </a:t>
            </a:r>
            <a:r>
              <a:rPr lang="en-US" dirty="0" smtClean="0"/>
              <a:t>reduce</a:t>
            </a:r>
            <a:r>
              <a:rPr lang="en-US" baseline="0" dirty="0" smtClean="0"/>
              <a:t> </a:t>
            </a:r>
            <a:r>
              <a:rPr lang="en-US" dirty="0" smtClean="0"/>
              <a:t>the effective vacuum at the wound.</a:t>
            </a:r>
            <a:endParaRPr lang="en-GB" dirty="0"/>
          </a:p>
        </p:txBody>
      </p:sp>
      <p:sp>
        <p:nvSpPr>
          <p:cNvPr id="4" name="Slide Number Placeholder 3"/>
          <p:cNvSpPr>
            <a:spLocks noGrp="1"/>
          </p:cNvSpPr>
          <p:nvPr>
            <p:ph type="sldNum" sz="quarter" idx="10"/>
          </p:nvPr>
        </p:nvSpPr>
        <p:spPr/>
        <p:txBody>
          <a:bodyPr/>
          <a:lstStyle/>
          <a:p>
            <a:fld id="{023D8FF3-ABC7-4102-821B-E264EED8AF0D}" type="slidenum">
              <a:rPr lang="en-GB" smtClean="0"/>
              <a:t>21</a:t>
            </a:fld>
            <a:endParaRPr lang="en-GB" dirty="0"/>
          </a:p>
        </p:txBody>
      </p:sp>
    </p:spTree>
    <p:extLst>
      <p:ext uri="{BB962C8B-B14F-4D97-AF65-F5344CB8AC3E}">
        <p14:creationId xmlns:p14="http://schemas.microsoft.com/office/powerpoint/2010/main" val="1233914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For patients with high risk of bleeding, use 300ml canister. Ensure the 300ml canister viewing is checked frequently for signs of bleeding</a:t>
            </a:r>
          </a:p>
          <a:p>
            <a:endParaRPr lang="en-US" dirty="0"/>
          </a:p>
        </p:txBody>
      </p:sp>
      <p:sp>
        <p:nvSpPr>
          <p:cNvPr id="4" name="Slide Number Placeholder 3"/>
          <p:cNvSpPr>
            <a:spLocks noGrp="1"/>
          </p:cNvSpPr>
          <p:nvPr>
            <p:ph type="sldNum" sz="quarter" idx="10"/>
          </p:nvPr>
        </p:nvSpPr>
        <p:spPr/>
        <p:txBody>
          <a:bodyPr/>
          <a:lstStyle/>
          <a:p>
            <a:fld id="{EDF571E7-0E36-496A-9002-B952DF9C055D}" type="slidenum">
              <a:rPr lang="en-US" smtClean="0"/>
              <a:t>22</a:t>
            </a:fld>
            <a:endParaRPr lang="en-US"/>
          </a:p>
        </p:txBody>
      </p:sp>
    </p:spTree>
    <p:extLst>
      <p:ext uri="{BB962C8B-B14F-4D97-AF65-F5344CB8AC3E}">
        <p14:creationId xmlns:p14="http://schemas.microsoft.com/office/powerpoint/2010/main" val="3539859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3</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905669">
              <a:lnSpc>
                <a:spcPct val="140000"/>
              </a:lnSpc>
              <a:spcBef>
                <a:spcPct val="0"/>
              </a:spcBef>
              <a:defRPr/>
            </a:pPr>
            <a:r>
              <a:rPr lang="en-US" dirty="0"/>
              <a:t>The extensive line of Smith &amp; Nephew RENASYS* NPWT Dressing kits is bringing choice and flexibility to Negative Pressure Wound Therapy by helping to promote wound healing and improve patient comfort, while allowing clinicians to use their full clinical judgment in treating each individual patient. </a:t>
            </a:r>
          </a:p>
          <a:p>
            <a:pPr eaLnBrk="1" hangingPunct="1">
              <a:lnSpc>
                <a:spcPct val="140000"/>
              </a:lnSpc>
              <a:spcBef>
                <a:spcPct val="0"/>
              </a:spcBef>
              <a:defRPr/>
            </a:pPr>
            <a:endParaRPr lang="en-GB" dirty="0">
              <a:solidFill>
                <a:srgbClr val="666666"/>
              </a:solidFill>
            </a:endParaRPr>
          </a:p>
          <a:p>
            <a:pPr eaLnBrk="1" hangingPunct="1">
              <a:lnSpc>
                <a:spcPct val="140000"/>
              </a:lnSpc>
              <a:spcBef>
                <a:spcPct val="0"/>
              </a:spcBef>
              <a:defRPr/>
            </a:pPr>
            <a:r>
              <a:rPr lang="en-GB" dirty="0">
                <a:solidFill>
                  <a:srgbClr val="666666"/>
                </a:solidFill>
              </a:rPr>
              <a:t>Foam</a:t>
            </a:r>
          </a:p>
          <a:p>
            <a:pPr eaLnBrk="1" hangingPunct="1">
              <a:lnSpc>
                <a:spcPct val="140000"/>
              </a:lnSpc>
              <a:spcBef>
                <a:spcPct val="0"/>
              </a:spcBef>
              <a:defRPr/>
            </a:pPr>
            <a:endParaRPr lang="en-GB" dirty="0">
              <a:solidFill>
                <a:srgbClr val="666666"/>
              </a:solidFill>
            </a:endParaRPr>
          </a:p>
          <a:p>
            <a:pPr>
              <a:defRPr/>
            </a:pPr>
            <a:r>
              <a:rPr lang="en-US" b="1" dirty="0"/>
              <a:t>Recognized industry standard.</a:t>
            </a:r>
          </a:p>
          <a:p>
            <a:pPr>
              <a:defRPr/>
            </a:pPr>
            <a:r>
              <a:rPr lang="en-US" dirty="0"/>
              <a:t>Foam is the most commonly used dressing in Negative Pressure Wound Therapy. It is easy to apply and appropriate for a wide range of wound types and sizes.</a:t>
            </a:r>
          </a:p>
          <a:p>
            <a:pPr>
              <a:defRPr/>
            </a:pPr>
            <a:r>
              <a:rPr lang="en-US" b="1" dirty="0"/>
              <a:t>Proven efficacy. </a:t>
            </a:r>
          </a:p>
          <a:p>
            <a:pPr>
              <a:defRPr/>
            </a:pPr>
            <a:r>
              <a:rPr lang="en-US" dirty="0"/>
              <a:t>Foam is proven to address the common treatment goals associated with negative pressure, including reductions in wound dimensions, exudate levels and wound odor, and an improvement in the quality of the wound bed.</a:t>
            </a:r>
            <a:r>
              <a:rPr lang="en-US" baseline="30000" dirty="0"/>
              <a:t>1</a:t>
            </a:r>
            <a:endParaRPr lang="en-US" dirty="0"/>
          </a:p>
          <a:p>
            <a:pPr eaLnBrk="1" hangingPunct="1">
              <a:lnSpc>
                <a:spcPct val="140000"/>
              </a:lnSpc>
              <a:spcBef>
                <a:spcPct val="0"/>
              </a:spcBef>
              <a:defRPr/>
            </a:pPr>
            <a:endParaRPr lang="en-GB" dirty="0">
              <a:solidFill>
                <a:srgbClr val="666666"/>
              </a:solidFill>
            </a:endParaRPr>
          </a:p>
          <a:p>
            <a:pPr eaLnBrk="1" hangingPunct="1">
              <a:lnSpc>
                <a:spcPct val="140000"/>
              </a:lnSpc>
              <a:spcBef>
                <a:spcPct val="0"/>
              </a:spcBef>
              <a:defRPr/>
            </a:pPr>
            <a:endParaRPr lang="en-GB" dirty="0">
              <a:solidFill>
                <a:srgbClr val="666666"/>
              </a:solidFill>
            </a:endParaRPr>
          </a:p>
          <a:p>
            <a:pPr eaLnBrk="1" hangingPunct="1">
              <a:lnSpc>
                <a:spcPct val="140000"/>
              </a:lnSpc>
              <a:spcBef>
                <a:spcPct val="0"/>
              </a:spcBef>
              <a:defRPr/>
            </a:pPr>
            <a:r>
              <a:rPr lang="en-GB" dirty="0">
                <a:solidFill>
                  <a:srgbClr val="666666"/>
                </a:solidFill>
              </a:rPr>
              <a:t>Gauze </a:t>
            </a:r>
          </a:p>
          <a:p>
            <a:pPr eaLnBrk="1" hangingPunct="1">
              <a:lnSpc>
                <a:spcPct val="140000"/>
              </a:lnSpc>
              <a:spcBef>
                <a:spcPct val="0"/>
              </a:spcBef>
              <a:defRPr/>
            </a:pPr>
            <a:endParaRPr lang="en-GB" dirty="0">
              <a:solidFill>
                <a:srgbClr val="666666"/>
              </a:solidFill>
            </a:endParaRPr>
          </a:p>
          <a:p>
            <a:pPr>
              <a:defRPr/>
            </a:pPr>
            <a:r>
              <a:rPr lang="en-US" b="1" dirty="0"/>
              <a:t>Enhanced patient </a:t>
            </a:r>
            <a:r>
              <a:rPr lang="en-US" b="1" dirty="0" smtClean="0"/>
              <a:t>comfort</a:t>
            </a:r>
            <a:r>
              <a:rPr lang="en-US" b="1" baseline="0" dirty="0" smtClean="0"/>
              <a:t> -</a:t>
            </a:r>
            <a:r>
              <a:rPr lang="en-US" dirty="0" smtClean="0"/>
              <a:t>Gauze </a:t>
            </a:r>
            <a:r>
              <a:rPr lang="en-US" dirty="0"/>
              <a:t>is ranked number one in patient comfort upon application and removal, and is suitable for most wound types and sizes</a:t>
            </a:r>
            <a:r>
              <a:rPr lang="en-US" dirty="0" smtClean="0"/>
              <a:t>.</a:t>
            </a:r>
          </a:p>
          <a:p>
            <a:pPr marL="0" indent="0">
              <a:buFont typeface="Arial" pitchFamily="34" charset="0"/>
              <a:buNone/>
              <a:defRPr/>
            </a:pPr>
            <a:endParaRPr lang="en-US" dirty="0"/>
          </a:p>
          <a:p>
            <a:pPr>
              <a:defRPr/>
            </a:pPr>
            <a:r>
              <a:rPr lang="en-US" b="1" dirty="0"/>
              <a:t>High </a:t>
            </a:r>
            <a:r>
              <a:rPr lang="en-US" b="1" dirty="0" smtClean="0"/>
              <a:t>conformability</a:t>
            </a:r>
            <a:r>
              <a:rPr lang="en-US" b="1" baseline="0" dirty="0" smtClean="0"/>
              <a:t> -</a:t>
            </a:r>
            <a:r>
              <a:rPr lang="en-US" dirty="0" smtClean="0"/>
              <a:t>Gauze </a:t>
            </a:r>
            <a:r>
              <a:rPr lang="en-US" dirty="0"/>
              <a:t>is moldable and forgiving, making it easy to apply to any wound. It is especially suited to anatomically challenging locations with abnormal contours or undermining, such as the sacrum. It is also ideal for large surface areas, explored fistulas and tunneling wounds.</a:t>
            </a:r>
          </a:p>
          <a:p>
            <a:pPr eaLnBrk="1" hangingPunct="1">
              <a:lnSpc>
                <a:spcPct val="140000"/>
              </a:lnSpc>
              <a:spcBef>
                <a:spcPct val="0"/>
              </a:spcBef>
              <a:defRPr/>
            </a:pPr>
            <a:endParaRPr lang="en-GB" dirty="0">
              <a:solidFill>
                <a:srgbClr val="666666"/>
              </a:solidFill>
            </a:endParaRPr>
          </a:p>
          <a:p>
            <a:pPr>
              <a:defRPr/>
            </a:pPr>
            <a:endParaRPr lang="en-US" dirty="0"/>
          </a:p>
        </p:txBody>
      </p:sp>
      <p:sp>
        <p:nvSpPr>
          <p:cNvPr id="75780" name="Slide Number Placeholder 3"/>
          <p:cNvSpPr>
            <a:spLocks noGrp="1"/>
          </p:cNvSpPr>
          <p:nvPr>
            <p:ph type="sldNum" sz="quarter" idx="5"/>
          </p:nvPr>
        </p:nvSpPr>
        <p:spPr>
          <a:noFill/>
        </p:spPr>
        <p:txBody>
          <a:bodyPr/>
          <a:lstStyle>
            <a:lvl1pPr algn="l" defTabSz="914485" eaLnBrk="0" hangingPunct="0">
              <a:spcBef>
                <a:spcPct val="30000"/>
              </a:spcBef>
              <a:defRPr sz="1100">
                <a:solidFill>
                  <a:schemeClr val="tx1"/>
                </a:solidFill>
                <a:latin typeface="Smith&amp;NephewLF" pitchFamily="34" charset="0"/>
                <a:cs typeface="Arial" pitchFamily="34" charset="0"/>
              </a:defRPr>
            </a:lvl1pPr>
            <a:lvl2pPr marL="702756" indent="-270291" algn="l" defTabSz="914485" eaLnBrk="0" hangingPunct="0">
              <a:spcBef>
                <a:spcPct val="30000"/>
              </a:spcBef>
              <a:defRPr sz="1100">
                <a:solidFill>
                  <a:schemeClr val="tx1"/>
                </a:solidFill>
                <a:latin typeface="Smith&amp;NephewLF" pitchFamily="34" charset="0"/>
                <a:cs typeface="Arial" pitchFamily="34" charset="0"/>
              </a:defRPr>
            </a:lvl2pPr>
            <a:lvl3pPr marL="1081164" indent="-216233" algn="l" defTabSz="914485" eaLnBrk="0" hangingPunct="0">
              <a:spcBef>
                <a:spcPct val="30000"/>
              </a:spcBef>
              <a:defRPr sz="1100">
                <a:solidFill>
                  <a:schemeClr val="tx1"/>
                </a:solidFill>
                <a:latin typeface="Smith&amp;NephewLF" pitchFamily="34" charset="0"/>
                <a:cs typeface="Arial" pitchFamily="34" charset="0"/>
              </a:defRPr>
            </a:lvl3pPr>
            <a:lvl4pPr marL="1513629" indent="-216233" algn="l" defTabSz="914485" eaLnBrk="0" hangingPunct="0">
              <a:spcBef>
                <a:spcPct val="30000"/>
              </a:spcBef>
              <a:defRPr sz="1100">
                <a:solidFill>
                  <a:schemeClr val="tx1"/>
                </a:solidFill>
                <a:latin typeface="Smith&amp;NephewLF" pitchFamily="34" charset="0"/>
                <a:cs typeface="Arial" pitchFamily="34" charset="0"/>
              </a:defRPr>
            </a:lvl4pPr>
            <a:lvl5pPr marL="1946095" indent="-216233" algn="l" defTabSz="914485" eaLnBrk="0" hangingPunct="0">
              <a:spcBef>
                <a:spcPct val="30000"/>
              </a:spcBef>
              <a:defRPr sz="1100">
                <a:solidFill>
                  <a:schemeClr val="tx1"/>
                </a:solidFill>
                <a:latin typeface="Smith&amp;NephewLF" pitchFamily="34" charset="0"/>
                <a:cs typeface="Arial" pitchFamily="34" charset="0"/>
              </a:defRPr>
            </a:lvl5pPr>
            <a:lvl6pPr marL="2378560" indent="-216233" defTabSz="914485" eaLnBrk="0" fontAlgn="base" hangingPunct="0">
              <a:spcBef>
                <a:spcPct val="30000"/>
              </a:spcBef>
              <a:spcAft>
                <a:spcPct val="0"/>
              </a:spcAft>
              <a:defRPr sz="1100">
                <a:solidFill>
                  <a:schemeClr val="tx1"/>
                </a:solidFill>
                <a:latin typeface="Smith&amp;NephewLF" pitchFamily="34" charset="0"/>
                <a:cs typeface="Arial" pitchFamily="34" charset="0"/>
              </a:defRPr>
            </a:lvl6pPr>
            <a:lvl7pPr marL="2811026" indent="-216233" defTabSz="914485" eaLnBrk="0" fontAlgn="base" hangingPunct="0">
              <a:spcBef>
                <a:spcPct val="30000"/>
              </a:spcBef>
              <a:spcAft>
                <a:spcPct val="0"/>
              </a:spcAft>
              <a:defRPr sz="1100">
                <a:solidFill>
                  <a:schemeClr val="tx1"/>
                </a:solidFill>
                <a:latin typeface="Smith&amp;NephewLF" pitchFamily="34" charset="0"/>
                <a:cs typeface="Arial" pitchFamily="34" charset="0"/>
              </a:defRPr>
            </a:lvl7pPr>
            <a:lvl8pPr marL="3243491" indent="-216233" defTabSz="914485" eaLnBrk="0" fontAlgn="base" hangingPunct="0">
              <a:spcBef>
                <a:spcPct val="30000"/>
              </a:spcBef>
              <a:spcAft>
                <a:spcPct val="0"/>
              </a:spcAft>
              <a:defRPr sz="1100">
                <a:solidFill>
                  <a:schemeClr val="tx1"/>
                </a:solidFill>
                <a:latin typeface="Smith&amp;NephewLF" pitchFamily="34" charset="0"/>
                <a:cs typeface="Arial" pitchFamily="34" charset="0"/>
              </a:defRPr>
            </a:lvl8pPr>
            <a:lvl9pPr marL="3675957" indent="-216233" defTabSz="914485" eaLnBrk="0" fontAlgn="base" hangingPunct="0">
              <a:spcBef>
                <a:spcPct val="30000"/>
              </a:spcBef>
              <a:spcAft>
                <a:spcPct val="0"/>
              </a:spcAft>
              <a:defRPr sz="1100">
                <a:solidFill>
                  <a:schemeClr val="tx1"/>
                </a:solidFill>
                <a:latin typeface="Smith&amp;NephewLF" pitchFamily="34" charset="0"/>
                <a:cs typeface="Arial" pitchFamily="34" charset="0"/>
              </a:defRPr>
            </a:lvl9pPr>
          </a:lstStyle>
          <a:p>
            <a:pPr algn="r" eaLnBrk="1" hangingPunct="1">
              <a:spcBef>
                <a:spcPct val="0"/>
              </a:spcBef>
            </a:pPr>
            <a:fld id="{3AFCCA75-1ED4-427E-84FC-073B3B8D19F2}" type="slidenum">
              <a:rPr lang="en-US" altLang="en-US" sz="1200">
                <a:solidFill>
                  <a:prstClr val="black"/>
                </a:solidFill>
              </a:rPr>
              <a:pPr algn="r" eaLnBrk="1" hangingPunct="1">
                <a:spcBef>
                  <a:spcPct val="0"/>
                </a:spcBef>
              </a:pPr>
              <a:t>25</a:t>
            </a:fld>
            <a:endParaRPr lang="en-US" altLang="en-US" sz="120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p:spPr>
        <p:txBody>
          <a:bodyPr/>
          <a:lstStyle/>
          <a:p>
            <a:endParaRPr lang="en-US" altLang="en-US" dirty="0" smtClean="0">
              <a:cs typeface="Arial" pitchFamily="34" charset="0"/>
            </a:endParaRPr>
          </a:p>
        </p:txBody>
      </p:sp>
      <p:sp>
        <p:nvSpPr>
          <p:cNvPr id="76805" name="Slide Number Placeholder 4"/>
          <p:cNvSpPr>
            <a:spLocks noGrp="1"/>
          </p:cNvSpPr>
          <p:nvPr>
            <p:ph type="sldNum" sz="quarter" idx="5"/>
          </p:nvPr>
        </p:nvSpPr>
        <p:spPr>
          <a:noFill/>
        </p:spPr>
        <p:txBody>
          <a:bodyPr/>
          <a:lstStyle>
            <a:lvl1pPr algn="l" defTabSz="914485" eaLnBrk="0" hangingPunct="0">
              <a:spcBef>
                <a:spcPct val="30000"/>
              </a:spcBef>
              <a:defRPr sz="1100">
                <a:solidFill>
                  <a:schemeClr val="tx1"/>
                </a:solidFill>
                <a:latin typeface="Smith&amp;NephewLF" pitchFamily="34" charset="0"/>
                <a:cs typeface="Arial" pitchFamily="34" charset="0"/>
              </a:defRPr>
            </a:lvl1pPr>
            <a:lvl2pPr marL="702756" indent="-270291" algn="l" defTabSz="914485" eaLnBrk="0" hangingPunct="0">
              <a:spcBef>
                <a:spcPct val="30000"/>
              </a:spcBef>
              <a:defRPr sz="1100">
                <a:solidFill>
                  <a:schemeClr val="tx1"/>
                </a:solidFill>
                <a:latin typeface="Smith&amp;NephewLF" pitchFamily="34" charset="0"/>
                <a:cs typeface="Arial" pitchFamily="34" charset="0"/>
              </a:defRPr>
            </a:lvl2pPr>
            <a:lvl3pPr marL="1081164" indent="-216233" algn="l" defTabSz="914485" eaLnBrk="0" hangingPunct="0">
              <a:spcBef>
                <a:spcPct val="30000"/>
              </a:spcBef>
              <a:defRPr sz="1100">
                <a:solidFill>
                  <a:schemeClr val="tx1"/>
                </a:solidFill>
                <a:latin typeface="Smith&amp;NephewLF" pitchFamily="34" charset="0"/>
                <a:cs typeface="Arial" pitchFamily="34" charset="0"/>
              </a:defRPr>
            </a:lvl3pPr>
            <a:lvl4pPr marL="1513629" indent="-216233" algn="l" defTabSz="914485" eaLnBrk="0" hangingPunct="0">
              <a:spcBef>
                <a:spcPct val="30000"/>
              </a:spcBef>
              <a:defRPr sz="1100">
                <a:solidFill>
                  <a:schemeClr val="tx1"/>
                </a:solidFill>
                <a:latin typeface="Smith&amp;NephewLF" pitchFamily="34" charset="0"/>
                <a:cs typeface="Arial" pitchFamily="34" charset="0"/>
              </a:defRPr>
            </a:lvl4pPr>
            <a:lvl5pPr marL="1946095" indent="-216233" algn="l" defTabSz="914485" eaLnBrk="0" hangingPunct="0">
              <a:spcBef>
                <a:spcPct val="30000"/>
              </a:spcBef>
              <a:defRPr sz="1100">
                <a:solidFill>
                  <a:schemeClr val="tx1"/>
                </a:solidFill>
                <a:latin typeface="Smith&amp;NephewLF" pitchFamily="34" charset="0"/>
                <a:cs typeface="Arial" pitchFamily="34" charset="0"/>
              </a:defRPr>
            </a:lvl5pPr>
            <a:lvl6pPr marL="2378560" indent="-216233" defTabSz="914485" eaLnBrk="0" fontAlgn="base" hangingPunct="0">
              <a:spcBef>
                <a:spcPct val="30000"/>
              </a:spcBef>
              <a:spcAft>
                <a:spcPct val="0"/>
              </a:spcAft>
              <a:defRPr sz="1100">
                <a:solidFill>
                  <a:schemeClr val="tx1"/>
                </a:solidFill>
                <a:latin typeface="Smith&amp;NephewLF" pitchFamily="34" charset="0"/>
                <a:cs typeface="Arial" pitchFamily="34" charset="0"/>
              </a:defRPr>
            </a:lvl6pPr>
            <a:lvl7pPr marL="2811026" indent="-216233" defTabSz="914485" eaLnBrk="0" fontAlgn="base" hangingPunct="0">
              <a:spcBef>
                <a:spcPct val="30000"/>
              </a:spcBef>
              <a:spcAft>
                <a:spcPct val="0"/>
              </a:spcAft>
              <a:defRPr sz="1100">
                <a:solidFill>
                  <a:schemeClr val="tx1"/>
                </a:solidFill>
                <a:latin typeface="Smith&amp;NephewLF" pitchFamily="34" charset="0"/>
                <a:cs typeface="Arial" pitchFamily="34" charset="0"/>
              </a:defRPr>
            </a:lvl7pPr>
            <a:lvl8pPr marL="3243491" indent="-216233" defTabSz="914485" eaLnBrk="0" fontAlgn="base" hangingPunct="0">
              <a:spcBef>
                <a:spcPct val="30000"/>
              </a:spcBef>
              <a:spcAft>
                <a:spcPct val="0"/>
              </a:spcAft>
              <a:defRPr sz="1100">
                <a:solidFill>
                  <a:schemeClr val="tx1"/>
                </a:solidFill>
                <a:latin typeface="Smith&amp;NephewLF" pitchFamily="34" charset="0"/>
                <a:cs typeface="Arial" pitchFamily="34" charset="0"/>
              </a:defRPr>
            </a:lvl8pPr>
            <a:lvl9pPr marL="3675957" indent="-216233" defTabSz="914485" eaLnBrk="0" fontAlgn="base" hangingPunct="0">
              <a:spcBef>
                <a:spcPct val="30000"/>
              </a:spcBef>
              <a:spcAft>
                <a:spcPct val="0"/>
              </a:spcAft>
              <a:defRPr sz="1100">
                <a:solidFill>
                  <a:schemeClr val="tx1"/>
                </a:solidFill>
                <a:latin typeface="Smith&amp;NephewLF" pitchFamily="34" charset="0"/>
                <a:cs typeface="Arial" pitchFamily="34" charset="0"/>
              </a:defRPr>
            </a:lvl9pPr>
          </a:lstStyle>
          <a:p>
            <a:pPr algn="r" eaLnBrk="1" hangingPunct="1">
              <a:spcBef>
                <a:spcPct val="0"/>
              </a:spcBef>
            </a:pPr>
            <a:fld id="{2E519D6B-FEBA-4010-9C0E-4E77E754CF89}" type="slidenum">
              <a:rPr lang="en-US" altLang="en-US" sz="1200">
                <a:solidFill>
                  <a:srgbClr val="000000"/>
                </a:solidFill>
              </a:rPr>
              <a:pPr algn="r" eaLnBrk="1" hangingPunct="1">
                <a:spcBef>
                  <a:spcPct val="0"/>
                </a:spcBef>
              </a:pPr>
              <a:t>26</a:t>
            </a:fld>
            <a:endParaRPr lang="en-US" altLang="en-U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C32F7BA2-11B9-4205-AEC0-B9A4EBCF0267}" type="slidenum">
              <a:rPr lang="en-US" smtClean="0">
                <a:solidFill>
                  <a:prstClr val="black"/>
                </a:solidFill>
              </a:rPr>
              <a:pPr>
                <a:defRPr/>
              </a:pPr>
              <a:t>29</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Gauze wound fi </a:t>
            </a:r>
            <a:r>
              <a:rPr lang="en-US" sz="1200" b="0" i="0" u="none" strike="noStrike" kern="1200" baseline="0" dirty="0" err="1" smtClean="0">
                <a:solidFill>
                  <a:schemeClr val="tx1"/>
                </a:solidFill>
                <a:latin typeface="+mn-lt"/>
                <a:ea typeface="+mn-ea"/>
                <a:cs typeface="+mn-cs"/>
              </a:rPr>
              <a:t>ller</a:t>
            </a:r>
            <a:r>
              <a:rPr lang="en-US" sz="1200" b="0" i="0" u="none" strike="noStrike" kern="1200" baseline="0" dirty="0" smtClean="0">
                <a:solidFill>
                  <a:schemeClr val="tx1"/>
                </a:solidFill>
                <a:latin typeface="+mn-lt"/>
                <a:ea typeface="+mn-ea"/>
                <a:cs typeface="+mn-cs"/>
              </a:rPr>
              <a:t> easily maintains contact with an irregular surface. Foam wound fi </a:t>
            </a:r>
            <a:r>
              <a:rPr lang="en-US" sz="1200" b="0" i="0" u="none" strike="noStrike" kern="1200" baseline="0" dirty="0" err="1" smtClean="0">
                <a:solidFill>
                  <a:schemeClr val="tx1"/>
                </a:solidFill>
                <a:latin typeface="+mn-lt"/>
                <a:ea typeface="+mn-ea"/>
                <a:cs typeface="+mn-cs"/>
              </a:rPr>
              <a:t>ller</a:t>
            </a:r>
            <a:r>
              <a:rPr lang="en-US" sz="1200" b="0" i="0" u="none" strike="noStrike" kern="1200" baseline="0" dirty="0" smtClean="0">
                <a:solidFill>
                  <a:schemeClr val="tx1"/>
                </a:solidFill>
                <a:latin typeface="+mn-lt"/>
                <a:ea typeface="+mn-ea"/>
                <a:cs typeface="+mn-cs"/>
              </a:rPr>
              <a:t> may</a:t>
            </a:r>
          </a:p>
          <a:p>
            <a:r>
              <a:rPr lang="en-US" sz="1200" b="0" i="0" u="none" strike="noStrike" kern="1200" baseline="0" dirty="0" smtClean="0">
                <a:solidFill>
                  <a:schemeClr val="tx1"/>
                </a:solidFill>
                <a:latin typeface="+mn-lt"/>
                <a:ea typeface="+mn-ea"/>
                <a:cs typeface="+mn-cs"/>
              </a:rPr>
              <a:t>not intimately contact irregular shape spaces in wound bed. In this case, gauze and foam</a:t>
            </a:r>
          </a:p>
          <a:p>
            <a:r>
              <a:rPr lang="en-US" sz="1200" b="0" i="0" u="none" strike="noStrike" kern="1200" baseline="0" dirty="0" smtClean="0">
                <a:solidFill>
                  <a:schemeClr val="tx1"/>
                </a:solidFill>
                <a:latin typeface="+mn-lt"/>
                <a:ea typeface="+mn-ea"/>
                <a:cs typeface="+mn-cs"/>
              </a:rPr>
              <a:t>may be used in combination</a:t>
            </a:r>
            <a:endParaRPr lang="en-US" dirty="0"/>
          </a:p>
        </p:txBody>
      </p:sp>
      <p:sp>
        <p:nvSpPr>
          <p:cNvPr id="4" name="Slide Number Placeholder 3"/>
          <p:cNvSpPr>
            <a:spLocks noGrp="1"/>
          </p:cNvSpPr>
          <p:nvPr>
            <p:ph type="sldNum" sz="quarter" idx="10"/>
          </p:nvPr>
        </p:nvSpPr>
        <p:spPr/>
        <p:txBody>
          <a:bodyPr/>
          <a:lstStyle/>
          <a:p>
            <a:fld id="{EDF571E7-0E36-496A-9002-B952DF9C055D}" type="slidenum">
              <a:rPr lang="en-US" smtClean="0"/>
              <a:t>30</a:t>
            </a:fld>
            <a:endParaRPr lang="en-US"/>
          </a:p>
        </p:txBody>
      </p:sp>
    </p:spTree>
    <p:extLst>
      <p:ext uri="{BB962C8B-B14F-4D97-AF65-F5344CB8AC3E}">
        <p14:creationId xmlns:p14="http://schemas.microsoft.com/office/powerpoint/2010/main" val="2037390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Precautions specific to gauze</a:t>
            </a:r>
          </a:p>
          <a:p>
            <a:r>
              <a:rPr lang="en-US" sz="1200" b="0" i="0" u="none" strike="noStrike" kern="1200" baseline="0" dirty="0" smtClean="0">
                <a:solidFill>
                  <a:schemeClr val="tx1"/>
                </a:solidFill>
                <a:latin typeface="+mn-lt"/>
                <a:ea typeface="+mn-ea"/>
                <a:cs typeface="+mn-cs"/>
              </a:rPr>
              <a:t>Use of gauze as a filler in wounds that are in a weight bearing location or have moderate to</a:t>
            </a:r>
          </a:p>
          <a:p>
            <a:r>
              <a:rPr lang="en-US" sz="1200" b="0" i="0" u="none" strike="noStrike" kern="1200" baseline="0" dirty="0" smtClean="0">
                <a:solidFill>
                  <a:schemeClr val="tx1"/>
                </a:solidFill>
                <a:latin typeface="+mn-lt"/>
                <a:ea typeface="+mn-ea"/>
                <a:cs typeface="+mn-cs"/>
              </a:rPr>
              <a:t>heavy drainage may challenge the transfer of fluid and vacuum. Foam is recommended in</a:t>
            </a:r>
          </a:p>
          <a:p>
            <a:r>
              <a:rPr lang="en-US" sz="1200" b="0" i="0" u="none" strike="noStrike" kern="1200" baseline="0" dirty="0" smtClean="0">
                <a:solidFill>
                  <a:schemeClr val="tx1"/>
                </a:solidFill>
                <a:latin typeface="+mn-lt"/>
                <a:ea typeface="+mn-ea"/>
                <a:cs typeface="+mn-cs"/>
              </a:rPr>
              <a:t>these wounds.</a:t>
            </a:r>
          </a:p>
          <a:p>
            <a:r>
              <a:rPr lang="en-US" sz="1200" b="0" i="0" u="none" strike="noStrike" kern="1200" baseline="0" dirty="0" smtClean="0">
                <a:solidFill>
                  <a:schemeClr val="tx1"/>
                </a:solidFill>
                <a:latin typeface="+mn-lt"/>
                <a:ea typeface="+mn-ea"/>
                <a:cs typeface="+mn-cs"/>
              </a:rPr>
              <a:t>RENASYS</a:t>
            </a:r>
            <a:r>
              <a:rPr lang="en-US" sz="1200" b="0" i="0" u="none" strike="noStrike" kern="1200" baseline="30000" dirty="0" smtClean="0">
                <a:solidFill>
                  <a:schemeClr val="tx1"/>
                </a:solidFill>
                <a:latin typeface="Calibri"/>
                <a:ea typeface="+mn-ea"/>
                <a:cs typeface="+mn-cs"/>
              </a:rPr>
              <a:t>◊</a:t>
            </a:r>
            <a:r>
              <a:rPr lang="en-US" sz="1200" b="0" i="0" u="none" strike="noStrike" kern="1200" baseline="0" dirty="0" smtClean="0">
                <a:solidFill>
                  <a:schemeClr val="tx1"/>
                </a:solidFill>
                <a:latin typeface="Calibri"/>
                <a:ea typeface="+mn-ea"/>
                <a:cs typeface="+mn-cs"/>
              </a:rPr>
              <a:t> </a:t>
            </a:r>
            <a:r>
              <a:rPr lang="en-US" sz="1200" b="0" i="0" u="none" strike="noStrike" kern="1200" baseline="0" dirty="0" smtClean="0">
                <a:solidFill>
                  <a:schemeClr val="tx1"/>
                </a:solidFill>
                <a:latin typeface="+mn-lt"/>
                <a:ea typeface="+mn-ea"/>
                <a:cs typeface="+mn-cs"/>
              </a:rPr>
              <a:t>Foam and Gauze Fillers may be combined within the same wound when tunneling</a:t>
            </a:r>
          </a:p>
          <a:p>
            <a:r>
              <a:rPr lang="en-US" sz="1200" b="0" i="0" u="none" strike="noStrike" kern="1200" baseline="0" dirty="0" smtClean="0">
                <a:solidFill>
                  <a:schemeClr val="tx1"/>
                </a:solidFill>
                <a:latin typeface="+mn-lt"/>
                <a:ea typeface="+mn-ea"/>
                <a:cs typeface="+mn-cs"/>
              </a:rPr>
              <a:t>or undermining is present. Gauze may be used in the areas of undermining or tunneling,</a:t>
            </a:r>
          </a:p>
          <a:p>
            <a:r>
              <a:rPr lang="en-US" sz="1200" b="0" i="0" u="none" strike="noStrike" kern="1200" baseline="0" dirty="0" smtClean="0">
                <a:solidFill>
                  <a:schemeClr val="tx1"/>
                </a:solidFill>
                <a:latin typeface="+mn-lt"/>
                <a:ea typeface="+mn-ea"/>
                <a:cs typeface="+mn-cs"/>
              </a:rPr>
              <a:t>with foam placed in the remainder of the wound cavity. In wounds with large amounts of</a:t>
            </a:r>
          </a:p>
          <a:p>
            <a:r>
              <a:rPr lang="en-US" sz="1200" b="0" i="0" u="none" strike="noStrike" kern="1200" baseline="0" dirty="0" smtClean="0">
                <a:solidFill>
                  <a:schemeClr val="tx1"/>
                </a:solidFill>
                <a:latin typeface="+mn-lt"/>
                <a:ea typeface="+mn-ea"/>
                <a:cs typeface="+mn-cs"/>
              </a:rPr>
              <a:t>exudate a wound interface (non-adherent layer) is generally not recommended.</a:t>
            </a:r>
          </a:p>
          <a:p>
            <a:r>
              <a:rPr lang="en-US" sz="1200" b="0" i="0" u="none" strike="noStrike" kern="1200" baseline="0" dirty="0" smtClean="0">
                <a:solidFill>
                  <a:schemeClr val="tx1"/>
                </a:solidFill>
                <a:latin typeface="+mn-lt"/>
                <a:ea typeface="+mn-ea"/>
                <a:cs typeface="+mn-cs"/>
              </a:rPr>
              <a:t>Ensure gauze is placed into the contours of the wound rather than tightly packed into the</a:t>
            </a:r>
          </a:p>
          <a:p>
            <a:r>
              <a:rPr lang="en-US" sz="1200" b="0" i="0" u="none" strike="noStrike" kern="1200" baseline="0" dirty="0" smtClean="0">
                <a:solidFill>
                  <a:schemeClr val="tx1"/>
                </a:solidFill>
                <a:latin typeface="+mn-lt"/>
                <a:ea typeface="+mn-ea"/>
                <a:cs typeface="+mn-cs"/>
              </a:rPr>
              <a:t>wound. This will aid fluid transference.</a:t>
            </a:r>
            <a:endParaRPr lang="en-US" dirty="0"/>
          </a:p>
        </p:txBody>
      </p:sp>
      <p:sp>
        <p:nvSpPr>
          <p:cNvPr id="4" name="Slide Number Placeholder 3"/>
          <p:cNvSpPr>
            <a:spLocks noGrp="1"/>
          </p:cNvSpPr>
          <p:nvPr>
            <p:ph type="sldNum" sz="quarter" idx="10"/>
          </p:nvPr>
        </p:nvSpPr>
        <p:spPr/>
        <p:txBody>
          <a:bodyPr/>
          <a:lstStyle/>
          <a:p>
            <a:fld id="{EDF571E7-0E36-496A-9002-B952DF9C055D}" type="slidenum">
              <a:rPr lang="en-US" smtClean="0"/>
              <a:t>31</a:t>
            </a:fld>
            <a:endParaRPr lang="en-US"/>
          </a:p>
        </p:txBody>
      </p:sp>
    </p:spTree>
    <p:extLst>
      <p:ext uri="{BB962C8B-B14F-4D97-AF65-F5344CB8AC3E}">
        <p14:creationId xmlns:p14="http://schemas.microsoft.com/office/powerpoint/2010/main" val="641868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F571E7-0E36-496A-9002-B952DF9C055D}" type="slidenum">
              <a:rPr lang="en-US" smtClean="0"/>
              <a:t>32</a:t>
            </a:fld>
            <a:endParaRPr lang="en-US"/>
          </a:p>
        </p:txBody>
      </p:sp>
    </p:spTree>
    <p:extLst>
      <p:ext uri="{BB962C8B-B14F-4D97-AF65-F5344CB8AC3E}">
        <p14:creationId xmlns:p14="http://schemas.microsoft.com/office/powerpoint/2010/main" val="113638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0E36E-C500-4E43-BD80-77390BE6A46B}"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962016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ACTICOAT and ACTICOAT Flex come in 3 and 7 day products.  Both products may</a:t>
            </a:r>
            <a:r>
              <a:rPr lang="en-US" baseline="0" dirty="0" smtClean="0"/>
              <a:t> be used in wounds with high risk for infection or wounds that are already infected.</a:t>
            </a:r>
            <a:endParaRPr lang="en-US" dirty="0"/>
          </a:p>
        </p:txBody>
      </p:sp>
      <p:sp>
        <p:nvSpPr>
          <p:cNvPr id="4" name="Slide Number Placeholder 3"/>
          <p:cNvSpPr>
            <a:spLocks noGrp="1"/>
          </p:cNvSpPr>
          <p:nvPr>
            <p:ph type="sldNum" sz="quarter" idx="10"/>
          </p:nvPr>
        </p:nvSpPr>
        <p:spPr/>
        <p:txBody>
          <a:bodyPr/>
          <a:lstStyle/>
          <a:p>
            <a:fld id="{2360E36E-C500-4E43-BD80-77390BE6A46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634820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cs typeface="Arial" pitchFamily="34" charset="0"/>
              </a:rPr>
              <a:t>Note: </a:t>
            </a:r>
          </a:p>
          <a:p>
            <a:pPr marL="171450" indent="-171450" eaLnBrk="1" hangingPunct="1">
              <a:buFont typeface="Arial" pitchFamily="34" charset="0"/>
              <a:buChar char="•"/>
            </a:pPr>
            <a:r>
              <a:rPr lang="en-US" dirty="0" smtClean="0">
                <a:cs typeface="Arial" pitchFamily="34" charset="0"/>
              </a:rPr>
              <a:t>Prepare the wound bed by cleansing per hospital protocol.</a:t>
            </a:r>
            <a:r>
              <a:rPr lang="en-US" baseline="0" dirty="0" smtClean="0">
                <a:cs typeface="Arial" pitchFamily="34" charset="0"/>
              </a:rPr>
              <a:t>  Pat dry, and apply skin prep to </a:t>
            </a:r>
            <a:r>
              <a:rPr lang="en-US" baseline="0" dirty="0" err="1" smtClean="0">
                <a:cs typeface="Arial" pitchFamily="34" charset="0"/>
              </a:rPr>
              <a:t>periwound</a:t>
            </a:r>
            <a:r>
              <a:rPr lang="en-US" baseline="0" dirty="0" smtClean="0">
                <a:cs typeface="Arial" pitchFamily="34" charset="0"/>
              </a:rPr>
              <a:t> area.</a:t>
            </a:r>
            <a:endParaRPr lang="en-US" dirty="0" smtClean="0">
              <a:cs typeface="Arial" pitchFamily="34" charset="0"/>
            </a:endParaRPr>
          </a:p>
          <a:p>
            <a:pPr eaLnBrk="1" hangingPunct="1">
              <a:buFontTx/>
              <a:buChar char="•"/>
            </a:pPr>
            <a:r>
              <a:rPr lang="en-US" dirty="0" smtClean="0">
                <a:cs typeface="Arial" pitchFamily="34" charset="0"/>
              </a:rPr>
              <a:t>Be sure not to over pack the wound, this could cause damage to the tissue in the wound bed.</a:t>
            </a:r>
          </a:p>
          <a:p>
            <a:pPr eaLnBrk="1" hangingPunct="1">
              <a:buFontTx/>
              <a:buChar char="•"/>
            </a:pPr>
            <a:r>
              <a:rPr lang="en-US" dirty="0" smtClean="0">
                <a:cs typeface="Arial" pitchFamily="34" charset="0"/>
              </a:rPr>
              <a:t>Always cut</a:t>
            </a:r>
            <a:r>
              <a:rPr lang="en-US" baseline="0" dirty="0" smtClean="0">
                <a:cs typeface="Arial" pitchFamily="34" charset="0"/>
              </a:rPr>
              <a:t> the foam away from the wound bed (you do not want pieces of foam to fall into the wound).</a:t>
            </a:r>
            <a:endParaRPr lang="en-US" dirty="0" smtClean="0">
              <a:cs typeface="Arial" pitchFamily="34" charset="0"/>
            </a:endParaRPr>
          </a:p>
          <a:p>
            <a:pPr eaLnBrk="1" hangingPunct="1">
              <a:buFontTx/>
              <a:buChar char="•"/>
            </a:pPr>
            <a:r>
              <a:rPr lang="en-US" dirty="0" smtClean="0">
                <a:cs typeface="Arial" pitchFamily="34" charset="0"/>
              </a:rPr>
              <a:t>It is important to apply enough foam to the wound bed to offset the amount of contraction of the foam after suction has been applied.</a:t>
            </a:r>
          </a:p>
          <a:p>
            <a:pPr eaLnBrk="1" hangingPunct="1">
              <a:buFontTx/>
              <a:buChar char="•"/>
            </a:pPr>
            <a:r>
              <a:rPr lang="en-US" dirty="0" smtClean="0">
                <a:cs typeface="Arial" pitchFamily="34" charset="0"/>
              </a:rPr>
              <a:t>The foam will have to be above the level of the wound in order to be at skin level after suction is applied.</a:t>
            </a:r>
          </a:p>
          <a:p>
            <a:pPr eaLnBrk="1" hangingPunct="1">
              <a:buFontTx/>
              <a:buChar char="•"/>
            </a:pPr>
            <a:r>
              <a:rPr lang="en-US" dirty="0" smtClean="0">
                <a:cs typeface="Arial" pitchFamily="34" charset="0"/>
              </a:rPr>
              <a:t>It is recommended that the number of pieces of foam be recorded in the wound documentation or on the dressing film to ensure all foam is removed at dressing change.</a:t>
            </a:r>
          </a:p>
          <a:p>
            <a:pPr eaLnBrk="1" hangingPunct="1">
              <a:buFontTx/>
              <a:buChar char="•"/>
            </a:pPr>
            <a:r>
              <a:rPr lang="en-US" dirty="0" smtClean="0">
                <a:cs typeface="Arial" pitchFamily="34" charset="0"/>
              </a:rPr>
              <a:t>Always use the minimum number of pieces of foam possible.</a:t>
            </a:r>
          </a:p>
          <a:p>
            <a:endParaRPr lang="en-US" dirty="0"/>
          </a:p>
        </p:txBody>
      </p:sp>
      <p:sp>
        <p:nvSpPr>
          <p:cNvPr id="4" name="Slide Number Placeholder 3"/>
          <p:cNvSpPr>
            <a:spLocks noGrp="1"/>
          </p:cNvSpPr>
          <p:nvPr>
            <p:ph type="sldNum" sz="quarter" idx="10"/>
          </p:nvPr>
        </p:nvSpPr>
        <p:spPr/>
        <p:txBody>
          <a:bodyPr/>
          <a:lstStyle/>
          <a:p>
            <a:fld id="{2360E36E-C500-4E43-BD80-77390BE6A46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943121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0E36E-C500-4E43-BD80-77390BE6A46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997545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4</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b="1" kern="1200" dirty="0" smtClean="0">
                <a:solidFill>
                  <a:schemeClr val="tx1"/>
                </a:solidFill>
                <a:effectLst/>
                <a:latin typeface="+mn-lt"/>
                <a:ea typeface="+mn-ea"/>
                <a:cs typeface="+mn-cs"/>
              </a:rPr>
              <a:t>The Soft Port opening is actually 0.6 in (1.5cm) diameter</a:t>
            </a:r>
            <a:r>
              <a:rPr lang="en-US" sz="1200" kern="1200" dirty="0" smtClean="0">
                <a:solidFill>
                  <a:schemeClr val="tx1"/>
                </a:solidFill>
                <a:effectLst/>
                <a:latin typeface="+mn-lt"/>
                <a:ea typeface="+mn-ea"/>
                <a:cs typeface="+mn-cs"/>
              </a:rPr>
              <a:t>.</a:t>
            </a:r>
            <a:endParaRPr lang="en-US" sz="1200" b="1" dirty="0" smtClean="0">
              <a:solidFill>
                <a:srgbClr val="FF0000"/>
              </a:solidFill>
            </a:endParaRPr>
          </a:p>
          <a:p>
            <a:pPr eaLnBrk="1" hangingPunct="1"/>
            <a:endParaRPr lang="en-US" b="1" dirty="0" smtClean="0">
              <a:solidFill>
                <a:srgbClr val="FF0000"/>
              </a:solidFill>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2360E36E-C500-4E43-BD80-77390BE6A46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877468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cs typeface="Arial" pitchFamily="34" charset="0"/>
              </a:rPr>
              <a:t>Note:</a:t>
            </a:r>
          </a:p>
          <a:p>
            <a:pPr eaLnBrk="1" hangingPunct="1">
              <a:buFontTx/>
              <a:buChar char="•"/>
            </a:pPr>
            <a:r>
              <a:rPr lang="en-US" dirty="0" smtClean="0">
                <a:cs typeface="Arial" pitchFamily="34" charset="0"/>
              </a:rPr>
              <a:t>Do not cut the Transparent Film surrounding the Port.  It will be very difficult to apply the Port without the top carrier lining/frame to hold/guide the dressing.  The top carrier lining/frame gives the dressing structure/stability for easy application.</a:t>
            </a:r>
          </a:p>
          <a:p>
            <a:endParaRPr lang="en-US" dirty="0"/>
          </a:p>
        </p:txBody>
      </p:sp>
      <p:sp>
        <p:nvSpPr>
          <p:cNvPr id="4" name="Slide Number Placeholder 3"/>
          <p:cNvSpPr>
            <a:spLocks noGrp="1"/>
          </p:cNvSpPr>
          <p:nvPr>
            <p:ph type="sldNum" sz="quarter" idx="10"/>
          </p:nvPr>
        </p:nvSpPr>
        <p:spPr/>
        <p:txBody>
          <a:bodyPr/>
          <a:lstStyle/>
          <a:p>
            <a:fld id="{2360E36E-C500-4E43-BD80-77390BE6A46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38166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There is a pre-cut slit</a:t>
            </a:r>
            <a:r>
              <a:rPr lang="en-US" baseline="0" dirty="0" smtClean="0"/>
              <a:t> under the Soft Port “tail” to help you easily remove the stabilization frame.</a:t>
            </a:r>
            <a:endParaRPr lang="en-US" dirty="0"/>
          </a:p>
        </p:txBody>
      </p:sp>
      <p:sp>
        <p:nvSpPr>
          <p:cNvPr id="4" name="Slide Number Placeholder 3"/>
          <p:cNvSpPr>
            <a:spLocks noGrp="1"/>
          </p:cNvSpPr>
          <p:nvPr>
            <p:ph type="sldNum" sz="quarter" idx="10"/>
          </p:nvPr>
        </p:nvSpPr>
        <p:spPr/>
        <p:txBody>
          <a:bodyPr/>
          <a:lstStyle/>
          <a:p>
            <a:fld id="{2360E36E-C500-4E43-BD80-77390BE6A46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126826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Quick</a:t>
            </a:r>
            <a:r>
              <a:rPr lang="en-US" baseline="0" dirty="0" smtClean="0"/>
              <a:t> C</a:t>
            </a:r>
            <a:r>
              <a:rPr lang="en-US" dirty="0" smtClean="0"/>
              <a:t>lick snaps</a:t>
            </a:r>
            <a:r>
              <a:rPr lang="en-US" baseline="0" dirty="0" smtClean="0"/>
              <a:t> together, want to hear an audible “click”</a:t>
            </a:r>
          </a:p>
          <a:p>
            <a:pPr marL="171450" indent="-171450">
              <a:buFont typeface="Arial" pitchFamily="34" charset="0"/>
              <a:buChar char="•"/>
            </a:pPr>
            <a:r>
              <a:rPr lang="en-US" baseline="0" dirty="0" smtClean="0"/>
              <a:t>Put caps together, keeps them clean and out of the way</a:t>
            </a:r>
          </a:p>
          <a:p>
            <a:pPr marL="171450" indent="-171450">
              <a:buFont typeface="Arial" pitchFamily="34" charset="0"/>
              <a:buChar char="•"/>
            </a:pPr>
            <a:r>
              <a:rPr lang="en-US" baseline="0" dirty="0" smtClean="0"/>
              <a:t>Taping over aeration disc can give a false blockage alarm.  It allows air into the system, want to keep it free of occlusions</a:t>
            </a:r>
            <a:endParaRPr lang="en-US" dirty="0"/>
          </a:p>
        </p:txBody>
      </p:sp>
      <p:sp>
        <p:nvSpPr>
          <p:cNvPr id="4" name="Slide Number Placeholder 3"/>
          <p:cNvSpPr>
            <a:spLocks noGrp="1"/>
          </p:cNvSpPr>
          <p:nvPr>
            <p:ph type="sldNum" sz="quarter" idx="10"/>
          </p:nvPr>
        </p:nvSpPr>
        <p:spPr/>
        <p:txBody>
          <a:bodyPr/>
          <a:lstStyle/>
          <a:p>
            <a:fld id="{2360E36E-C500-4E43-BD80-77390BE6A46B}"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820444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p>
          <a:p>
            <a:pPr marL="171450" indent="-171450">
              <a:buFont typeface="Arial" pitchFamily="34" charset="0"/>
              <a:buChar char="•"/>
            </a:pPr>
            <a:r>
              <a:rPr lang="en-US" dirty="0" smtClean="0"/>
              <a:t>Foam may only be in wound bed for 2</a:t>
            </a:r>
            <a:r>
              <a:rPr lang="en-US" baseline="0" dirty="0" smtClean="0"/>
              <a:t> hours without NPWT in use.  If unable to troubleshoot pump, please remove foam within 2 hours and place a moistened normal saline gauze dressing.  Notify prescribing clinician that dressing was removed.  Do NOT just turn pump off and leave foam dressing in place.</a:t>
            </a:r>
          </a:p>
          <a:p>
            <a:pPr marL="171450" indent="-171450">
              <a:buFont typeface="Arial" pitchFamily="34" charset="0"/>
              <a:buChar char="•"/>
            </a:pPr>
            <a:r>
              <a:rPr lang="en-US" baseline="0" dirty="0" smtClean="0"/>
              <a:t>Always assess wound with every assessment and turn.  Look for firm “raisin like” appearance.</a:t>
            </a:r>
          </a:p>
          <a:p>
            <a:pPr marL="171450" indent="-171450">
              <a:buFont typeface="Arial" pitchFamily="34" charset="0"/>
              <a:buChar char="•"/>
            </a:pPr>
            <a:r>
              <a:rPr lang="en-US" baseline="0" dirty="0" smtClean="0"/>
              <a:t>Pressure settings are patient and wound specific, to be determined by clinician.</a:t>
            </a:r>
          </a:p>
          <a:p>
            <a:endParaRPr lang="en-US" dirty="0"/>
          </a:p>
        </p:txBody>
      </p:sp>
      <p:sp>
        <p:nvSpPr>
          <p:cNvPr id="4" name="Slide Number Placeholder 3"/>
          <p:cNvSpPr>
            <a:spLocks noGrp="1"/>
          </p:cNvSpPr>
          <p:nvPr>
            <p:ph type="sldNum" sz="quarter" idx="10"/>
          </p:nvPr>
        </p:nvSpPr>
        <p:spPr/>
        <p:txBody>
          <a:bodyPr/>
          <a:lstStyle/>
          <a:p>
            <a:fld id="{2360E36E-C500-4E43-BD80-77390BE6A46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26833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latin typeface="Smith&amp;NephewLF" panose="020F0500030000020004" pitchFamily="34" charset="0"/>
              </a:rPr>
              <a:t>Antimicrobial</a:t>
            </a:r>
            <a:r>
              <a:rPr lang="en-US" baseline="0" dirty="0" smtClean="0">
                <a:latin typeface="Smith&amp;NephewLF" panose="020F0500030000020004" pitchFamily="34" charset="0"/>
              </a:rPr>
              <a:t> gauze (PHMB, </a:t>
            </a:r>
            <a:r>
              <a:rPr lang="en-US" dirty="0" err="1" smtClean="0">
                <a:latin typeface="Smith&amp;NephewLF" panose="020F0500030000020004" pitchFamily="34" charset="0"/>
              </a:rPr>
              <a:t>Polyhexamethylene</a:t>
            </a:r>
            <a:r>
              <a:rPr lang="en-US" dirty="0" smtClean="0">
                <a:latin typeface="Smith&amp;NephewLF" panose="020F0500030000020004" pitchFamily="34" charset="0"/>
              </a:rPr>
              <a:t> </a:t>
            </a:r>
            <a:r>
              <a:rPr lang="en-US" dirty="0" err="1" smtClean="0">
                <a:latin typeface="Smith&amp;NephewLF" panose="020F0500030000020004" pitchFamily="34" charset="0"/>
              </a:rPr>
              <a:t>Biguanide</a:t>
            </a:r>
            <a:r>
              <a:rPr lang="en-US" dirty="0" smtClean="0">
                <a:latin typeface="Smith&amp;NephewLF" panose="020F0500030000020004" pitchFamily="34" charset="0"/>
              </a:rPr>
              <a:t>).  Does not kill bacteria,</a:t>
            </a:r>
            <a:r>
              <a:rPr lang="en-US" baseline="0" dirty="0" smtClean="0">
                <a:latin typeface="Smith&amp;NephewLF" panose="020F0500030000020004" pitchFamily="34" charset="0"/>
              </a:rPr>
              <a:t> resists colonization (bacteriostatic not bactericidal like ACTICOAT</a:t>
            </a:r>
            <a:endParaRPr lang="en-US" dirty="0">
              <a:latin typeface="Smith&amp;NephewLF" panose="020F0500030000020004" pitchFamily="34" charset="0"/>
            </a:endParaRPr>
          </a:p>
        </p:txBody>
      </p:sp>
      <p:sp>
        <p:nvSpPr>
          <p:cNvPr id="4" name="Slide Number Placeholder 3"/>
          <p:cNvSpPr>
            <a:spLocks noGrp="1"/>
          </p:cNvSpPr>
          <p:nvPr>
            <p:ph type="sldNum" sz="quarter" idx="10"/>
          </p:nvPr>
        </p:nvSpPr>
        <p:spPr/>
        <p:txBody>
          <a:bodyPr/>
          <a:lstStyle/>
          <a:p>
            <a:fld id="{2360E36E-C500-4E43-BD80-77390BE6A46B}"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909486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do not overfill or</a:t>
            </a:r>
            <a:r>
              <a:rPr lang="en-US" baseline="0" dirty="0" smtClean="0"/>
              <a:t> pack dressing into wound.  Can cause more damage to wound bed.  </a:t>
            </a:r>
          </a:p>
          <a:p>
            <a:r>
              <a:rPr lang="en-US" baseline="0" dirty="0" smtClean="0"/>
              <a:t>Neither foam or gauze should ever touch the good skin that is surrounding the wound bed.</a:t>
            </a:r>
            <a:endParaRPr lang="en-US" dirty="0"/>
          </a:p>
        </p:txBody>
      </p:sp>
      <p:sp>
        <p:nvSpPr>
          <p:cNvPr id="4" name="Slide Number Placeholder 3"/>
          <p:cNvSpPr>
            <a:spLocks noGrp="1"/>
          </p:cNvSpPr>
          <p:nvPr>
            <p:ph type="sldNum" sz="quarter" idx="10"/>
          </p:nvPr>
        </p:nvSpPr>
        <p:spPr/>
        <p:txBody>
          <a:bodyPr/>
          <a:lstStyle/>
          <a:p>
            <a:fld id="{2360E36E-C500-4E43-BD80-77390BE6A46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7950234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Pressure settings</a:t>
            </a:r>
            <a:r>
              <a:rPr lang="en-US" baseline="0" dirty="0" smtClean="0"/>
              <a:t> are patient and wound specific, to be determined by clinician.</a:t>
            </a:r>
            <a:endParaRPr lang="en-US" dirty="0"/>
          </a:p>
        </p:txBody>
      </p:sp>
      <p:sp>
        <p:nvSpPr>
          <p:cNvPr id="4" name="Slide Number Placeholder 3"/>
          <p:cNvSpPr>
            <a:spLocks noGrp="1"/>
          </p:cNvSpPr>
          <p:nvPr>
            <p:ph type="sldNum" sz="quarter" idx="10"/>
          </p:nvPr>
        </p:nvSpPr>
        <p:spPr/>
        <p:txBody>
          <a:bodyPr/>
          <a:lstStyle/>
          <a:p>
            <a:fld id="{2360E36E-C500-4E43-BD80-77390BE6A46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08055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mith&amp;NephewLF" panose="020F0500030000020004" pitchFamily="34" charset="0"/>
              </a:rPr>
              <a:t>NOTE: To optimize transfer of fluid and vacuum through the bridge, the foam dressing is recommended. In the instance where gauze is used, particularly for large volume and surface area wounds with moderate to heavy drainage, more frequent inspection of the dressing and dressing changes may be required</a:t>
            </a:r>
          </a:p>
          <a:p>
            <a:endParaRPr lang="en-US" dirty="0"/>
          </a:p>
        </p:txBody>
      </p:sp>
      <p:sp>
        <p:nvSpPr>
          <p:cNvPr id="4" name="Slide Number Placeholder 3"/>
          <p:cNvSpPr>
            <a:spLocks noGrp="1"/>
          </p:cNvSpPr>
          <p:nvPr>
            <p:ph type="sldNum" sz="quarter" idx="10"/>
          </p:nvPr>
        </p:nvSpPr>
        <p:spPr/>
        <p:txBody>
          <a:bodyPr/>
          <a:lstStyle/>
          <a:p>
            <a:fld id="{EDF571E7-0E36-496A-9002-B952DF9C055D}" type="slidenum">
              <a:rPr lang="en-US" smtClean="0"/>
              <a:t>49</a:t>
            </a:fld>
            <a:endParaRPr lang="en-US"/>
          </a:p>
        </p:txBody>
      </p:sp>
    </p:spTree>
    <p:extLst>
      <p:ext uri="{BB962C8B-B14F-4D97-AF65-F5344CB8AC3E}">
        <p14:creationId xmlns:p14="http://schemas.microsoft.com/office/powerpoint/2010/main" val="3253705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Complete blockage/canister over-capacity alarm:</a:t>
            </a:r>
          </a:p>
          <a:p>
            <a:r>
              <a:rPr lang="en-US" sz="1200" b="0" i="0" u="none" strike="noStrike" kern="1200" baseline="0" dirty="0" smtClean="0">
                <a:solidFill>
                  <a:schemeClr val="tx1"/>
                </a:solidFill>
                <a:latin typeface="+mn-lt"/>
                <a:ea typeface="+mn-ea"/>
                <a:cs typeface="+mn-cs"/>
              </a:rPr>
              <a:t>The system detects a complete blockage in the system, this includes a canister where contents have reached</a:t>
            </a:r>
          </a:p>
          <a:p>
            <a:r>
              <a:rPr lang="en-US" sz="1200" b="0" i="0" u="none" strike="noStrike" kern="1200" baseline="0" dirty="0" smtClean="0">
                <a:solidFill>
                  <a:schemeClr val="tx1"/>
                </a:solidFill>
                <a:latin typeface="+mn-lt"/>
                <a:ea typeface="+mn-ea"/>
                <a:cs typeface="+mn-cs"/>
              </a:rPr>
              <a:t>maximum volume capacity. There will be no negative pressure at the wound site. Once corrected, alarm will</a:t>
            </a:r>
          </a:p>
          <a:p>
            <a:r>
              <a:rPr lang="en-US" sz="1200" b="0" i="0" u="none" strike="noStrike" kern="1200" baseline="0" dirty="0" smtClean="0">
                <a:solidFill>
                  <a:schemeClr val="tx1"/>
                </a:solidFill>
                <a:latin typeface="+mn-lt"/>
                <a:ea typeface="+mn-ea"/>
                <a:cs typeface="+mn-cs"/>
              </a:rPr>
              <a:t>Automatically reset and status/alarm indicator will return to solid green.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Cautions – Complete blockage/canister over-capacity alarm:</a:t>
            </a:r>
          </a:p>
          <a:p>
            <a:r>
              <a:rPr lang="en-US" sz="1200" b="0" i="0" u="none" strike="noStrike" kern="1200" baseline="0" dirty="0" smtClean="0">
                <a:solidFill>
                  <a:schemeClr val="tx1"/>
                </a:solidFill>
                <a:latin typeface="+mn-lt"/>
                <a:ea typeface="+mn-ea"/>
                <a:cs typeface="+mn-cs"/>
              </a:rPr>
              <a:t>Complete blockage/canister over-capacity alarm activation is driven by occlusion of filter located at top of canister.</a:t>
            </a:r>
          </a:p>
          <a:p>
            <a:r>
              <a:rPr lang="en-US" sz="1200" b="0" i="0" u="none" strike="noStrike" kern="1200" baseline="0" dirty="0" smtClean="0">
                <a:solidFill>
                  <a:schemeClr val="tx1"/>
                </a:solidFill>
                <a:latin typeface="+mn-lt"/>
                <a:ea typeface="+mn-ea"/>
                <a:cs typeface="+mn-cs"/>
              </a:rPr>
              <a:t>As canister fills with fluid, the filter will begin to occlude as fluid makes continuous contact, creating a complete</a:t>
            </a:r>
          </a:p>
          <a:p>
            <a:r>
              <a:rPr lang="en-US" sz="1200" b="0" i="0" u="none" strike="noStrike" kern="1200" baseline="0" dirty="0" smtClean="0">
                <a:solidFill>
                  <a:schemeClr val="tx1"/>
                </a:solidFill>
                <a:latin typeface="+mn-lt"/>
                <a:ea typeface="+mn-ea"/>
                <a:cs typeface="+mn-cs"/>
              </a:rPr>
              <a:t>blockage in vacuum circuit. A completely occluded filter will result in canister over-capacity alarm activation.</a:t>
            </a:r>
          </a:p>
          <a:p>
            <a:r>
              <a:rPr lang="en-US" sz="1200" b="0" i="0" u="none" strike="noStrike" kern="1200" baseline="0" dirty="0" smtClean="0">
                <a:solidFill>
                  <a:schemeClr val="tx1"/>
                </a:solidFill>
                <a:latin typeface="+mn-lt"/>
                <a:ea typeface="+mn-ea"/>
                <a:cs typeface="+mn-cs"/>
              </a:rPr>
              <a:t>Complete blockage/canister over-capacity alarm will not activate until filter is completely occluded. Canister</a:t>
            </a:r>
          </a:p>
          <a:p>
            <a:r>
              <a:rPr lang="en-US" sz="1200" b="0" i="0" u="none" strike="noStrike" kern="1200" baseline="0" dirty="0" smtClean="0">
                <a:solidFill>
                  <a:schemeClr val="tx1"/>
                </a:solidFill>
                <a:latin typeface="+mn-lt"/>
                <a:ea typeface="+mn-ea"/>
                <a:cs typeface="+mn-cs"/>
              </a:rPr>
              <a:t>orientation, rate at which fluid enters canister and how exudate solidifies can impact filter occlusion and canister</a:t>
            </a:r>
          </a:p>
          <a:p>
            <a:r>
              <a:rPr lang="en-US" sz="1200" b="0" i="0" u="none" strike="noStrike" kern="1200" baseline="0" dirty="0" smtClean="0">
                <a:solidFill>
                  <a:schemeClr val="tx1"/>
                </a:solidFill>
                <a:latin typeface="+mn-lt"/>
                <a:ea typeface="+mn-ea"/>
                <a:cs typeface="+mn-cs"/>
              </a:rPr>
              <a:t>over-capacity alarm functionality.</a:t>
            </a:r>
          </a:p>
          <a:p>
            <a:r>
              <a:rPr lang="en-US" sz="1200" b="0" i="0" u="none" strike="noStrike" kern="1200" baseline="0" dirty="0" smtClean="0">
                <a:solidFill>
                  <a:schemeClr val="tx1"/>
                </a:solidFill>
                <a:latin typeface="+mn-lt"/>
                <a:ea typeface="+mn-ea"/>
                <a:cs typeface="+mn-cs"/>
              </a:rPr>
              <a:t>Canisters should be kept in an upright orientation to optimize canister over-capacity alarm functionality while</a:t>
            </a:r>
          </a:p>
          <a:p>
            <a:r>
              <a:rPr lang="en-US" sz="1200" b="0" i="0" u="none" strike="noStrike" kern="1200" baseline="0" dirty="0" smtClean="0">
                <a:solidFill>
                  <a:schemeClr val="tx1"/>
                </a:solidFill>
                <a:latin typeface="+mn-lt"/>
                <a:ea typeface="+mn-ea"/>
                <a:cs typeface="+mn-cs"/>
              </a:rPr>
              <a:t>maximizing canister volume. When canister is operating in horizontal orientation, facing upward, alarm functionality</a:t>
            </a:r>
          </a:p>
          <a:p>
            <a:r>
              <a:rPr lang="en-US" sz="1200" b="0" i="0" u="none" strike="noStrike" kern="1200" baseline="0" dirty="0" smtClean="0">
                <a:solidFill>
                  <a:schemeClr val="tx1"/>
                </a:solidFill>
                <a:latin typeface="+mn-lt"/>
                <a:ea typeface="+mn-ea"/>
                <a:cs typeface="+mn-cs"/>
              </a:rPr>
              <a:t>may be compromised. </a:t>
            </a:r>
          </a:p>
          <a:p>
            <a:r>
              <a:rPr lang="en-US" sz="1200" b="0" i="0" u="none" strike="noStrike" kern="1200" baseline="0" dirty="0" smtClean="0">
                <a:solidFill>
                  <a:schemeClr val="tx1"/>
                </a:solidFill>
                <a:latin typeface="+mn-lt"/>
                <a:ea typeface="+mn-ea"/>
                <a:cs typeface="+mn-cs"/>
              </a:rPr>
              <a:t>To optimize canister over-capacity alarm functionality, canister must be changed in the event the canister contents</a:t>
            </a:r>
          </a:p>
          <a:p>
            <a:r>
              <a:rPr lang="en-US" sz="1200" b="0" i="0" u="none" strike="noStrike" kern="1200" baseline="0" dirty="0" smtClean="0">
                <a:solidFill>
                  <a:schemeClr val="tx1"/>
                </a:solidFill>
                <a:latin typeface="+mn-lt"/>
                <a:ea typeface="+mn-ea"/>
                <a:cs typeface="+mn-cs"/>
              </a:rPr>
              <a:t>reach maximum volume indication (300mL or 750mL fill line).</a:t>
            </a:r>
          </a:p>
          <a:p>
            <a:r>
              <a:rPr lang="en-US" sz="1200" b="1" i="0" u="none" strike="noStrike" kern="1200" baseline="0" dirty="0" smtClean="0">
                <a:solidFill>
                  <a:schemeClr val="tx1"/>
                </a:solidFill>
                <a:latin typeface="+mn-lt"/>
                <a:ea typeface="+mn-ea"/>
                <a:cs typeface="+mn-cs"/>
              </a:rPr>
              <a:t>Do not wait for alarm activation to change the canister.</a:t>
            </a:r>
            <a:endParaRPr lang="en-US" dirty="0"/>
          </a:p>
        </p:txBody>
      </p:sp>
      <p:sp>
        <p:nvSpPr>
          <p:cNvPr id="4" name="Slide Number Placeholder 3"/>
          <p:cNvSpPr>
            <a:spLocks noGrp="1"/>
          </p:cNvSpPr>
          <p:nvPr>
            <p:ph type="sldNum" sz="quarter" idx="10"/>
          </p:nvPr>
        </p:nvSpPr>
        <p:spPr/>
        <p:txBody>
          <a:bodyPr/>
          <a:lstStyle/>
          <a:p>
            <a:fld id="{EDF571E7-0E36-496A-9002-B952DF9C055D}" type="slidenum">
              <a:rPr lang="en-US" smtClean="0"/>
              <a:t>54</a:t>
            </a:fld>
            <a:endParaRPr lang="en-US"/>
          </a:p>
        </p:txBody>
      </p:sp>
    </p:spTree>
    <p:extLst>
      <p:ext uri="{BB962C8B-B14F-4D97-AF65-F5344CB8AC3E}">
        <p14:creationId xmlns:p14="http://schemas.microsoft.com/office/powerpoint/2010/main" val="754674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5</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Removing or changing canister</a:t>
            </a:r>
          </a:p>
          <a:p>
            <a:r>
              <a:rPr lang="en-US" sz="1200" b="1" i="0" u="none" strike="noStrike" kern="1200" baseline="0" dirty="0" smtClean="0">
                <a:solidFill>
                  <a:schemeClr val="tx1"/>
                </a:solidFill>
                <a:latin typeface="+mn-lt"/>
                <a:ea typeface="+mn-ea"/>
                <a:cs typeface="+mn-cs"/>
              </a:rPr>
              <a:t>1. </a:t>
            </a:r>
            <a:r>
              <a:rPr lang="en-US" sz="1200" b="0" i="0" u="none" strike="noStrike" kern="1200" baseline="0" dirty="0" smtClean="0">
                <a:solidFill>
                  <a:schemeClr val="tx1"/>
                </a:solidFill>
                <a:latin typeface="+mn-lt"/>
                <a:ea typeface="+mn-ea"/>
                <a:cs typeface="+mn-cs"/>
              </a:rPr>
              <a:t>Hold orange Quick Click Connector above wound to</a:t>
            </a:r>
          </a:p>
          <a:p>
            <a:r>
              <a:rPr lang="en-US" sz="1200" b="0" i="0" u="none" strike="noStrike" kern="1200" baseline="0" dirty="0" smtClean="0">
                <a:solidFill>
                  <a:schemeClr val="tx1"/>
                </a:solidFill>
                <a:latin typeface="+mn-lt"/>
                <a:ea typeface="+mn-ea"/>
                <a:cs typeface="+mn-cs"/>
              </a:rPr>
              <a:t>help ensure exudate does not leak from tubing.</a:t>
            </a:r>
          </a:p>
          <a:p>
            <a:r>
              <a:rPr lang="en-US" sz="1200" b="1" i="0" u="none" strike="noStrike" kern="1200" baseline="0" dirty="0" smtClean="0">
                <a:solidFill>
                  <a:schemeClr val="tx1"/>
                </a:solidFill>
                <a:latin typeface="+mn-lt"/>
                <a:ea typeface="+mn-ea"/>
                <a:cs typeface="+mn-cs"/>
              </a:rPr>
              <a:t>2. </a:t>
            </a:r>
            <a:r>
              <a:rPr lang="en-US" sz="1200" b="0" i="0" u="none" strike="noStrike" kern="1200" baseline="0" dirty="0" smtClean="0">
                <a:solidFill>
                  <a:schemeClr val="tx1"/>
                </a:solidFill>
                <a:latin typeface="+mn-lt"/>
                <a:ea typeface="+mn-ea"/>
                <a:cs typeface="+mn-cs"/>
              </a:rPr>
              <a:t>Turn device off.</a:t>
            </a:r>
          </a:p>
          <a:p>
            <a:r>
              <a:rPr lang="en-US" sz="1200" b="1" i="0" u="none" strike="noStrike" kern="1200" baseline="0" dirty="0" smtClean="0">
                <a:solidFill>
                  <a:schemeClr val="tx1"/>
                </a:solidFill>
                <a:latin typeface="+mn-lt"/>
                <a:ea typeface="+mn-ea"/>
                <a:cs typeface="+mn-cs"/>
              </a:rPr>
              <a:t>3. </a:t>
            </a:r>
            <a:r>
              <a:rPr lang="en-US" sz="1200" b="0" i="0" u="none" strike="noStrike" kern="1200" baseline="0" dirty="0" smtClean="0">
                <a:solidFill>
                  <a:schemeClr val="tx1"/>
                </a:solidFill>
                <a:latin typeface="+mn-lt"/>
                <a:ea typeface="+mn-ea"/>
                <a:cs typeface="+mn-cs"/>
              </a:rPr>
              <a:t>Disconnect canister tubing from Soft Port.</a:t>
            </a:r>
          </a:p>
          <a:p>
            <a:r>
              <a:rPr lang="en-US" sz="1200" b="1" i="0" u="none" strike="noStrike" kern="1200" baseline="0" dirty="0" smtClean="0">
                <a:solidFill>
                  <a:schemeClr val="tx1"/>
                </a:solidFill>
                <a:latin typeface="+mn-lt"/>
                <a:ea typeface="+mn-ea"/>
                <a:cs typeface="+mn-cs"/>
              </a:rPr>
              <a:t>4. </a:t>
            </a:r>
            <a:r>
              <a:rPr lang="en-US" sz="1200" b="0" i="0" u="none" strike="noStrike" kern="1200" baseline="0" dirty="0" smtClean="0">
                <a:solidFill>
                  <a:schemeClr val="tx1"/>
                </a:solidFill>
                <a:latin typeface="+mn-lt"/>
                <a:ea typeface="+mn-ea"/>
                <a:cs typeface="+mn-cs"/>
              </a:rPr>
              <a:t>Insert tethered cap into both sides of orange Quick</a:t>
            </a:r>
          </a:p>
          <a:p>
            <a:r>
              <a:rPr lang="en-US" sz="1200" b="0" i="0" u="none" strike="noStrike" kern="1200" baseline="0" dirty="0" smtClean="0">
                <a:solidFill>
                  <a:schemeClr val="tx1"/>
                </a:solidFill>
                <a:latin typeface="+mn-lt"/>
                <a:ea typeface="+mn-ea"/>
                <a:cs typeface="+mn-cs"/>
              </a:rPr>
              <a:t>Click Connector.</a:t>
            </a:r>
          </a:p>
          <a:p>
            <a:r>
              <a:rPr lang="en-US" sz="1200" b="1" i="0" u="none" strike="noStrike" kern="1200" baseline="0" dirty="0" smtClean="0">
                <a:solidFill>
                  <a:schemeClr val="tx1"/>
                </a:solidFill>
                <a:latin typeface="+mn-lt"/>
                <a:ea typeface="+mn-ea"/>
                <a:cs typeface="+mn-cs"/>
              </a:rPr>
              <a:t>5. </a:t>
            </a:r>
            <a:r>
              <a:rPr lang="en-US" sz="1200" b="0" i="0" u="none" strike="noStrike" kern="1200" baseline="0" dirty="0" smtClean="0">
                <a:solidFill>
                  <a:schemeClr val="tx1"/>
                </a:solidFill>
                <a:latin typeface="+mn-lt"/>
                <a:ea typeface="+mn-ea"/>
                <a:cs typeface="+mn-cs"/>
              </a:rPr>
              <a:t>Release orange canister clips on sides of canister</a:t>
            </a:r>
          </a:p>
          <a:p>
            <a:r>
              <a:rPr lang="en-US" sz="1200" b="0" i="0" u="none" strike="noStrike" kern="1200" baseline="0" dirty="0" smtClean="0">
                <a:solidFill>
                  <a:schemeClr val="tx1"/>
                </a:solidFill>
                <a:latin typeface="+mn-lt"/>
                <a:ea typeface="+mn-ea"/>
                <a:cs typeface="+mn-cs"/>
              </a:rPr>
              <a:t>and gently pull away from device.</a:t>
            </a:r>
            <a:endParaRPr lang="en-US" dirty="0"/>
          </a:p>
        </p:txBody>
      </p:sp>
      <p:sp>
        <p:nvSpPr>
          <p:cNvPr id="4" name="Slide Number Placeholder 3"/>
          <p:cNvSpPr>
            <a:spLocks noGrp="1"/>
          </p:cNvSpPr>
          <p:nvPr>
            <p:ph type="sldNum" sz="quarter" idx="10"/>
          </p:nvPr>
        </p:nvSpPr>
        <p:spPr/>
        <p:txBody>
          <a:bodyPr/>
          <a:lstStyle/>
          <a:p>
            <a:fld id="{EDF571E7-0E36-496A-9002-B952DF9C055D}" type="slidenum">
              <a:rPr lang="en-US" smtClean="0"/>
              <a:t>55</a:t>
            </a:fld>
            <a:endParaRPr lang="en-US"/>
          </a:p>
        </p:txBody>
      </p:sp>
    </p:spTree>
    <p:extLst>
      <p:ext uri="{BB962C8B-B14F-4D97-AF65-F5344CB8AC3E}">
        <p14:creationId xmlns:p14="http://schemas.microsoft.com/office/powerpoint/2010/main" val="1095301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RENASYS</a:t>
            </a:r>
            <a:r>
              <a:rPr lang="en-US" baseline="0" dirty="0" smtClean="0"/>
              <a:t> GO pump will have a hang tag as a quick reference for pump functionality and troubleshooting and other information</a:t>
            </a:r>
            <a:endParaRPr lang="en-US" dirty="0"/>
          </a:p>
        </p:txBody>
      </p:sp>
      <p:sp>
        <p:nvSpPr>
          <p:cNvPr id="4" name="Slide Number Placeholder 3"/>
          <p:cNvSpPr>
            <a:spLocks noGrp="1"/>
          </p:cNvSpPr>
          <p:nvPr>
            <p:ph type="sldNum" sz="quarter" idx="10"/>
          </p:nvPr>
        </p:nvSpPr>
        <p:spPr/>
        <p:txBody>
          <a:bodyPr/>
          <a:lstStyle/>
          <a:p>
            <a:fld id="{EDF571E7-0E36-496A-9002-B952DF9C055D}" type="slidenum">
              <a:rPr lang="en-US" smtClean="0"/>
              <a:t>59</a:t>
            </a:fld>
            <a:endParaRPr lang="en-US"/>
          </a:p>
        </p:txBody>
      </p:sp>
    </p:spTree>
    <p:extLst>
      <p:ext uri="{BB962C8B-B14F-4D97-AF65-F5344CB8AC3E}">
        <p14:creationId xmlns:p14="http://schemas.microsoft.com/office/powerpoint/2010/main" val="1128325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0E36E-C500-4E43-BD80-77390BE6A46B}"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26833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6</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7</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8</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9</a:t>
            </a:fld>
            <a:endParaRPr lang="en-GB" dirty="0"/>
          </a:p>
        </p:txBody>
      </p:sp>
    </p:spTree>
    <p:extLst>
      <p:ext uri="{BB962C8B-B14F-4D97-AF65-F5344CB8AC3E}">
        <p14:creationId xmlns:p14="http://schemas.microsoft.com/office/powerpoint/2010/main" val="421415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Smith&amp;NephewLF" panose="020F0500030000020004" pitchFamily="34" charset="0"/>
              </a:rPr>
              <a:t>Speaker</a:t>
            </a:r>
            <a:r>
              <a:rPr lang="en-GB" sz="1200" b="1" baseline="0" dirty="0" smtClean="0">
                <a:latin typeface="Smith&amp;NephewLF" panose="020F0500030000020004" pitchFamily="34" charset="0"/>
              </a:rPr>
              <a:t> notes/guidance:</a:t>
            </a:r>
          </a:p>
        </p:txBody>
      </p:sp>
      <p:sp>
        <p:nvSpPr>
          <p:cNvPr id="4" name="Slide Number Placeholder 3"/>
          <p:cNvSpPr>
            <a:spLocks noGrp="1"/>
          </p:cNvSpPr>
          <p:nvPr>
            <p:ph type="sldNum" sz="quarter" idx="10"/>
          </p:nvPr>
        </p:nvSpPr>
        <p:spPr/>
        <p:txBody>
          <a:bodyPr/>
          <a:lstStyle/>
          <a:p>
            <a:fld id="{DDDB14B7-2B61-45D1-AB7D-A06245FCD7F8}" type="slidenum">
              <a:rPr lang="en-GB" smtClean="0"/>
              <a:t>10</a:t>
            </a:fld>
            <a:endParaRPr lang="en-GB" dirty="0"/>
          </a:p>
        </p:txBody>
      </p:sp>
    </p:spTree>
    <p:extLst>
      <p:ext uri="{BB962C8B-B14F-4D97-AF65-F5344CB8AC3E}">
        <p14:creationId xmlns:p14="http://schemas.microsoft.com/office/powerpoint/2010/main" val="421415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N^L001">
    <p:bg>
      <p:bgPr>
        <a:solidFill>
          <a:srgbClr val="FFFFF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630168"/>
            <a:ext cx="8229600" cy="978408"/>
          </a:xfrm>
          <a:prstGeom prst="rect">
            <a:avLst/>
          </a:prstGeom>
        </p:spPr>
        <p:txBody>
          <a:bodyPr vert="horz" lIns="0" tIns="0" rIns="0" bIns="0" rtlCol="0">
            <a:noAutofit/>
          </a:bodyPr>
          <a:lstStyle>
            <a:lvl1pPr>
              <a:lnSpc>
                <a:spcPct val="90000"/>
              </a:lnSpc>
              <a:spcBef>
                <a:spcPts val="0"/>
              </a:spcBef>
              <a:defRPr lang="en-US" sz="2600"/>
            </a:lvl1pPr>
          </a:lstStyle>
          <a:p>
            <a:pPr lvl="0"/>
            <a:r>
              <a:rPr lang="en-US" dirty="0" smtClean="0"/>
              <a:t>Click to edit Master subtitle style</a:t>
            </a:r>
            <a:endParaRPr lang="en-US" dirty="0"/>
          </a:p>
        </p:txBody>
      </p:sp>
      <p:sp>
        <p:nvSpPr>
          <p:cNvPr id="13" name="Title 12"/>
          <p:cNvSpPr>
            <a:spLocks noGrp="1"/>
          </p:cNvSpPr>
          <p:nvPr>
            <p:ph type="title"/>
          </p:nvPr>
        </p:nvSpPr>
        <p:spPr>
          <a:xfrm>
            <a:off x="457200" y="2414016"/>
            <a:ext cx="8229600" cy="1143000"/>
          </a:xfrm>
        </p:spPr>
        <p:txBody>
          <a:bodyPr anchor="b" anchorCtr="0">
            <a:normAutofit/>
          </a:bodyPr>
          <a:lstStyle>
            <a:lvl1pPr>
              <a:defRPr sz="3600"/>
            </a:lvl1pPr>
          </a:lstStyle>
          <a:p>
            <a:r>
              <a:rPr lang="en-US" dirty="0" smtClean="0"/>
              <a:t>Click to edit Master title style</a:t>
            </a:r>
            <a:endParaRPr lang="en-US" dirty="0"/>
          </a:p>
        </p:txBody>
      </p:sp>
      <p:sp>
        <p:nvSpPr>
          <p:cNvPr id="14" name="Date Placeholder 13"/>
          <p:cNvSpPr>
            <a:spLocks noGrp="1"/>
          </p:cNvSpPr>
          <p:nvPr>
            <p:ph type="dt" sz="half" idx="10"/>
          </p:nvPr>
        </p:nvSpPr>
        <p:spPr/>
        <p:txBody>
          <a:bodyPr/>
          <a:lstStyle/>
          <a:p>
            <a:fld id="{561DC66B-F4F3-474B-948B-011D84999465}" type="datetimeFigureOut">
              <a:rPr lang="en-US" smtClean="0"/>
              <a:pPr/>
              <a:t>10/9/2018</a:t>
            </a:fld>
            <a:endParaRPr lang="en-US" dirty="0"/>
          </a:p>
        </p:txBody>
      </p:sp>
      <p:sp>
        <p:nvSpPr>
          <p:cNvPr id="15" name="Footer Placeholder 14"/>
          <p:cNvSpPr>
            <a:spLocks noGrp="1"/>
          </p:cNvSpPr>
          <p:nvPr>
            <p:ph type="ftr" sz="quarter" idx="11"/>
          </p:nvPr>
        </p:nvSpPr>
        <p:spPr/>
        <p:txBody>
          <a:bodyPr/>
          <a:lstStyle>
            <a:lvl1pPr>
              <a:defRPr>
                <a:solidFill>
                  <a:srgbClr val="4D4E53"/>
                </a:solidFill>
              </a:defRPr>
            </a:lvl1pPr>
          </a:lstStyle>
          <a:p>
            <a:endParaRPr lang="en-US" dirty="0"/>
          </a:p>
        </p:txBody>
      </p:sp>
      <p:sp>
        <p:nvSpPr>
          <p:cNvPr id="16" name="Slide Number Placeholder 15"/>
          <p:cNvSpPr>
            <a:spLocks noGrp="1"/>
          </p:cNvSpPr>
          <p:nvPr>
            <p:ph type="sldNum" sz="quarter" idx="12"/>
          </p:nvPr>
        </p:nvSpPr>
        <p:spPr/>
        <p:txBody>
          <a:bodyPr/>
          <a:lstStyle/>
          <a:p>
            <a:fld id="{3A7D5340-7F4D-46FB-B4B5-A5222B0AC70A}" type="slidenum">
              <a:rPr lang="en-US" smtClean="0"/>
              <a:pPr/>
              <a:t>‹#›</a:t>
            </a:fld>
            <a:endParaRPr lang="en-US" dirty="0"/>
          </a:p>
        </p:txBody>
      </p:sp>
      <p:pic>
        <p:nvPicPr>
          <p:cNvPr id="3074" name="Picture 2" descr="SmithNephew_larg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80225" y="282575"/>
            <a:ext cx="1711325" cy="29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6386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amp;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779171"/>
      </p:ext>
    </p:extLst>
  </p:cSld>
  <p:clrMapOvr>
    <a:masterClrMapping/>
  </p:clrMapOvr>
  <p:transition spd="slow">
    <p:strips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ColTx">
  <p:cSld name="SN^L003">
    <p:spTree>
      <p:nvGrpSpPr>
        <p:cNvPr id="1" name=""/>
        <p:cNvGrpSpPr/>
        <p:nvPr/>
      </p:nvGrpSpPr>
      <p:grpSpPr>
        <a:xfrm>
          <a:off x="0" y="0"/>
          <a:ext cx="0" cy="0"/>
          <a:chOff x="0" y="0"/>
          <a:chExt cx="0" cy="0"/>
        </a:xfrm>
      </p:grpSpPr>
      <p:sp>
        <p:nvSpPr>
          <p:cNvPr id="2" name="Title 1"/>
          <p:cNvSpPr>
            <a:spLocks noGrp="1"/>
          </p:cNvSpPr>
          <p:nvPr>
            <p:ph type="title"/>
          </p:nvPr>
        </p:nvSpPr>
        <p:spPr>
          <a:xfrm>
            <a:off x="457200" y="765328"/>
            <a:ext cx="8229600" cy="76809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88553"/>
            <a:ext cx="4020909" cy="4694797"/>
          </a:xfrm>
        </p:spPr>
        <p:txBody>
          <a:bodyPr/>
          <a:lstStyle>
            <a:lvl1pPr>
              <a:spcBef>
                <a:spcPts val="1200"/>
              </a:spcBef>
              <a:defRPr sz="2000"/>
            </a:lvl1pPr>
            <a:lvl2pPr>
              <a:spcBef>
                <a:spcPts val="960"/>
              </a:spcBef>
              <a:defRPr sz="2000"/>
            </a:lvl2pPr>
            <a:lvl3pPr>
              <a:spcBef>
                <a:spcPts val="960"/>
              </a:spcBef>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Text Placeholder 3"/>
          <p:cNvSpPr>
            <a:spLocks noGrp="1"/>
          </p:cNvSpPr>
          <p:nvPr>
            <p:ph type="body" sz="half" idx="2"/>
          </p:nvPr>
        </p:nvSpPr>
        <p:spPr>
          <a:xfrm>
            <a:off x="4675866" y="1788553"/>
            <a:ext cx="4010933" cy="4694797"/>
          </a:xfrm>
        </p:spPr>
        <p:txBody>
          <a:bodyPr/>
          <a:lstStyle>
            <a:lvl1pPr>
              <a:spcBef>
                <a:spcPts val="1200"/>
              </a:spcBef>
              <a:defRPr sz="2000"/>
            </a:lvl1pPr>
            <a:lvl2pPr>
              <a:spcBef>
                <a:spcPts val="960"/>
              </a:spcBef>
              <a:defRPr sz="2000"/>
            </a:lvl2pPr>
            <a:lvl3pPr>
              <a:spcBef>
                <a:spcPts val="960"/>
              </a:spcBef>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5" name="Date Placeholder 4"/>
          <p:cNvSpPr>
            <a:spLocks noGrp="1"/>
          </p:cNvSpPr>
          <p:nvPr>
            <p:ph type="dt" sz="half" idx="10"/>
          </p:nvPr>
        </p:nvSpPr>
        <p:spPr/>
        <p:txBody>
          <a:bodyPr/>
          <a:lstStyle/>
          <a:p>
            <a:fld id="{561DC66B-F4F3-474B-948B-011D84999465}" type="datetimeFigureOut">
              <a:rPr lang="en-US" smtClean="0"/>
              <a:pPr/>
              <a:t>10/9/2018</a:t>
            </a:fld>
            <a:endParaRPr lang="en-US" dirty="0"/>
          </a:p>
        </p:txBody>
      </p:sp>
      <p:sp>
        <p:nvSpPr>
          <p:cNvPr id="6" name="Slide Number Placeholder 5"/>
          <p:cNvSpPr>
            <a:spLocks noGrp="1"/>
          </p:cNvSpPr>
          <p:nvPr>
            <p:ph type="sldNum" sz="quarter" idx="11"/>
          </p:nvPr>
        </p:nvSpPr>
        <p:spPr/>
        <p:txBody>
          <a:bodyPr/>
          <a:lstStyle/>
          <a:p>
            <a:fld id="{3A7D5340-7F4D-46FB-B4B5-A5222B0AC70A}"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94958021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N^L136">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1DC66B-F4F3-474B-948B-011D84999465}" type="datetimeFigureOut">
              <a:rPr lang="en-US" smtClean="0"/>
              <a:pPr/>
              <a:t>10/9/2018</a:t>
            </a:fld>
            <a:endParaRPr lang="en-US" dirty="0"/>
          </a:p>
        </p:txBody>
      </p:sp>
      <p:sp>
        <p:nvSpPr>
          <p:cNvPr id="4" name="Slide Number Placeholder 3"/>
          <p:cNvSpPr>
            <a:spLocks noGrp="1"/>
          </p:cNvSpPr>
          <p:nvPr>
            <p:ph type="sldNum" sz="quarter" idx="11"/>
          </p:nvPr>
        </p:nvSpPr>
        <p:spPr/>
        <p:txBody>
          <a:bodyPr/>
          <a:lstStyle/>
          <a:p>
            <a:fld id="{3A7D5340-7F4D-46FB-B4B5-A5222B0AC70A}" type="slidenum">
              <a:rPr lang="en-US" smtClean="0"/>
              <a:pPr/>
              <a:t>‹#›</a:t>
            </a:fld>
            <a:endParaRPr lang="en-US" dirty="0"/>
          </a:p>
        </p:txBody>
      </p:sp>
      <p:sp>
        <p:nvSpPr>
          <p:cNvPr id="5" name="Footer Placeholder 4"/>
          <p:cNvSpPr>
            <a:spLocks noGrp="1"/>
          </p:cNvSpPr>
          <p:nvPr>
            <p:ph type="ftr" sz="quarter" idx="12"/>
          </p:nvPr>
        </p:nvSpPr>
        <p:spPr/>
        <p:txBody>
          <a:bodyPr/>
          <a:lstStyle/>
          <a:p>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5581" y="2439922"/>
            <a:ext cx="6592837" cy="1978156"/>
          </a:xfrm>
          <a:prstGeom prst="rect">
            <a:avLst/>
          </a:prstGeom>
        </p:spPr>
      </p:pic>
    </p:spTree>
    <p:extLst>
      <p:ext uri="{BB962C8B-B14F-4D97-AF65-F5344CB8AC3E}">
        <p14:creationId xmlns:p14="http://schemas.microsoft.com/office/powerpoint/2010/main" val="2269916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SN^L0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lvl1pPr>
              <a:spcBef>
                <a:spcPts val="144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Date Placeholder 3"/>
          <p:cNvSpPr>
            <a:spLocks noGrp="1"/>
          </p:cNvSpPr>
          <p:nvPr>
            <p:ph type="dt" sz="half" idx="10"/>
          </p:nvPr>
        </p:nvSpPr>
        <p:spPr/>
        <p:txBody>
          <a:bodyPr/>
          <a:lstStyle/>
          <a:p>
            <a:fld id="{561DC66B-F4F3-474B-948B-011D84999465}" type="datetimeFigureOut">
              <a:rPr lang="en-US" smtClean="0"/>
              <a:pPr/>
              <a:t>10/9/2018</a:t>
            </a:fld>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5218842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SN^L003">
    <p:spTree>
      <p:nvGrpSpPr>
        <p:cNvPr id="1" name=""/>
        <p:cNvGrpSpPr/>
        <p:nvPr/>
      </p:nvGrpSpPr>
      <p:grpSpPr>
        <a:xfrm>
          <a:off x="0" y="0"/>
          <a:ext cx="0" cy="0"/>
          <a:chOff x="0" y="0"/>
          <a:chExt cx="0" cy="0"/>
        </a:xfrm>
      </p:grpSpPr>
      <p:sp>
        <p:nvSpPr>
          <p:cNvPr id="2" name="Title 1"/>
          <p:cNvSpPr>
            <a:spLocks noGrp="1"/>
          </p:cNvSpPr>
          <p:nvPr>
            <p:ph type="title"/>
          </p:nvPr>
        </p:nvSpPr>
        <p:spPr>
          <a:xfrm>
            <a:off x="457200" y="765328"/>
            <a:ext cx="8229600" cy="76809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88553"/>
            <a:ext cx="4020909" cy="4694797"/>
          </a:xfrm>
        </p:spPr>
        <p:txBody>
          <a:bodyPr/>
          <a:lstStyle>
            <a:lvl1pPr>
              <a:spcBef>
                <a:spcPts val="1200"/>
              </a:spcBef>
              <a:defRPr sz="2000"/>
            </a:lvl1pPr>
            <a:lvl2pPr>
              <a:spcBef>
                <a:spcPts val="960"/>
              </a:spcBef>
              <a:defRPr sz="2000"/>
            </a:lvl2pPr>
            <a:lvl3pPr>
              <a:spcBef>
                <a:spcPts val="960"/>
              </a:spcBef>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Text Placeholder 3"/>
          <p:cNvSpPr>
            <a:spLocks noGrp="1"/>
          </p:cNvSpPr>
          <p:nvPr>
            <p:ph type="body" sz="half" idx="2"/>
          </p:nvPr>
        </p:nvSpPr>
        <p:spPr>
          <a:xfrm>
            <a:off x="4675866" y="1788553"/>
            <a:ext cx="4010933" cy="4694797"/>
          </a:xfrm>
        </p:spPr>
        <p:txBody>
          <a:bodyPr/>
          <a:lstStyle>
            <a:lvl1pPr>
              <a:spcBef>
                <a:spcPts val="1200"/>
              </a:spcBef>
              <a:defRPr sz="2000"/>
            </a:lvl1pPr>
            <a:lvl2pPr>
              <a:spcBef>
                <a:spcPts val="960"/>
              </a:spcBef>
              <a:defRPr sz="2000"/>
            </a:lvl2pPr>
            <a:lvl3pPr>
              <a:spcBef>
                <a:spcPts val="960"/>
              </a:spcBef>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5" name="Date Placeholder 4"/>
          <p:cNvSpPr>
            <a:spLocks noGrp="1"/>
          </p:cNvSpPr>
          <p:nvPr>
            <p:ph type="dt" sz="half" idx="10"/>
          </p:nvPr>
        </p:nvSpPr>
        <p:spPr/>
        <p:txBody>
          <a:bodyPr/>
          <a:lstStyle/>
          <a:p>
            <a:fld id="{561DC66B-F4F3-474B-948B-011D84999465}" type="datetimeFigureOut">
              <a:rPr lang="en-US" smtClean="0"/>
              <a:pPr/>
              <a:t>10/9/2018</a:t>
            </a:fld>
            <a:endParaRPr lang="en-US" dirty="0"/>
          </a:p>
        </p:txBody>
      </p:sp>
      <p:sp>
        <p:nvSpPr>
          <p:cNvPr id="6" name="Slide Number Placeholder 5"/>
          <p:cNvSpPr>
            <a:spLocks noGrp="1"/>
          </p:cNvSpPr>
          <p:nvPr>
            <p:ph type="sldNum" sz="quarter" idx="11"/>
          </p:nvPr>
        </p:nvSpPr>
        <p:spPr/>
        <p:txBody>
          <a:bodyPr/>
          <a:lstStyle/>
          <a:p>
            <a:fld id="{3A7D5340-7F4D-46FB-B4B5-A5222B0AC70A}"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1248623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N^L05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561DC66B-F4F3-474B-948B-011D84999465}" type="datetimeFigureOut">
              <a:rPr lang="en-US" smtClean="0"/>
              <a:pPr/>
              <a:t>10/9/2018</a:t>
            </a:fld>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4757241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N^L05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61DC66B-F4F3-474B-948B-011D84999465}" type="datetimeFigureOut">
              <a:rPr lang="en-US" smtClean="0"/>
              <a:pPr/>
              <a:t>10/9/2018</a:t>
            </a:fld>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133372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SN^L0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lvl1pPr>
              <a:spcBef>
                <a:spcPts val="144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Date Placeholder 3"/>
          <p:cNvSpPr>
            <a:spLocks noGrp="1"/>
          </p:cNvSpPr>
          <p:nvPr>
            <p:ph type="dt" sz="half" idx="10"/>
          </p:nvPr>
        </p:nvSpPr>
        <p:spPr/>
        <p:txBody>
          <a:bodyPr/>
          <a:lstStyle/>
          <a:p>
            <a:fld id="{561DC66B-F4F3-474B-948B-011D84999465}" type="datetimeFigureOut">
              <a:rPr lang="en-US" smtClean="0"/>
              <a:pPr/>
              <a:t>10/9/2018</a:t>
            </a:fld>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5426921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N^L05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561DC66B-F4F3-474B-948B-011D84999465}" type="datetimeFigureOut">
              <a:rPr lang="en-US" smtClean="0"/>
              <a:pPr/>
              <a:t>10/9/2018</a:t>
            </a:fld>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8538182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N^L05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61DC66B-F4F3-474B-948B-011D84999465}" type="datetimeFigureOut">
              <a:rPr lang="en-US" smtClean="0"/>
              <a:pPr/>
              <a:t>10/9/2018</a:t>
            </a:fld>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23988503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757250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7278624" y="6483096"/>
            <a:ext cx="886968" cy="256032"/>
          </a:xfrm>
          <a:prstGeom prst="rect">
            <a:avLst/>
          </a:prstGeom>
        </p:spPr>
        <p:txBody>
          <a:bodyPr vert="horz" lIns="0" tIns="0" rIns="0" bIns="0" rtlCol="0" anchor="t" anchorCtr="0"/>
          <a:lstStyle>
            <a:lvl1pPr algn="l">
              <a:defRPr sz="1400">
                <a:solidFill>
                  <a:srgbClr val="4D4E53"/>
                </a:solidFill>
                <a:latin typeface="Smith&amp;NephewLF" pitchFamily="34" charset="0"/>
              </a:defRPr>
            </a:lvl1pPr>
          </a:lstStyle>
          <a:p>
            <a:fld id="{561DC66B-F4F3-474B-948B-011D84999465}" type="datetimeFigureOut">
              <a:rPr lang="en-US" smtClean="0"/>
              <a:pPr/>
              <a:t>10/9/2018</a:t>
            </a:fld>
            <a:endParaRPr lang="en-US" dirty="0"/>
          </a:p>
        </p:txBody>
      </p:sp>
      <p:sp>
        <p:nvSpPr>
          <p:cNvPr id="10" name="Slide Number Placeholder 5"/>
          <p:cNvSpPr>
            <a:spLocks noGrp="1"/>
          </p:cNvSpPr>
          <p:nvPr>
            <p:ph type="sldNum" sz="quarter" idx="4"/>
          </p:nvPr>
        </p:nvSpPr>
        <p:spPr>
          <a:xfrm>
            <a:off x="8165592" y="6483096"/>
            <a:ext cx="521208" cy="256032"/>
          </a:xfrm>
          <a:prstGeom prst="rect">
            <a:avLst/>
          </a:prstGeom>
        </p:spPr>
        <p:txBody>
          <a:bodyPr vert="horz" lIns="0" tIns="0" rIns="0" bIns="0" rtlCol="0" anchor="t" anchorCtr="0"/>
          <a:lstStyle>
            <a:lvl1pPr algn="r">
              <a:defRPr sz="1400">
                <a:solidFill>
                  <a:srgbClr val="4D4E53"/>
                </a:solidFill>
                <a:latin typeface="Smith&amp;NephewLF" pitchFamily="34" charset="0"/>
              </a:defRPr>
            </a:lvl1pPr>
          </a:lstStyle>
          <a:p>
            <a:fld id="{3A7D5340-7F4D-46FB-B4B5-A5222B0AC70A}" type="slidenum">
              <a:rPr lang="en-US" smtClean="0"/>
              <a:pPr/>
              <a:t>‹#›</a:t>
            </a:fld>
            <a:endParaRPr lang="en-US" dirty="0"/>
          </a:p>
        </p:txBody>
      </p:sp>
      <p:sp>
        <p:nvSpPr>
          <p:cNvPr id="11" name="Footer Placeholder 4"/>
          <p:cNvSpPr>
            <a:spLocks noGrp="1"/>
          </p:cNvSpPr>
          <p:nvPr>
            <p:ph type="ftr" sz="quarter" idx="3"/>
          </p:nvPr>
        </p:nvSpPr>
        <p:spPr>
          <a:xfrm>
            <a:off x="475488" y="192024"/>
            <a:ext cx="4873752" cy="475488"/>
          </a:xfrm>
          <a:prstGeom prst="rect">
            <a:avLst/>
          </a:prstGeom>
        </p:spPr>
        <p:txBody>
          <a:bodyPr vert="horz" lIns="0" tIns="0" rIns="0" bIns="0" rtlCol="0" anchor="b" anchorCtr="0"/>
          <a:lstStyle>
            <a:lvl1pPr algn="l">
              <a:defRPr sz="1500">
                <a:solidFill>
                  <a:srgbClr val="4D4E53"/>
                </a:solidFill>
                <a:latin typeface="Smith&amp;NephewLF" pitchFamily="34" charset="0"/>
              </a:defRPr>
            </a:lvl1pPr>
          </a:lstStyle>
          <a:p>
            <a:endParaRPr lang="en-US" dirty="0"/>
          </a:p>
        </p:txBody>
      </p:sp>
      <p:sp>
        <p:nvSpPr>
          <p:cNvPr id="2" name="Title Placeholder 1"/>
          <p:cNvSpPr>
            <a:spLocks noGrp="1"/>
          </p:cNvSpPr>
          <p:nvPr>
            <p:ph type="title"/>
          </p:nvPr>
        </p:nvSpPr>
        <p:spPr>
          <a:xfrm>
            <a:off x="457200" y="765328"/>
            <a:ext cx="8229600" cy="768096"/>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88553"/>
            <a:ext cx="8229600" cy="469454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pic>
        <p:nvPicPr>
          <p:cNvPr id="12" name="Picture 2" descr="SmithNephew_large"/>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880225" y="282575"/>
            <a:ext cx="1711325" cy="29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84185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Lst>
  <p:timing>
    <p:tnLst>
      <p:par>
        <p:cTn id="1" dur="indefinite" restart="never" nodeType="tmRoot"/>
      </p:par>
    </p:tnLst>
  </p:timing>
  <p:txStyles>
    <p:titleStyle>
      <a:lvl1pPr algn="l" defTabSz="914400" rtl="0" eaLnBrk="1" latinLnBrk="0" hangingPunct="1">
        <a:spcBef>
          <a:spcPct val="0"/>
        </a:spcBef>
        <a:buNone/>
        <a:defRPr sz="2800" kern="1200">
          <a:solidFill>
            <a:srgbClr val="4D4E53"/>
          </a:solidFill>
          <a:latin typeface="Smith&amp;NephewLF" pitchFamily="34" charset="0"/>
          <a:ea typeface="+mj-ea"/>
          <a:cs typeface="+mj-cs"/>
        </a:defRPr>
      </a:lvl1pPr>
    </p:titleStyle>
    <p:bodyStyle>
      <a:lvl1pPr marL="0" indent="0" algn="l" defTabSz="914400" rtl="0" eaLnBrk="1" latinLnBrk="0" hangingPunct="1">
        <a:lnSpc>
          <a:spcPct val="90000"/>
        </a:lnSpc>
        <a:spcBef>
          <a:spcPts val="1440"/>
        </a:spcBef>
        <a:buFontTx/>
        <a:buNone/>
        <a:defRPr sz="2000" kern="1200">
          <a:solidFill>
            <a:srgbClr val="4D4E53"/>
          </a:solidFill>
          <a:latin typeface="Smith&amp;NephewLF" pitchFamily="34" charset="0"/>
          <a:ea typeface="+mn-ea"/>
          <a:cs typeface="+mn-cs"/>
        </a:defRPr>
      </a:lvl1pPr>
      <a:lvl2pPr marL="228600" indent="-228600" algn="l" defTabSz="914400" rtl="0" eaLnBrk="1" latinLnBrk="0" hangingPunct="1">
        <a:lnSpc>
          <a:spcPct val="90000"/>
        </a:lnSpc>
        <a:spcBef>
          <a:spcPts val="1152"/>
        </a:spcBef>
        <a:buClr>
          <a:srgbClr val="4D4E53"/>
        </a:buClr>
        <a:buSzPct val="75000"/>
        <a:buFont typeface="Smith&amp;NephewLF" pitchFamily="34" charset="0"/>
        <a:buChar char="•"/>
        <a:defRPr sz="2000" kern="1200">
          <a:solidFill>
            <a:srgbClr val="4D4E53"/>
          </a:solidFill>
          <a:latin typeface="Smith&amp;NephewLF" pitchFamily="34" charset="0"/>
          <a:ea typeface="+mn-ea"/>
          <a:cs typeface="+mn-cs"/>
        </a:defRPr>
      </a:lvl2pPr>
      <a:lvl3pPr marL="475488" indent="-246888" algn="l" defTabSz="914400" rtl="0" eaLnBrk="1" latinLnBrk="0" hangingPunct="1">
        <a:lnSpc>
          <a:spcPct val="90000"/>
        </a:lnSpc>
        <a:spcBef>
          <a:spcPts val="1056"/>
        </a:spcBef>
        <a:buClr>
          <a:srgbClr val="4D4E53"/>
        </a:buClr>
        <a:buSzPct val="75000"/>
        <a:buFont typeface="Smith&amp;NephewLF" pitchFamily="34" charset="0"/>
        <a:buChar char="–"/>
        <a:defRPr sz="1800" kern="1200">
          <a:solidFill>
            <a:srgbClr val="4D4E53"/>
          </a:solidFill>
          <a:latin typeface="Smith&amp;NephewLF" pitchFamily="34" charset="0"/>
          <a:ea typeface="+mn-ea"/>
          <a:cs typeface="+mn-cs"/>
        </a:defRPr>
      </a:lvl3pPr>
      <a:lvl4pPr marL="685800" indent="-210312" algn="l" defTabSz="914400" rtl="0" eaLnBrk="1" latinLnBrk="0" hangingPunct="1">
        <a:lnSpc>
          <a:spcPct val="90000"/>
        </a:lnSpc>
        <a:spcBef>
          <a:spcPts val="0"/>
        </a:spcBef>
        <a:buClr>
          <a:srgbClr val="4D4E53"/>
        </a:buClr>
        <a:buSzPct val="75000"/>
        <a:buFont typeface="Smith&amp;NephewLF" pitchFamily="34" charset="0"/>
        <a:buChar char="•"/>
        <a:defRPr sz="1800" kern="1200">
          <a:solidFill>
            <a:srgbClr val="4D4E53"/>
          </a:solidFill>
          <a:latin typeface="Smith&amp;NephewLF" pitchFamily="34" charset="0"/>
          <a:ea typeface="+mn-ea"/>
          <a:cs typeface="+mn-cs"/>
        </a:defRPr>
      </a:lvl4pPr>
      <a:lvl5pPr marL="914400" indent="-210312" algn="l" defTabSz="914400" rtl="0" eaLnBrk="1" latinLnBrk="0" hangingPunct="1">
        <a:lnSpc>
          <a:spcPct val="90000"/>
        </a:lnSpc>
        <a:spcBef>
          <a:spcPts val="0"/>
        </a:spcBef>
        <a:buClr>
          <a:srgbClr val="4D4E53"/>
        </a:buClr>
        <a:buSzPct val="75000"/>
        <a:buFont typeface="Smith&amp;NephewLF" pitchFamily="34" charset="0"/>
        <a:buChar char="–"/>
        <a:defRPr sz="2000" kern="1200">
          <a:solidFill>
            <a:srgbClr val="4D4E5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475488" y="6208775"/>
            <a:ext cx="2133600" cy="475488"/>
          </a:xfrm>
          <a:prstGeom prst="rect">
            <a:avLst/>
          </a:prstGeom>
        </p:spPr>
        <p:txBody>
          <a:bodyPr vert="horz" lIns="0" tIns="45720" rIns="0" bIns="45720" rtlCol="0" anchor="t" anchorCtr="0"/>
          <a:lstStyle>
            <a:lvl1pPr algn="l">
              <a:defRPr sz="1400">
                <a:solidFill>
                  <a:srgbClr val="4D4E53"/>
                </a:solidFill>
                <a:latin typeface="Smith&amp;NephewLF" pitchFamily="34" charset="0"/>
              </a:defRPr>
            </a:lvl1pPr>
          </a:lstStyle>
          <a:p>
            <a:fld id="{561DC66B-F4F3-474B-948B-011D84999465}" type="datetimeFigureOut">
              <a:rPr lang="en-US" smtClean="0"/>
              <a:pPr/>
              <a:t>10/9/2018</a:t>
            </a:fld>
            <a:endParaRPr lang="en-US" dirty="0"/>
          </a:p>
        </p:txBody>
      </p:sp>
      <p:sp>
        <p:nvSpPr>
          <p:cNvPr id="10" name="Slide Number Placeholder 5"/>
          <p:cNvSpPr>
            <a:spLocks noGrp="1"/>
          </p:cNvSpPr>
          <p:nvPr>
            <p:ph type="sldNum" sz="quarter" idx="4"/>
          </p:nvPr>
        </p:nvSpPr>
        <p:spPr>
          <a:xfrm>
            <a:off x="6565392" y="6208775"/>
            <a:ext cx="2130552" cy="475488"/>
          </a:xfrm>
          <a:prstGeom prst="rect">
            <a:avLst/>
          </a:prstGeom>
        </p:spPr>
        <p:txBody>
          <a:bodyPr vert="horz" lIns="0" tIns="45720" rIns="0" bIns="45720" rtlCol="0" anchor="t" anchorCtr="0"/>
          <a:lstStyle>
            <a:lvl1pPr algn="r">
              <a:defRPr sz="1400">
                <a:solidFill>
                  <a:srgbClr val="4D4E53"/>
                </a:solidFill>
                <a:latin typeface="Smith&amp;NephewLF" pitchFamily="34" charset="0"/>
              </a:defRPr>
            </a:lvl1pPr>
          </a:lstStyle>
          <a:p>
            <a:fld id="{3A7D5340-7F4D-46FB-B4B5-A5222B0AC70A}" type="slidenum">
              <a:rPr lang="en-US" smtClean="0"/>
              <a:pPr/>
              <a:t>‹#›</a:t>
            </a:fld>
            <a:endParaRPr lang="en-US" dirty="0"/>
          </a:p>
        </p:txBody>
      </p:sp>
      <p:sp>
        <p:nvSpPr>
          <p:cNvPr id="11" name="Footer Placeholder 4"/>
          <p:cNvSpPr>
            <a:spLocks noGrp="1"/>
          </p:cNvSpPr>
          <p:nvPr>
            <p:ph type="ftr" sz="quarter" idx="3"/>
          </p:nvPr>
        </p:nvSpPr>
        <p:spPr>
          <a:xfrm>
            <a:off x="475488" y="192024"/>
            <a:ext cx="4873752" cy="475488"/>
          </a:xfrm>
          <a:prstGeom prst="rect">
            <a:avLst/>
          </a:prstGeom>
        </p:spPr>
        <p:txBody>
          <a:bodyPr vert="horz" lIns="0" tIns="0" rIns="0" bIns="0" rtlCol="0" anchor="b" anchorCtr="0"/>
          <a:lstStyle>
            <a:lvl1pPr algn="l">
              <a:defRPr sz="1500">
                <a:solidFill>
                  <a:srgbClr val="4D4E53"/>
                </a:solidFill>
                <a:latin typeface="Smith&amp;NephewLF" pitchFamily="34" charset="0"/>
              </a:defRPr>
            </a:lvl1pPr>
          </a:lstStyle>
          <a:p>
            <a:endParaRPr lang="en-US" dirty="0"/>
          </a:p>
        </p:txBody>
      </p:sp>
      <p:sp>
        <p:nvSpPr>
          <p:cNvPr id="2" name="Title Placeholder 1"/>
          <p:cNvSpPr>
            <a:spLocks noGrp="1"/>
          </p:cNvSpPr>
          <p:nvPr>
            <p:ph type="title"/>
          </p:nvPr>
        </p:nvSpPr>
        <p:spPr>
          <a:xfrm>
            <a:off x="457200" y="850392"/>
            <a:ext cx="8229600" cy="768096"/>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029968"/>
            <a:ext cx="8229600" cy="445312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pic>
        <p:nvPicPr>
          <p:cNvPr id="12" name="Picture 2" descr="SmithNephew_large"/>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0225" y="282575"/>
            <a:ext cx="1711325" cy="29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49124"/>
      </p:ext>
    </p:extLst>
  </p:cSld>
  <p:clrMap bg1="lt1" tx1="dk1" bg2="lt2" tx2="dk2" accent1="accent1" accent2="accent2" accent3="accent3" accent4="accent4" accent5="accent5" accent6="accent6" hlink="hlink" folHlink="folHlink"/>
  <p:sldLayoutIdLst>
    <p:sldLayoutId id="2147483889" r:id="rId1"/>
    <p:sldLayoutId id="2147483891" r:id="rId2"/>
    <p:sldLayoutId id="2147483892" r:id="rId3"/>
    <p:sldLayoutId id="2147483893" r:id="rId4"/>
    <p:sldLayoutId id="2147483896" r:id="rId5"/>
    <p:sldLayoutId id="2147483897" r:id="rId6"/>
  </p:sldLayoutIdLst>
  <p:timing>
    <p:tnLst>
      <p:par>
        <p:cTn id="1" dur="indefinite" restart="never" nodeType="tmRoot"/>
      </p:par>
    </p:tnLst>
  </p:timing>
  <p:txStyles>
    <p:titleStyle>
      <a:lvl1pPr algn="l" defTabSz="914400" rtl="0" eaLnBrk="1" latinLnBrk="0" hangingPunct="1">
        <a:spcBef>
          <a:spcPct val="0"/>
        </a:spcBef>
        <a:buNone/>
        <a:defRPr sz="3400" kern="1200">
          <a:solidFill>
            <a:srgbClr val="4D4E53"/>
          </a:solidFill>
          <a:latin typeface="Smith&amp;NephewLF" pitchFamily="34" charset="0"/>
          <a:ea typeface="+mj-ea"/>
          <a:cs typeface="+mj-cs"/>
        </a:defRPr>
      </a:lvl1pPr>
    </p:titleStyle>
    <p:bodyStyle>
      <a:lvl1pPr marL="0" indent="0" algn="l" defTabSz="914400" rtl="0" eaLnBrk="1" latinLnBrk="0" hangingPunct="1">
        <a:lnSpc>
          <a:spcPct val="90000"/>
        </a:lnSpc>
        <a:spcBef>
          <a:spcPts val="1440"/>
        </a:spcBef>
        <a:buFontTx/>
        <a:buNone/>
        <a:defRPr sz="2400" kern="1200">
          <a:solidFill>
            <a:srgbClr val="4D4E53"/>
          </a:solidFill>
          <a:latin typeface="Smith&amp;NephewLF" pitchFamily="34" charset="0"/>
          <a:ea typeface="+mn-ea"/>
          <a:cs typeface="+mn-cs"/>
        </a:defRPr>
      </a:lvl1pPr>
      <a:lvl2pPr marL="228600" indent="-228600" algn="l" defTabSz="914400" rtl="0" eaLnBrk="1" latinLnBrk="0" hangingPunct="1">
        <a:lnSpc>
          <a:spcPct val="90000"/>
        </a:lnSpc>
        <a:spcBef>
          <a:spcPts val="1152"/>
        </a:spcBef>
        <a:buClr>
          <a:srgbClr val="4D4E53"/>
        </a:buClr>
        <a:buSzPct val="75000"/>
        <a:buFont typeface="Smith&amp;NephewLF" pitchFamily="34" charset="0"/>
        <a:buChar char="•"/>
        <a:defRPr sz="2200" kern="1200">
          <a:solidFill>
            <a:srgbClr val="4D4E53"/>
          </a:solidFill>
          <a:latin typeface="Smith&amp;NephewLF" pitchFamily="34" charset="0"/>
          <a:ea typeface="+mn-ea"/>
          <a:cs typeface="+mn-cs"/>
        </a:defRPr>
      </a:lvl2pPr>
      <a:lvl3pPr marL="475488" indent="-246888" algn="l" defTabSz="914400" rtl="0" eaLnBrk="1" latinLnBrk="0" hangingPunct="1">
        <a:lnSpc>
          <a:spcPct val="90000"/>
        </a:lnSpc>
        <a:spcBef>
          <a:spcPts val="1056"/>
        </a:spcBef>
        <a:buClr>
          <a:srgbClr val="4D4E53"/>
        </a:buClr>
        <a:buSzPct val="75000"/>
        <a:buFont typeface="Smith&amp;NephewLF" pitchFamily="34" charset="0"/>
        <a:buChar char="–"/>
        <a:defRPr sz="2200" kern="1200">
          <a:solidFill>
            <a:srgbClr val="4D4E53"/>
          </a:solidFill>
          <a:latin typeface="Smith&amp;NephewLF" pitchFamily="34" charset="0"/>
          <a:ea typeface="+mn-ea"/>
          <a:cs typeface="+mn-cs"/>
        </a:defRPr>
      </a:lvl3pPr>
      <a:lvl4pPr marL="685800" indent="-210312" algn="l" defTabSz="914400" rtl="0" eaLnBrk="1" latinLnBrk="0" hangingPunct="1">
        <a:lnSpc>
          <a:spcPct val="90000"/>
        </a:lnSpc>
        <a:spcBef>
          <a:spcPts val="0"/>
        </a:spcBef>
        <a:buClr>
          <a:srgbClr val="4D4E53"/>
        </a:buClr>
        <a:buSzPct val="75000"/>
        <a:buFont typeface="Smith&amp;NephewLF" pitchFamily="34" charset="0"/>
        <a:buChar char="•"/>
        <a:defRPr sz="2000" kern="1200">
          <a:solidFill>
            <a:srgbClr val="4D4E53"/>
          </a:solidFill>
          <a:latin typeface="Smith&amp;NephewLF" pitchFamily="34" charset="0"/>
          <a:ea typeface="+mn-ea"/>
          <a:cs typeface="+mn-cs"/>
        </a:defRPr>
      </a:lvl4pPr>
      <a:lvl5pPr marL="914400" indent="-210312" algn="l" defTabSz="914400" rtl="0" eaLnBrk="1" latinLnBrk="0" hangingPunct="1">
        <a:lnSpc>
          <a:spcPct val="90000"/>
        </a:lnSpc>
        <a:spcBef>
          <a:spcPts val="0"/>
        </a:spcBef>
        <a:buClr>
          <a:srgbClr val="4D4E53"/>
        </a:buClr>
        <a:buSzPct val="75000"/>
        <a:buFont typeface="Smith&amp;NephewLF" pitchFamily="34" charset="0"/>
        <a:buChar char="–"/>
        <a:defRPr sz="2000" kern="1200">
          <a:solidFill>
            <a:srgbClr val="4D4E5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7278624" y="6483096"/>
            <a:ext cx="886968" cy="256032"/>
          </a:xfrm>
          <a:prstGeom prst="rect">
            <a:avLst/>
          </a:prstGeom>
        </p:spPr>
        <p:txBody>
          <a:bodyPr vert="horz" lIns="0" tIns="0" rIns="0" bIns="0" rtlCol="0" anchor="t" anchorCtr="0"/>
          <a:lstStyle>
            <a:lvl1pPr algn="l">
              <a:defRPr sz="1400">
                <a:solidFill>
                  <a:srgbClr val="4D4E53"/>
                </a:solidFill>
                <a:latin typeface="Smith&amp;NephewLF" pitchFamily="34" charset="0"/>
              </a:defRPr>
            </a:lvl1pPr>
          </a:lstStyle>
          <a:p>
            <a:fld id="{561DC66B-F4F3-474B-948B-011D84999465}" type="datetimeFigureOut">
              <a:rPr lang="en-US" smtClean="0"/>
              <a:pPr/>
              <a:t>10/9/2018</a:t>
            </a:fld>
            <a:endParaRPr lang="en-US" dirty="0"/>
          </a:p>
        </p:txBody>
      </p:sp>
      <p:sp>
        <p:nvSpPr>
          <p:cNvPr id="9" name="Slide Number Placeholder 5"/>
          <p:cNvSpPr>
            <a:spLocks noGrp="1"/>
          </p:cNvSpPr>
          <p:nvPr>
            <p:ph type="sldNum" sz="quarter" idx="4"/>
          </p:nvPr>
        </p:nvSpPr>
        <p:spPr>
          <a:xfrm>
            <a:off x="8165592" y="6483096"/>
            <a:ext cx="521208" cy="256032"/>
          </a:xfrm>
          <a:prstGeom prst="rect">
            <a:avLst/>
          </a:prstGeom>
        </p:spPr>
        <p:txBody>
          <a:bodyPr vert="horz" lIns="0" tIns="0" rIns="0" bIns="0" rtlCol="0" anchor="t" anchorCtr="0"/>
          <a:lstStyle>
            <a:lvl1pPr algn="r">
              <a:defRPr sz="1400">
                <a:solidFill>
                  <a:srgbClr val="4D4E53"/>
                </a:solidFill>
                <a:latin typeface="Smith&amp;NephewLF" pitchFamily="34" charset="0"/>
              </a:defRPr>
            </a:lvl1pPr>
          </a:lstStyle>
          <a:p>
            <a:fld id="{3A7D5340-7F4D-46FB-B4B5-A5222B0AC70A}" type="slidenum">
              <a:rPr lang="en-US" smtClean="0"/>
              <a:pPr/>
              <a:t>‹#›</a:t>
            </a:fld>
            <a:endParaRPr lang="en-US" dirty="0"/>
          </a:p>
        </p:txBody>
      </p:sp>
      <p:sp>
        <p:nvSpPr>
          <p:cNvPr id="10" name="Footer Placeholder 4"/>
          <p:cNvSpPr>
            <a:spLocks noGrp="1"/>
          </p:cNvSpPr>
          <p:nvPr>
            <p:ph type="ftr" sz="quarter" idx="3"/>
          </p:nvPr>
        </p:nvSpPr>
        <p:spPr>
          <a:xfrm>
            <a:off x="475488" y="192024"/>
            <a:ext cx="4873752" cy="475488"/>
          </a:xfrm>
          <a:prstGeom prst="rect">
            <a:avLst/>
          </a:prstGeom>
        </p:spPr>
        <p:txBody>
          <a:bodyPr vert="horz" lIns="0" tIns="0" rIns="0" bIns="0" rtlCol="0" anchor="b" anchorCtr="0"/>
          <a:lstStyle>
            <a:lvl1pPr algn="l">
              <a:defRPr sz="1500">
                <a:solidFill>
                  <a:srgbClr val="4D4E53"/>
                </a:solidFill>
                <a:latin typeface="Smith&amp;NephewLF" pitchFamily="34" charset="0"/>
              </a:defRPr>
            </a:lvl1pPr>
          </a:lstStyle>
          <a:p>
            <a:endParaRPr lang="en-US" dirty="0"/>
          </a:p>
        </p:txBody>
      </p:sp>
    </p:spTree>
    <p:extLst>
      <p:ext uri="{BB962C8B-B14F-4D97-AF65-F5344CB8AC3E}">
        <p14:creationId xmlns:p14="http://schemas.microsoft.com/office/powerpoint/2010/main" val="120668844"/>
      </p:ext>
    </p:extLst>
  </p:cSld>
  <p:clrMap bg1="lt1" tx1="dk1" bg2="lt2" tx2="dk2" accent1="accent1" accent2="accent2" accent3="accent3" accent4="accent4" accent5="accent5" accent6="accent6" hlink="hlink" folHlink="folHlink"/>
  <p:sldLayoutIdLst>
    <p:sldLayoutId id="2147483948"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9.jpe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jpe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1.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3.jpeg"/><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13" Type="http://schemas.microsoft.com/office/2007/relationships/hdphoto" Target="../media/hdphoto18.wdp"/><Relationship Id="rId3" Type="http://schemas.microsoft.com/office/2007/relationships/hdphoto" Target="../media/hdphoto14.wdp"/><Relationship Id="rId7" Type="http://schemas.microsoft.com/office/2007/relationships/hdphoto" Target="../media/hdphoto15.wdp"/><Relationship Id="rId12"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5.jpeg"/><Relationship Id="rId11" Type="http://schemas.microsoft.com/office/2007/relationships/hdphoto" Target="../media/hdphoto17.wdp"/><Relationship Id="rId5" Type="http://schemas.microsoft.com/office/2007/relationships/hdphoto" Target="../media/hdphoto5.wdp"/><Relationship Id="rId10" Type="http://schemas.openxmlformats.org/officeDocument/2006/relationships/image" Target="../media/image27.jpeg"/><Relationship Id="rId4" Type="http://schemas.openxmlformats.org/officeDocument/2006/relationships/image" Target="../media/image8.jpeg"/><Relationship Id="rId9" Type="http://schemas.microsoft.com/office/2007/relationships/hdphoto" Target="../media/hdphoto16.wdp"/><Relationship Id="rId1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4.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microsoft.com/office/2007/relationships/hdphoto" Target="../media/hdphoto19.wdp"/><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4.jpeg"/><Relationship Id="rId4" Type="http://schemas.microsoft.com/office/2007/relationships/hdphoto" Target="../media/hdphoto20.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microsoft.com/office/2007/relationships/hdphoto" Target="../media/hdphoto22.wdp"/><Relationship Id="rId5" Type="http://schemas.openxmlformats.org/officeDocument/2006/relationships/image" Target="../media/image36.png"/><Relationship Id="rId4" Type="http://schemas.microsoft.com/office/2007/relationships/hdphoto" Target="../media/hdphoto2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3.emf"/></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7.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0.emf"/></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emf"/><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7" Type="http://schemas.microsoft.com/office/2007/relationships/hdphoto" Target="../media/hdphoto4.wdp"/><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23.wdp"/><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microsoft.com/office/2007/relationships/hdphoto" Target="../media/hdphoto24.wdp"/><Relationship Id="rId5" Type="http://schemas.openxmlformats.org/officeDocument/2006/relationships/image" Target="../media/image87.png"/><Relationship Id="rId4" Type="http://schemas.openxmlformats.org/officeDocument/2006/relationships/image" Target="../media/image86.emf"/></Relationships>
</file>

<file path=ppt/slides/_rels/slide5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90.png"/><Relationship Id="rId5" Type="http://schemas.microsoft.com/office/2007/relationships/hdphoto" Target="../media/hdphoto24.wdp"/><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5" Type="http://schemas.microsoft.com/office/2007/relationships/hdphoto" Target="../media/hdphoto24.wdp"/><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25.wdp"/><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539551" y="2276872"/>
            <a:ext cx="4442023" cy="2136248"/>
          </a:xfrm>
        </p:spPr>
        <p:txBody>
          <a:bodyPr>
            <a:normAutofit fontScale="90000"/>
          </a:bodyPr>
          <a:lstStyle/>
          <a:p>
            <a:r>
              <a:rPr lang="en-GB" sz="4400" b="1" dirty="0" smtClean="0"/>
              <a:t>RENASYS</a:t>
            </a:r>
            <a:r>
              <a:rPr lang="en-GB" sz="4400" b="1" baseline="30000" dirty="0" smtClean="0"/>
              <a:t>™</a:t>
            </a:r>
            <a:r>
              <a:rPr lang="en-GB" sz="4400" b="1" dirty="0" smtClean="0"/>
              <a:t> GO NPWT </a:t>
            </a:r>
            <a:r>
              <a:rPr lang="en-GB" sz="2800" b="1" dirty="0" smtClean="0"/>
              <a:t/>
            </a:r>
            <a:br>
              <a:rPr lang="en-GB" sz="2800" b="1" dirty="0" smtClean="0"/>
            </a:br>
            <a:r>
              <a:rPr lang="en-GB" sz="2800" b="1" dirty="0"/>
              <a:t/>
            </a:r>
            <a:br>
              <a:rPr lang="en-GB" sz="2800" b="1" dirty="0"/>
            </a:br>
            <a:r>
              <a:rPr lang="en-GB" sz="3100" b="1" dirty="0" smtClean="0"/>
              <a:t>Clinical training </a:t>
            </a:r>
            <a:br>
              <a:rPr lang="en-GB" sz="3100" b="1" dirty="0" smtClean="0"/>
            </a:br>
            <a:r>
              <a:rPr lang="en-GB" sz="2800" b="1" dirty="0"/>
              <a:t/>
            </a:r>
            <a:br>
              <a:rPr lang="en-GB" sz="2800" b="1" dirty="0"/>
            </a:br>
            <a:endParaRPr lang="en-GB" sz="1800" dirty="0" smtClean="0"/>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1</a:t>
            </a:fld>
            <a:endParaRPr lang="en-US" dirty="0"/>
          </a:p>
        </p:txBody>
      </p:sp>
      <p:pic>
        <p:nvPicPr>
          <p:cNvPr id="4098"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5393432" y="1780059"/>
            <a:ext cx="2949129" cy="41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63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464389" y="260648"/>
            <a:ext cx="8229600" cy="768096"/>
          </a:xfrm>
        </p:spPr>
        <p:txBody>
          <a:bodyPr>
            <a:normAutofit/>
          </a:bodyPr>
          <a:lstStyle/>
          <a:p>
            <a:r>
              <a:rPr lang="en-US" dirty="0"/>
              <a:t>Precautions </a:t>
            </a:r>
            <a:r>
              <a:rPr lang="en-US" dirty="0" smtClean="0"/>
              <a:t>continued</a:t>
            </a:r>
            <a:endParaRPr lang="en-US" dirty="0"/>
          </a:p>
        </p:txBody>
      </p:sp>
      <p:sp>
        <p:nvSpPr>
          <p:cNvPr id="2" name="Text Placeholder 1"/>
          <p:cNvSpPr>
            <a:spLocks noGrp="1"/>
          </p:cNvSpPr>
          <p:nvPr>
            <p:ph type="body" idx="4294967295"/>
          </p:nvPr>
        </p:nvSpPr>
        <p:spPr>
          <a:xfrm>
            <a:off x="441255" y="1124744"/>
            <a:ext cx="8280920" cy="3585604"/>
          </a:xfrm>
        </p:spPr>
        <p:txBody>
          <a:bodyPr/>
          <a:lstStyle/>
          <a:p>
            <a:r>
              <a:rPr lang="en-US" sz="1400" b="1" dirty="0"/>
              <a:t>24. </a:t>
            </a:r>
            <a:r>
              <a:rPr lang="en-US" sz="1400" dirty="0"/>
              <a:t>If power cord is damaged, wires are frayed </a:t>
            </a:r>
            <a:r>
              <a:rPr lang="en-US" sz="1400" dirty="0" smtClean="0"/>
              <a:t>or exposed</a:t>
            </a:r>
            <a:r>
              <a:rPr lang="en-US" sz="1400" dirty="0"/>
              <a:t>, do not use power cord. Contact </a:t>
            </a:r>
            <a:r>
              <a:rPr lang="en-US" sz="1400" dirty="0" smtClean="0"/>
              <a:t>your Smith </a:t>
            </a:r>
            <a:r>
              <a:rPr lang="en-US" sz="1400" dirty="0"/>
              <a:t>&amp; Nephew representative for a </a:t>
            </a:r>
            <a:r>
              <a:rPr lang="en-US" sz="1400" dirty="0" smtClean="0"/>
              <a:t>replacement cord</a:t>
            </a:r>
            <a:endParaRPr lang="en-US" sz="1400" dirty="0"/>
          </a:p>
          <a:p>
            <a:r>
              <a:rPr lang="en-US" sz="1400" b="1" dirty="0"/>
              <a:t>25. </a:t>
            </a:r>
            <a:r>
              <a:rPr lang="en-US" sz="1400" dirty="0"/>
              <a:t>Canisters should be changed at least once </a:t>
            </a:r>
            <a:r>
              <a:rPr lang="en-US" sz="1400" dirty="0" smtClean="0"/>
              <a:t>a week</a:t>
            </a:r>
            <a:r>
              <a:rPr lang="en-US" sz="1400" dirty="0"/>
              <a:t>, whenever there is a change in patient or </a:t>
            </a:r>
            <a:r>
              <a:rPr lang="en-US" sz="1400" dirty="0" smtClean="0"/>
              <a:t>in the </a:t>
            </a:r>
            <a:r>
              <a:rPr lang="en-US" sz="1400" dirty="0"/>
              <a:t>event that canister contents reach </a:t>
            </a:r>
            <a:r>
              <a:rPr lang="en-US" sz="1400" dirty="0" smtClean="0"/>
              <a:t>maximum volume </a:t>
            </a:r>
            <a:r>
              <a:rPr lang="en-US" sz="1400" dirty="0"/>
              <a:t>indication (</a:t>
            </a:r>
            <a:r>
              <a:rPr lang="en-US" sz="1400" dirty="0" smtClean="0"/>
              <a:t>300mL </a:t>
            </a:r>
            <a:r>
              <a:rPr lang="en-US" sz="1400" dirty="0"/>
              <a:t>or </a:t>
            </a:r>
            <a:r>
              <a:rPr lang="en-US" sz="1400" dirty="0" smtClean="0"/>
              <a:t>750mL </a:t>
            </a:r>
            <a:r>
              <a:rPr lang="en-US" sz="1400" dirty="0"/>
              <a:t>fill line</a:t>
            </a:r>
            <a:r>
              <a:rPr lang="en-US" sz="1400" dirty="0" smtClean="0"/>
              <a:t>)</a:t>
            </a:r>
            <a:endParaRPr lang="en-US" sz="1400" dirty="0"/>
          </a:p>
          <a:p>
            <a:r>
              <a:rPr lang="en-US" sz="1400" b="1" dirty="0"/>
              <a:t>Do not wait for the canister over-capacity </a:t>
            </a:r>
            <a:r>
              <a:rPr lang="en-US" sz="1400" b="1" dirty="0" smtClean="0"/>
              <a:t>alarm to </a:t>
            </a:r>
            <a:r>
              <a:rPr lang="en-US" sz="1400" b="1" dirty="0"/>
              <a:t>activate to change </a:t>
            </a:r>
            <a:r>
              <a:rPr lang="en-US" sz="1400" b="1" dirty="0" smtClean="0"/>
              <a:t>canister</a:t>
            </a:r>
            <a:endParaRPr lang="en-US" sz="1400" b="1" dirty="0"/>
          </a:p>
          <a:p>
            <a:r>
              <a:rPr lang="en-US" sz="1400" b="1" dirty="0"/>
              <a:t>26. </a:t>
            </a:r>
            <a:r>
              <a:rPr lang="en-US" sz="1400" dirty="0"/>
              <a:t>Canisters kits are single use devices. Do not </a:t>
            </a:r>
            <a:r>
              <a:rPr lang="en-US" sz="1400" dirty="0" smtClean="0"/>
              <a:t>reuse</a:t>
            </a:r>
            <a:endParaRPr lang="en-US" sz="1400" dirty="0"/>
          </a:p>
          <a:p>
            <a:r>
              <a:rPr lang="en-US" sz="1400" b="1" dirty="0"/>
              <a:t>27. </a:t>
            </a:r>
            <a:r>
              <a:rPr lang="en-US" sz="1400" dirty="0"/>
              <a:t>Do not apply SECURA™ </a:t>
            </a:r>
            <a:r>
              <a:rPr lang="en-US" sz="1400" dirty="0" smtClean="0"/>
              <a:t>NO-STING SKIN-PREP </a:t>
            </a:r>
            <a:r>
              <a:rPr lang="en-US" sz="1400" dirty="0"/>
              <a:t>barrier film </a:t>
            </a:r>
            <a:r>
              <a:rPr lang="en-US" sz="1400" dirty="0" smtClean="0"/>
              <a:t>wipes directly </a:t>
            </a:r>
            <a:r>
              <a:rPr lang="en-US" sz="1400" dirty="0"/>
              <a:t>to open wounds. SECURA NO-STING SKIN-PREP barrier </a:t>
            </a:r>
            <a:r>
              <a:rPr lang="en-US" sz="1400" dirty="0" smtClean="0"/>
              <a:t>film </a:t>
            </a:r>
            <a:r>
              <a:rPr lang="en-US" sz="1400" dirty="0"/>
              <a:t>is flammable. Use in a well ventilated area</a:t>
            </a:r>
            <a:r>
              <a:rPr lang="en-US" sz="1400" dirty="0" smtClean="0"/>
              <a:t>. Avoid </a:t>
            </a:r>
            <a:r>
              <a:rPr lang="en-US" sz="1400" dirty="0"/>
              <a:t>using around flames and sources of </a:t>
            </a:r>
            <a:r>
              <a:rPr lang="en-US" sz="1400" dirty="0" smtClean="0"/>
              <a:t>ignition Keep </a:t>
            </a:r>
            <a:r>
              <a:rPr lang="en-US" sz="1400" dirty="0"/>
              <a:t>out of reach of children. For external use </a:t>
            </a:r>
            <a:r>
              <a:rPr lang="en-US" sz="1400" dirty="0" smtClean="0"/>
              <a:t>only</a:t>
            </a:r>
          </a:p>
          <a:p>
            <a:r>
              <a:rPr lang="en-US" sz="1400" b="1" dirty="0"/>
              <a:t>28. </a:t>
            </a:r>
            <a:r>
              <a:rPr lang="en-US" sz="1400" dirty="0"/>
              <a:t>As with all adhesive products, apply and </a:t>
            </a:r>
            <a:r>
              <a:rPr lang="en-US" sz="1400" dirty="0" smtClean="0"/>
              <a:t>remove dressing </a:t>
            </a:r>
            <a:r>
              <a:rPr lang="en-US" sz="1400" dirty="0"/>
              <a:t>carefully from sensitive or fragile skin </a:t>
            </a:r>
            <a:r>
              <a:rPr lang="en-US" sz="1400" dirty="0" smtClean="0"/>
              <a:t>to avoid </a:t>
            </a:r>
            <a:r>
              <a:rPr lang="en-US" sz="1400" dirty="0"/>
              <a:t>blistering and skin stripping, especially </a:t>
            </a:r>
            <a:r>
              <a:rPr lang="en-US" sz="1400" dirty="0" smtClean="0"/>
              <a:t>after frequent </a:t>
            </a:r>
            <a:r>
              <a:rPr lang="en-US" sz="1400" dirty="0"/>
              <a:t>dressing changes. Use of skin </a:t>
            </a:r>
            <a:r>
              <a:rPr lang="en-US" sz="1400" dirty="0" smtClean="0"/>
              <a:t>sealant may </a:t>
            </a:r>
            <a:r>
              <a:rPr lang="en-US" sz="1400" dirty="0"/>
              <a:t>assist with protection of </a:t>
            </a:r>
            <a:r>
              <a:rPr lang="en-US" sz="1400" dirty="0" err="1"/>
              <a:t>periwound</a:t>
            </a:r>
            <a:r>
              <a:rPr lang="en-US" sz="1400" dirty="0"/>
              <a:t> </a:t>
            </a:r>
            <a:r>
              <a:rPr lang="en-US" sz="1400" dirty="0" smtClean="0"/>
              <a:t>skin</a:t>
            </a:r>
            <a:endParaRPr lang="en-US" sz="1400" dirty="0"/>
          </a:p>
          <a:p>
            <a:r>
              <a:rPr lang="en-US" sz="1400" b="1" dirty="0"/>
              <a:t>29. </a:t>
            </a:r>
            <a:r>
              <a:rPr lang="en-US" sz="1400" dirty="0"/>
              <a:t>If patient must be disconnected, the ends of </a:t>
            </a:r>
            <a:r>
              <a:rPr lang="en-US" sz="1400" dirty="0" smtClean="0"/>
              <a:t>the RENASYS</a:t>
            </a:r>
            <a:r>
              <a:rPr lang="en-US" sz="1400" dirty="0" smtClean="0">
                <a:latin typeface="Smith&amp;NephewLF"/>
              </a:rPr>
              <a:t>™</a:t>
            </a:r>
            <a:r>
              <a:rPr lang="en-US" sz="1400" dirty="0" smtClean="0"/>
              <a:t> </a:t>
            </a:r>
            <a:r>
              <a:rPr lang="en-US" sz="1400" dirty="0"/>
              <a:t>Soft Port and canister tubing should </a:t>
            </a:r>
            <a:r>
              <a:rPr lang="en-US" sz="1400" dirty="0" smtClean="0"/>
              <a:t>be protected </a:t>
            </a:r>
            <a:r>
              <a:rPr lang="en-US" sz="1400" dirty="0"/>
              <a:t>using tethered caps to avoid leakage </a:t>
            </a:r>
            <a:r>
              <a:rPr lang="en-US" sz="1400" dirty="0" smtClean="0"/>
              <a:t>of fluid </a:t>
            </a:r>
            <a:r>
              <a:rPr lang="en-US" sz="1400" dirty="0"/>
              <a:t>and cross </a:t>
            </a:r>
            <a:r>
              <a:rPr lang="en-US" sz="1400" dirty="0" smtClean="0"/>
              <a:t>contamination</a:t>
            </a:r>
            <a:endParaRPr lang="en-GB" sz="14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10</a:t>
            </a:fld>
            <a:endParaRPr lang="en-US" sz="1400" dirty="0">
              <a:latin typeface="Smith&amp;NephewLF" panose="020F0500030000020004" pitchFamily="34" charset="0"/>
            </a:endParaRPr>
          </a:p>
        </p:txBody>
      </p:sp>
      <p:sp>
        <p:nvSpPr>
          <p:cNvPr id="5" name="Rectangle 4"/>
          <p:cNvSpPr/>
          <p:nvPr/>
        </p:nvSpPr>
        <p:spPr>
          <a:xfrm>
            <a:off x="418117" y="6024109"/>
            <a:ext cx="8208912" cy="369332"/>
          </a:xfrm>
          <a:prstGeom prst="rect">
            <a:avLst/>
          </a:prstGeom>
          <a:ln>
            <a:solidFill>
              <a:schemeClr val="accent1"/>
            </a:solidFill>
          </a:ln>
        </p:spPr>
        <p:txBody>
          <a:bodyPr wrap="square">
            <a:spAutoFit/>
          </a:bodyPr>
          <a:lstStyle/>
          <a:p>
            <a:r>
              <a:rPr lang="en-US" b="1" dirty="0">
                <a:solidFill>
                  <a:schemeClr val="accent1"/>
                </a:solidFill>
              </a:rPr>
              <a:t>NOTE: </a:t>
            </a:r>
            <a:r>
              <a:rPr lang="en-US" dirty="0">
                <a:solidFill>
                  <a:schemeClr val="accent1"/>
                </a:solidFill>
              </a:rPr>
              <a:t>Full device operation is found in the User Manual for the </a:t>
            </a:r>
            <a:r>
              <a:rPr lang="en-US" dirty="0" smtClean="0">
                <a:solidFill>
                  <a:schemeClr val="accent1"/>
                </a:solidFill>
              </a:rPr>
              <a:t>RENASYS </a:t>
            </a:r>
            <a:r>
              <a:rPr lang="en-US" dirty="0">
                <a:solidFill>
                  <a:schemeClr val="accent1"/>
                </a:solidFill>
              </a:rPr>
              <a:t>GO </a:t>
            </a:r>
            <a:r>
              <a:rPr lang="en-US" dirty="0" smtClean="0">
                <a:solidFill>
                  <a:schemeClr val="accent1"/>
                </a:solidFill>
              </a:rPr>
              <a:t>Device</a:t>
            </a:r>
            <a:endParaRPr lang="en-US" dirty="0">
              <a:solidFill>
                <a:schemeClr val="accent1"/>
              </a:solidFill>
            </a:endParaRPr>
          </a:p>
        </p:txBody>
      </p:sp>
    </p:spTree>
    <p:extLst>
      <p:ext uri="{BB962C8B-B14F-4D97-AF65-F5344CB8AC3E}">
        <p14:creationId xmlns:p14="http://schemas.microsoft.com/office/powerpoint/2010/main" val="4041725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464389" y="260648"/>
            <a:ext cx="8229600" cy="768096"/>
          </a:xfrm>
        </p:spPr>
        <p:txBody>
          <a:bodyPr>
            <a:normAutofit/>
          </a:bodyPr>
          <a:lstStyle/>
          <a:p>
            <a:r>
              <a:rPr lang="en-US" dirty="0" smtClean="0"/>
              <a:t>Physician orders</a:t>
            </a:r>
            <a:endParaRPr lang="en-US" dirty="0"/>
          </a:p>
        </p:txBody>
      </p:sp>
      <p:sp>
        <p:nvSpPr>
          <p:cNvPr id="2" name="Text Placeholder 1"/>
          <p:cNvSpPr>
            <a:spLocks noGrp="1"/>
          </p:cNvSpPr>
          <p:nvPr>
            <p:ph type="body" idx="4294967295"/>
          </p:nvPr>
        </p:nvSpPr>
        <p:spPr>
          <a:xfrm>
            <a:off x="441255" y="1124744"/>
            <a:ext cx="8280920" cy="3585604"/>
          </a:xfrm>
        </p:spPr>
        <p:txBody>
          <a:bodyPr/>
          <a:lstStyle/>
          <a:p>
            <a:r>
              <a:rPr lang="en-US" sz="1800" dirty="0"/>
              <a:t>Prior to placement of </a:t>
            </a:r>
            <a:r>
              <a:rPr lang="en-US" sz="1800" dirty="0" smtClean="0"/>
              <a:t>RENASYS</a:t>
            </a:r>
            <a:r>
              <a:rPr lang="en-US" sz="1800" dirty="0" smtClean="0">
                <a:latin typeface="Smith&amp;NephewLF"/>
              </a:rPr>
              <a:t>™</a:t>
            </a:r>
            <a:r>
              <a:rPr lang="en-US" sz="1800" dirty="0" smtClean="0"/>
              <a:t> </a:t>
            </a:r>
            <a:r>
              <a:rPr lang="en-US" sz="1800" dirty="0"/>
              <a:t>GO, the </a:t>
            </a:r>
            <a:r>
              <a:rPr lang="en-US" sz="1800" dirty="0" smtClean="0"/>
              <a:t>medical professional </a:t>
            </a:r>
            <a:r>
              <a:rPr lang="en-US" sz="1800" dirty="0"/>
              <a:t>treating the wound must assess </a:t>
            </a:r>
            <a:r>
              <a:rPr lang="en-US" sz="1800" dirty="0" smtClean="0"/>
              <a:t>how to </a:t>
            </a:r>
            <a:r>
              <a:rPr lang="en-US" sz="1800" dirty="0"/>
              <a:t>best use the system for an individual wound. It </a:t>
            </a:r>
            <a:r>
              <a:rPr lang="en-US" sz="1800" dirty="0" smtClean="0"/>
              <a:t>is important </a:t>
            </a:r>
            <a:r>
              <a:rPr lang="en-US" sz="1800" dirty="0"/>
              <a:t>to carefully assess wound and patient </a:t>
            </a:r>
            <a:r>
              <a:rPr lang="en-US" sz="1800" dirty="0" smtClean="0"/>
              <a:t>to ensure </a:t>
            </a:r>
            <a:r>
              <a:rPr lang="en-US" sz="1800" dirty="0"/>
              <a:t>clinical indications for Negative Pressure </a:t>
            </a:r>
            <a:r>
              <a:rPr lang="en-US" sz="1800" dirty="0" smtClean="0"/>
              <a:t>Wound Therapy </a:t>
            </a:r>
            <a:r>
              <a:rPr lang="en-US" sz="1800" dirty="0"/>
              <a:t>(NPWT) are </a:t>
            </a:r>
            <a:r>
              <a:rPr lang="en-US" sz="1800" dirty="0" smtClean="0"/>
              <a:t>met</a:t>
            </a:r>
            <a:endParaRPr lang="en-US" sz="1800" dirty="0"/>
          </a:p>
          <a:p>
            <a:r>
              <a:rPr lang="en-US" sz="1600" b="1" dirty="0">
                <a:solidFill>
                  <a:schemeClr val="accent1"/>
                </a:solidFill>
              </a:rPr>
              <a:t>All orders should include:</a:t>
            </a:r>
          </a:p>
          <a:p>
            <a:r>
              <a:rPr lang="en-US" sz="1600" dirty="0"/>
              <a:t>• Wound location, size and type</a:t>
            </a:r>
          </a:p>
          <a:p>
            <a:r>
              <a:rPr lang="en-US" sz="1600" dirty="0"/>
              <a:t>• Smith &amp; Nephew wound dressing kit</a:t>
            </a:r>
          </a:p>
          <a:p>
            <a:r>
              <a:rPr lang="en-US" sz="1600" dirty="0"/>
              <a:t>• Pressure settings</a:t>
            </a:r>
          </a:p>
          <a:p>
            <a:r>
              <a:rPr lang="en-US" sz="1600" dirty="0"/>
              <a:t>• Frequency of dressing changes</a:t>
            </a:r>
          </a:p>
          <a:p>
            <a:r>
              <a:rPr lang="en-US" sz="1600" dirty="0"/>
              <a:t>• Adjunctive dressings</a:t>
            </a:r>
          </a:p>
          <a:p>
            <a:endParaRPr lang="en-GB" sz="16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11</a:t>
            </a:fld>
            <a:endParaRPr lang="en-US" sz="1400" dirty="0">
              <a:latin typeface="Smith&amp;NephewLF" panose="020F0500030000020004" pitchFamily="34" charset="0"/>
            </a:endParaRPr>
          </a:p>
        </p:txBody>
      </p:sp>
      <p:sp>
        <p:nvSpPr>
          <p:cNvPr id="5" name="Rectangle 4"/>
          <p:cNvSpPr/>
          <p:nvPr/>
        </p:nvSpPr>
        <p:spPr>
          <a:xfrm>
            <a:off x="418117" y="6024109"/>
            <a:ext cx="8208912" cy="369332"/>
          </a:xfrm>
          <a:prstGeom prst="rect">
            <a:avLst/>
          </a:prstGeom>
          <a:ln>
            <a:solidFill>
              <a:schemeClr val="accent1"/>
            </a:solidFill>
          </a:ln>
        </p:spPr>
        <p:txBody>
          <a:bodyPr wrap="square">
            <a:spAutoFit/>
          </a:bodyPr>
          <a:lstStyle/>
          <a:p>
            <a:r>
              <a:rPr lang="en-US" b="1" dirty="0">
                <a:solidFill>
                  <a:schemeClr val="accent1"/>
                </a:solidFill>
              </a:rPr>
              <a:t>NOTE: </a:t>
            </a:r>
            <a:r>
              <a:rPr lang="en-US" dirty="0">
                <a:solidFill>
                  <a:schemeClr val="accent1"/>
                </a:solidFill>
              </a:rPr>
              <a:t>Full device operation is found in the User Manual for the </a:t>
            </a:r>
            <a:r>
              <a:rPr lang="en-US" dirty="0" smtClean="0">
                <a:solidFill>
                  <a:schemeClr val="accent1"/>
                </a:solidFill>
              </a:rPr>
              <a:t>RENASYS </a:t>
            </a:r>
            <a:r>
              <a:rPr lang="en-US" dirty="0">
                <a:solidFill>
                  <a:schemeClr val="accent1"/>
                </a:solidFill>
              </a:rPr>
              <a:t>GO </a:t>
            </a:r>
            <a:r>
              <a:rPr lang="en-US" dirty="0" smtClean="0">
                <a:solidFill>
                  <a:schemeClr val="accent1"/>
                </a:solidFill>
              </a:rPr>
              <a:t>Device</a:t>
            </a:r>
            <a:endParaRPr lang="en-US" dirty="0">
              <a:solidFill>
                <a:schemeClr val="accent1"/>
              </a:solidFill>
            </a:endParaRPr>
          </a:p>
        </p:txBody>
      </p:sp>
    </p:spTree>
    <p:extLst>
      <p:ext uri="{BB962C8B-B14F-4D97-AF65-F5344CB8AC3E}">
        <p14:creationId xmlns:p14="http://schemas.microsoft.com/office/powerpoint/2010/main" val="2072522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539552" y="2276872"/>
            <a:ext cx="4012604" cy="2136248"/>
          </a:xfrm>
        </p:spPr>
        <p:txBody>
          <a:bodyPr>
            <a:normAutofit/>
          </a:bodyPr>
          <a:lstStyle/>
          <a:p>
            <a:r>
              <a:rPr lang="en-GB" sz="3100" b="1" dirty="0" smtClean="0"/>
              <a:t>RENASYS</a:t>
            </a:r>
            <a:r>
              <a:rPr lang="en-GB" sz="3100" b="1" baseline="30000" dirty="0" smtClean="0"/>
              <a:t>™</a:t>
            </a:r>
            <a:r>
              <a:rPr lang="en-GB" sz="3100" b="1" dirty="0" smtClean="0"/>
              <a:t> GO </a:t>
            </a:r>
            <a:br>
              <a:rPr lang="en-GB" sz="3100" b="1" dirty="0" smtClean="0"/>
            </a:br>
            <a:r>
              <a:rPr lang="en-GB" sz="3100" b="1" dirty="0"/>
              <a:t/>
            </a:r>
            <a:br>
              <a:rPr lang="en-GB" sz="3100" b="1" dirty="0"/>
            </a:br>
            <a:r>
              <a:rPr lang="en-GB" sz="2800" b="1" dirty="0" smtClean="0"/>
              <a:t>Product overview</a:t>
            </a:r>
            <a:br>
              <a:rPr lang="en-GB" sz="2800" b="1" dirty="0" smtClean="0"/>
            </a:br>
            <a:r>
              <a:rPr lang="en-GB" sz="2800" b="1" dirty="0"/>
              <a:t/>
            </a:r>
            <a:br>
              <a:rPr lang="en-GB" sz="2800" b="1" dirty="0"/>
            </a:br>
            <a:endParaRPr lang="en-GB" sz="1800" dirty="0" smtClean="0"/>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12</a:t>
            </a:fld>
            <a:endParaRPr lang="en-US" dirty="0"/>
          </a:p>
        </p:txBody>
      </p:sp>
      <p:pic>
        <p:nvPicPr>
          <p:cNvPr id="4098"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860032" y="1484784"/>
            <a:ext cx="2949129" cy="41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4881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bwMode="auto">
          <a:prstGeom prst="rect">
            <a:avLst/>
          </a:prstGeom>
          <a:noFill/>
          <a:ln>
            <a:miter lim="800000"/>
            <a:headEnd/>
            <a:tailEnd/>
          </a:ln>
        </p:spPr>
        <p:txBody>
          <a:bodyPr lIns="0" tIns="0" rIns="0" bIns="0" anchor="ctr">
            <a:normAutofit/>
          </a:bodyPr>
          <a:lstStyle/>
          <a:p>
            <a:r>
              <a:rPr lang="en-GB" dirty="0" smtClean="0">
                <a:solidFill>
                  <a:schemeClr val="tx1"/>
                </a:solidFill>
              </a:rPr>
              <a:t>RENASYS™ </a:t>
            </a:r>
            <a:r>
              <a:rPr lang="en-GB" dirty="0">
                <a:solidFill>
                  <a:schemeClr val="tx1"/>
                </a:solidFill>
              </a:rPr>
              <a:t>GO </a:t>
            </a:r>
            <a:r>
              <a:rPr lang="en-GB" dirty="0" smtClean="0">
                <a:solidFill>
                  <a:schemeClr val="tx1"/>
                </a:solidFill>
              </a:rPr>
              <a:t>overview</a:t>
            </a:r>
            <a:endParaRPr lang="en-GB" dirty="0">
              <a:solidFill>
                <a:schemeClr val="tx1"/>
              </a:solidFill>
            </a:endParaRPr>
          </a:p>
        </p:txBody>
      </p:sp>
      <p:sp>
        <p:nvSpPr>
          <p:cNvPr id="24578" name="Rectangle 3"/>
          <p:cNvSpPr>
            <a:spLocks noGrp="1" noChangeArrowheads="1"/>
          </p:cNvSpPr>
          <p:nvPr>
            <p:ph type="body" idx="1"/>
          </p:nvPr>
        </p:nvSpPr>
        <p:spPr bwMode="auto">
          <a:xfrm>
            <a:off x="467544" y="1556792"/>
            <a:ext cx="5050904" cy="4453128"/>
          </a:xfrm>
          <a:noFill/>
          <a:ln>
            <a:miter lim="800000"/>
            <a:headEnd/>
            <a:tailEnd/>
          </a:ln>
        </p:spPr>
        <p:txBody>
          <a:bodyPr wrap="square" numCol="1" anchor="t" anchorCtr="0" compatLnSpc="1">
            <a:prstTxWarp prst="textNoShape">
              <a:avLst/>
            </a:prstTxWarp>
          </a:bodyPr>
          <a:lstStyle/>
          <a:p>
            <a:pPr>
              <a:lnSpc>
                <a:spcPct val="100000"/>
              </a:lnSpc>
              <a:spcBef>
                <a:spcPts val="600"/>
              </a:spcBef>
              <a:spcAft>
                <a:spcPts val="600"/>
              </a:spcAft>
            </a:pPr>
            <a:r>
              <a:rPr lang="en-GB" sz="1800" b="1" dirty="0" smtClean="0">
                <a:solidFill>
                  <a:schemeClr val="tx1"/>
                </a:solidFill>
              </a:rPr>
              <a:t>Vacuum:</a:t>
            </a:r>
            <a:r>
              <a:rPr lang="en-GB" sz="1800" dirty="0" smtClean="0">
                <a:solidFill>
                  <a:schemeClr val="tx1"/>
                </a:solidFill>
              </a:rPr>
              <a:t> -40 to -200 mmHg</a:t>
            </a:r>
          </a:p>
          <a:p>
            <a:pPr marL="285750" indent="-285750">
              <a:lnSpc>
                <a:spcPct val="100000"/>
              </a:lnSpc>
              <a:spcBef>
                <a:spcPts val="600"/>
              </a:spcBef>
              <a:spcAft>
                <a:spcPts val="600"/>
              </a:spcAft>
              <a:buFont typeface="Arial" panose="020B0604020202020204" pitchFamily="34" charset="0"/>
              <a:buChar char="•"/>
            </a:pPr>
            <a:r>
              <a:rPr lang="en-US" sz="1600" dirty="0">
                <a:solidFill>
                  <a:schemeClr val="accent1"/>
                </a:solidFill>
              </a:rPr>
              <a:t>The device adjustments can be made in </a:t>
            </a:r>
            <a:r>
              <a:rPr lang="en-US" sz="1600" b="1" dirty="0">
                <a:solidFill>
                  <a:schemeClr val="accent1"/>
                </a:solidFill>
              </a:rPr>
              <a:t>10mmHg increments</a:t>
            </a:r>
            <a:r>
              <a:rPr lang="en-US" sz="1600" dirty="0">
                <a:solidFill>
                  <a:schemeClr val="accent1"/>
                </a:solidFill>
              </a:rPr>
              <a:t> between 40mmHg </a:t>
            </a:r>
            <a:r>
              <a:rPr lang="en-US" sz="1600" dirty="0" smtClean="0">
                <a:solidFill>
                  <a:schemeClr val="accent1"/>
                </a:solidFill>
              </a:rPr>
              <a:t>and 100mmHg </a:t>
            </a:r>
          </a:p>
          <a:p>
            <a:pPr marL="285750" indent="-285750">
              <a:lnSpc>
                <a:spcPct val="100000"/>
              </a:lnSpc>
              <a:spcBef>
                <a:spcPts val="600"/>
              </a:spcBef>
              <a:spcAft>
                <a:spcPts val="600"/>
              </a:spcAft>
              <a:buFont typeface="Arial" panose="020B0604020202020204" pitchFamily="34" charset="0"/>
              <a:buChar char="•"/>
            </a:pPr>
            <a:r>
              <a:rPr lang="en-US" sz="1600" b="1" dirty="0" smtClean="0">
                <a:solidFill>
                  <a:schemeClr val="accent1"/>
                </a:solidFill>
              </a:rPr>
              <a:t>20mmHg</a:t>
            </a:r>
            <a:r>
              <a:rPr lang="en-US" sz="1600" dirty="0" smtClean="0">
                <a:solidFill>
                  <a:schemeClr val="accent1"/>
                </a:solidFill>
              </a:rPr>
              <a:t> </a:t>
            </a:r>
            <a:r>
              <a:rPr lang="en-US" sz="1600" b="1" dirty="0">
                <a:solidFill>
                  <a:schemeClr val="accent1"/>
                </a:solidFill>
              </a:rPr>
              <a:t>increments</a:t>
            </a:r>
            <a:r>
              <a:rPr lang="en-US" sz="1600" dirty="0">
                <a:solidFill>
                  <a:schemeClr val="accent1"/>
                </a:solidFill>
              </a:rPr>
              <a:t> </a:t>
            </a:r>
            <a:r>
              <a:rPr lang="en-US" sz="1600" dirty="0" smtClean="0">
                <a:solidFill>
                  <a:schemeClr val="accent1"/>
                </a:solidFill>
              </a:rPr>
              <a:t>between </a:t>
            </a:r>
            <a:r>
              <a:rPr lang="en-US" sz="1600" dirty="0">
                <a:solidFill>
                  <a:schemeClr val="accent1"/>
                </a:solidFill>
              </a:rPr>
              <a:t>100mmHg and 200mmHg</a:t>
            </a:r>
          </a:p>
          <a:p>
            <a:pPr>
              <a:lnSpc>
                <a:spcPct val="100000"/>
              </a:lnSpc>
              <a:spcBef>
                <a:spcPts val="600"/>
              </a:spcBef>
              <a:spcAft>
                <a:spcPts val="600"/>
              </a:spcAft>
            </a:pPr>
            <a:r>
              <a:rPr lang="en-GB" sz="1800" b="1" dirty="0" smtClean="0">
                <a:solidFill>
                  <a:schemeClr val="tx1"/>
                </a:solidFill>
              </a:rPr>
              <a:t>Dimensions:</a:t>
            </a:r>
            <a:r>
              <a:rPr lang="en-GB" sz="1800" dirty="0" smtClean="0">
                <a:solidFill>
                  <a:schemeClr val="tx1"/>
                </a:solidFill>
              </a:rPr>
              <a:t> 175mm x 210mm x 85mm</a:t>
            </a:r>
          </a:p>
          <a:p>
            <a:pPr>
              <a:lnSpc>
                <a:spcPct val="100000"/>
              </a:lnSpc>
              <a:spcBef>
                <a:spcPts val="600"/>
              </a:spcBef>
              <a:spcAft>
                <a:spcPts val="600"/>
              </a:spcAft>
            </a:pPr>
            <a:r>
              <a:rPr lang="en-GB" sz="1800" b="1" dirty="0" smtClean="0">
                <a:solidFill>
                  <a:schemeClr val="tx1"/>
                </a:solidFill>
              </a:rPr>
              <a:t>Weight:</a:t>
            </a:r>
            <a:r>
              <a:rPr lang="en-GB" sz="1800" dirty="0" smtClean="0">
                <a:solidFill>
                  <a:schemeClr val="tx1"/>
                </a:solidFill>
              </a:rPr>
              <a:t>  2.4 lb (1.1kg)</a:t>
            </a:r>
          </a:p>
          <a:p>
            <a:pPr>
              <a:lnSpc>
                <a:spcPct val="100000"/>
              </a:lnSpc>
              <a:spcBef>
                <a:spcPts val="600"/>
              </a:spcBef>
              <a:spcAft>
                <a:spcPts val="600"/>
              </a:spcAft>
            </a:pPr>
            <a:r>
              <a:rPr lang="en-GB" sz="1800" b="1" dirty="0" smtClean="0">
                <a:solidFill>
                  <a:schemeClr val="tx1"/>
                </a:solidFill>
              </a:rPr>
              <a:t>Battery operation:</a:t>
            </a:r>
            <a:r>
              <a:rPr lang="en-GB" sz="1800" dirty="0" smtClean="0">
                <a:solidFill>
                  <a:schemeClr val="tx1"/>
                </a:solidFill>
              </a:rPr>
              <a:t> Up to 20 hours</a:t>
            </a:r>
          </a:p>
          <a:p>
            <a:pPr>
              <a:lnSpc>
                <a:spcPct val="100000"/>
              </a:lnSpc>
              <a:spcBef>
                <a:spcPts val="600"/>
              </a:spcBef>
              <a:spcAft>
                <a:spcPts val="600"/>
              </a:spcAft>
            </a:pPr>
            <a:r>
              <a:rPr lang="en-GB" sz="1800" b="1" dirty="0" smtClean="0">
                <a:solidFill>
                  <a:schemeClr val="tx1"/>
                </a:solidFill>
              </a:rPr>
              <a:t>Battery operations:</a:t>
            </a:r>
            <a:r>
              <a:rPr lang="en-GB" sz="1800" dirty="0" smtClean="0">
                <a:solidFill>
                  <a:schemeClr val="tx1"/>
                </a:solidFill>
              </a:rPr>
              <a:t> Lithium ion rechargeable</a:t>
            </a:r>
          </a:p>
          <a:p>
            <a:pPr>
              <a:lnSpc>
                <a:spcPct val="100000"/>
              </a:lnSpc>
              <a:spcBef>
                <a:spcPts val="600"/>
              </a:spcBef>
              <a:spcAft>
                <a:spcPts val="600"/>
              </a:spcAft>
            </a:pPr>
            <a:r>
              <a:rPr lang="en-GB" sz="1800" b="1" dirty="0" smtClean="0">
                <a:solidFill>
                  <a:schemeClr val="tx1"/>
                </a:solidFill>
              </a:rPr>
              <a:t>Charging time:</a:t>
            </a:r>
            <a:r>
              <a:rPr lang="en-GB" sz="1800" dirty="0" smtClean="0">
                <a:solidFill>
                  <a:schemeClr val="tx1"/>
                </a:solidFill>
              </a:rPr>
              <a:t> Approx. 3 hours for 80% capacity</a:t>
            </a:r>
          </a:p>
          <a:p>
            <a:pPr>
              <a:lnSpc>
                <a:spcPct val="100000"/>
              </a:lnSpc>
              <a:spcBef>
                <a:spcPts val="600"/>
              </a:spcBef>
              <a:spcAft>
                <a:spcPts val="600"/>
              </a:spcAft>
            </a:pPr>
            <a:r>
              <a:rPr lang="en-GB" sz="1800" b="1" dirty="0" smtClean="0">
                <a:solidFill>
                  <a:schemeClr val="tx1"/>
                </a:solidFill>
              </a:rPr>
              <a:t>Canisters:</a:t>
            </a:r>
            <a:r>
              <a:rPr lang="en-GB" sz="1800" dirty="0" smtClean="0">
                <a:solidFill>
                  <a:schemeClr val="tx1"/>
                </a:solidFill>
              </a:rPr>
              <a:t> 300mL and 750mL </a:t>
            </a: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13</a:t>
            </a:fld>
            <a:endParaRPr lang="en-US" sz="1200" dirty="0"/>
          </a:p>
        </p:txBody>
      </p:sp>
      <p:pic>
        <p:nvPicPr>
          <p:cNvPr id="2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5940152" y="1916832"/>
            <a:ext cx="2341787" cy="333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85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672836" y="2031827"/>
            <a:ext cx="3148805" cy="4479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2" name="Rectangle 3"/>
          <p:cNvSpPr>
            <a:spLocks noGrp="1" noChangeArrowheads="1"/>
          </p:cNvSpPr>
          <p:nvPr>
            <p:ph type="title"/>
          </p:nvPr>
        </p:nvSpPr>
        <p:spPr bwMode="auto">
          <a:prstGeom prst="rect">
            <a:avLst/>
          </a:prstGeom>
          <a:noFill/>
          <a:ln>
            <a:miter lim="800000"/>
            <a:headEnd/>
            <a:tailEnd/>
          </a:ln>
        </p:spPr>
        <p:txBody>
          <a:bodyPr lIns="0" tIns="0" rIns="0" bIns="0" anchor="ctr"/>
          <a:lstStyle/>
          <a:p>
            <a:r>
              <a:rPr lang="en-US" sz="2800" dirty="0" smtClean="0">
                <a:solidFill>
                  <a:schemeClr val="tx1"/>
                </a:solidFill>
              </a:rPr>
              <a:t>RENASYS</a:t>
            </a:r>
            <a:r>
              <a:rPr lang="en-US" baseline="30000" dirty="0">
                <a:solidFill>
                  <a:schemeClr val="tx1"/>
                </a:solidFill>
              </a:rPr>
              <a:t>™</a:t>
            </a:r>
            <a:r>
              <a:rPr lang="en-US" sz="2800" dirty="0" smtClean="0">
                <a:solidFill>
                  <a:schemeClr val="tx1"/>
                </a:solidFill>
              </a:rPr>
              <a:t> GO </a:t>
            </a:r>
            <a:r>
              <a:rPr lang="en-US" dirty="0">
                <a:solidFill>
                  <a:schemeClr val="tx1"/>
                </a:solidFill>
              </a:rPr>
              <a:t>u</a:t>
            </a:r>
            <a:r>
              <a:rPr lang="en-US" sz="2800" dirty="0" smtClean="0">
                <a:solidFill>
                  <a:schemeClr val="tx1"/>
                </a:solidFill>
              </a:rPr>
              <a:t>ser </a:t>
            </a:r>
            <a:r>
              <a:rPr lang="en-US" dirty="0">
                <a:solidFill>
                  <a:schemeClr val="tx1"/>
                </a:solidFill>
              </a:rPr>
              <a:t>i</a:t>
            </a:r>
            <a:r>
              <a:rPr lang="en-US" sz="2800" dirty="0" smtClean="0">
                <a:solidFill>
                  <a:schemeClr val="tx1"/>
                </a:solidFill>
              </a:rPr>
              <a:t>nterface </a:t>
            </a:r>
          </a:p>
        </p:txBody>
      </p:sp>
      <p:sp>
        <p:nvSpPr>
          <p:cNvPr id="20483" name="Line 8"/>
          <p:cNvSpPr>
            <a:spLocks noChangeShapeType="1"/>
          </p:cNvSpPr>
          <p:nvPr/>
        </p:nvSpPr>
        <p:spPr bwMode="auto">
          <a:xfrm flipH="1" flipV="1">
            <a:off x="4967287" y="5614194"/>
            <a:ext cx="796926" cy="240506"/>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0484" name="Line 9"/>
          <p:cNvSpPr>
            <a:spLocks noChangeShapeType="1"/>
          </p:cNvSpPr>
          <p:nvPr/>
        </p:nvSpPr>
        <p:spPr bwMode="auto">
          <a:xfrm>
            <a:off x="2419049" y="3970085"/>
            <a:ext cx="992707" cy="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0485" name="Rectangle 13"/>
          <p:cNvSpPr>
            <a:spLocks noChangeArrowheads="1"/>
          </p:cNvSpPr>
          <p:nvPr/>
        </p:nvSpPr>
        <p:spPr bwMode="auto">
          <a:xfrm>
            <a:off x="6228557" y="2670969"/>
            <a:ext cx="1516062" cy="274637"/>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smtClean="0">
                <a:latin typeface="Smith&amp;NephewLF" panose="020F0500030000020004" pitchFamily="34" charset="0"/>
              </a:rPr>
              <a:t>Power button</a:t>
            </a:r>
            <a:endParaRPr lang="en-US" sz="1600" dirty="0">
              <a:latin typeface="Smith&amp;NephewLF" panose="020F0500030000020004" pitchFamily="34" charset="0"/>
            </a:endParaRPr>
          </a:p>
        </p:txBody>
      </p:sp>
      <p:sp>
        <p:nvSpPr>
          <p:cNvPr id="20486" name="Line 21"/>
          <p:cNvSpPr>
            <a:spLocks noChangeShapeType="1"/>
          </p:cNvSpPr>
          <p:nvPr/>
        </p:nvSpPr>
        <p:spPr bwMode="auto">
          <a:xfrm flipV="1">
            <a:off x="2074327" y="4041056"/>
            <a:ext cx="2195746" cy="920626"/>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0487" name="Rectangle 1"/>
          <p:cNvSpPr>
            <a:spLocks noChangeArrowheads="1"/>
          </p:cNvSpPr>
          <p:nvPr/>
        </p:nvSpPr>
        <p:spPr bwMode="auto">
          <a:xfrm>
            <a:off x="344970" y="1585913"/>
            <a:ext cx="1606550" cy="427037"/>
          </a:xfrm>
          <a:prstGeom prst="rect">
            <a:avLst/>
          </a:prstGeom>
          <a:noFill/>
          <a:ln w="9525">
            <a:noFill/>
            <a:miter lim="800000"/>
            <a:headEnd/>
            <a:tailEnd/>
          </a:ln>
        </p:spPr>
        <p:txBody>
          <a:bodyPr>
            <a:spAutoFit/>
          </a:bodyPr>
          <a:lstStyle/>
          <a:p>
            <a:pPr eaLnBrk="0" hangingPunct="0">
              <a:spcBef>
                <a:spcPct val="50000"/>
              </a:spcBef>
            </a:pPr>
            <a:r>
              <a:rPr lang="en-GB" sz="2200" b="1" dirty="0">
                <a:solidFill>
                  <a:schemeClr val="accent1"/>
                </a:solidFill>
                <a:latin typeface="Smith&amp;NephewLF" panose="020F0500030000020004" pitchFamily="34" charset="0"/>
              </a:rPr>
              <a:t>Front v</a:t>
            </a:r>
            <a:r>
              <a:rPr lang="en-GB" sz="2200" b="1" dirty="0" smtClean="0">
                <a:solidFill>
                  <a:schemeClr val="accent1"/>
                </a:solidFill>
                <a:latin typeface="Smith&amp;NephewLF" panose="020F0500030000020004" pitchFamily="34" charset="0"/>
              </a:rPr>
              <a:t>iew</a:t>
            </a:r>
            <a:endParaRPr lang="en-US" sz="2200" b="1" dirty="0">
              <a:solidFill>
                <a:schemeClr val="accent1"/>
              </a:solidFill>
              <a:latin typeface="Smith&amp;NephewLF" panose="020F0500030000020004" pitchFamily="34" charset="0"/>
            </a:endParaRPr>
          </a:p>
        </p:txBody>
      </p:sp>
      <p:sp>
        <p:nvSpPr>
          <p:cNvPr id="20488" name="Line 7"/>
          <p:cNvSpPr>
            <a:spLocks noChangeShapeType="1"/>
          </p:cNvSpPr>
          <p:nvPr/>
        </p:nvSpPr>
        <p:spPr bwMode="auto">
          <a:xfrm flipH="1">
            <a:off x="4270073" y="2816226"/>
            <a:ext cx="1833563" cy="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0489" name="Rectangle 13"/>
          <p:cNvSpPr>
            <a:spLocks noChangeArrowheads="1"/>
          </p:cNvSpPr>
          <p:nvPr/>
        </p:nvSpPr>
        <p:spPr bwMode="auto">
          <a:xfrm>
            <a:off x="7092950" y="3695051"/>
            <a:ext cx="1879600" cy="576758"/>
          </a:xfrm>
          <a:prstGeom prst="rect">
            <a:avLst/>
          </a:prstGeom>
          <a:noFill/>
          <a:ln w="9525">
            <a:noFill/>
            <a:miter lim="800000"/>
            <a:headEnd/>
            <a:tailEnd/>
          </a:ln>
        </p:spPr>
        <p:txBody>
          <a:bodyPr/>
          <a:lstStyle/>
          <a:p>
            <a:pPr eaLnBrk="0" hangingPunct="0">
              <a:lnSpc>
                <a:spcPct val="90000"/>
              </a:lnSpc>
              <a:spcBef>
                <a:spcPct val="50000"/>
              </a:spcBef>
              <a:buSzPct val="75000"/>
            </a:pPr>
            <a:r>
              <a:rPr lang="en-GB" sz="1600" dirty="0" smtClean="0">
                <a:latin typeface="Smith&amp;NephewLF" panose="020F0500030000020004" pitchFamily="34" charset="0"/>
              </a:rPr>
              <a:t>Start/pause therapy and select</a:t>
            </a:r>
            <a:endParaRPr lang="en-US" sz="1600" dirty="0">
              <a:latin typeface="Smith&amp;NephewLF" panose="020F0500030000020004" pitchFamily="34" charset="0"/>
            </a:endParaRPr>
          </a:p>
        </p:txBody>
      </p:sp>
      <p:sp>
        <p:nvSpPr>
          <p:cNvPr id="20490" name="Line 7"/>
          <p:cNvSpPr>
            <a:spLocks noChangeShapeType="1"/>
          </p:cNvSpPr>
          <p:nvPr/>
        </p:nvSpPr>
        <p:spPr bwMode="auto">
          <a:xfrm flipH="1">
            <a:off x="4967286" y="3971995"/>
            <a:ext cx="2125663" cy="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0491" name="Line 7"/>
          <p:cNvSpPr>
            <a:spLocks noChangeShapeType="1"/>
          </p:cNvSpPr>
          <p:nvPr/>
        </p:nvSpPr>
        <p:spPr bwMode="auto">
          <a:xfrm flipH="1" flipV="1">
            <a:off x="4687625" y="4075508"/>
            <a:ext cx="1710469" cy="505619"/>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0493" name="Rectangle 13"/>
          <p:cNvSpPr>
            <a:spLocks noChangeArrowheads="1"/>
          </p:cNvSpPr>
          <p:nvPr/>
        </p:nvSpPr>
        <p:spPr bwMode="auto">
          <a:xfrm>
            <a:off x="930059" y="4810076"/>
            <a:ext cx="1893359" cy="303212"/>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smtClean="0">
                <a:latin typeface="Smith&amp;NephewLF" panose="020F0500030000020004" pitchFamily="34" charset="0"/>
              </a:rPr>
              <a:t>Keypad lock</a:t>
            </a:r>
            <a:endParaRPr lang="en-US" sz="1600" dirty="0">
              <a:latin typeface="Smith&amp;NephewLF" panose="020F0500030000020004" pitchFamily="34" charset="0"/>
            </a:endParaRPr>
          </a:p>
        </p:txBody>
      </p:sp>
      <p:sp>
        <p:nvSpPr>
          <p:cNvPr id="20495" name="Rectangle 13"/>
          <p:cNvSpPr>
            <a:spLocks noChangeArrowheads="1"/>
          </p:cNvSpPr>
          <p:nvPr/>
        </p:nvSpPr>
        <p:spPr bwMode="auto">
          <a:xfrm>
            <a:off x="344970" y="3792575"/>
            <a:ext cx="2333384" cy="565867"/>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smtClean="0">
                <a:latin typeface="Smith&amp;NephewLF" panose="020F0500030000020004" pitchFamily="34" charset="0"/>
              </a:rPr>
              <a:t>Up and down selectors</a:t>
            </a:r>
            <a:endParaRPr lang="en-US" sz="1600" dirty="0">
              <a:latin typeface="Smith&amp;NephewLF" panose="020F0500030000020004" pitchFamily="34" charset="0"/>
            </a:endParaRPr>
          </a:p>
        </p:txBody>
      </p:sp>
      <p:sp>
        <p:nvSpPr>
          <p:cNvPr id="17" name="Rectangle 13"/>
          <p:cNvSpPr>
            <a:spLocks noChangeArrowheads="1"/>
          </p:cNvSpPr>
          <p:nvPr/>
        </p:nvSpPr>
        <p:spPr bwMode="auto">
          <a:xfrm>
            <a:off x="7021326" y="3324942"/>
            <a:ext cx="2122674" cy="381000"/>
          </a:xfrm>
          <a:prstGeom prst="rect">
            <a:avLst/>
          </a:prstGeom>
          <a:noFill/>
          <a:ln w="9525">
            <a:noFill/>
            <a:miter lim="800000"/>
            <a:headEnd/>
            <a:tailEnd/>
          </a:ln>
        </p:spPr>
        <p:txBody>
          <a:bodyPr/>
          <a:lstStyle/>
          <a:p>
            <a:pPr eaLnBrk="0" hangingPunct="0">
              <a:lnSpc>
                <a:spcPct val="90000"/>
              </a:lnSpc>
              <a:spcBef>
                <a:spcPct val="50000"/>
              </a:spcBef>
              <a:buSzPct val="75000"/>
            </a:pPr>
            <a:r>
              <a:rPr lang="en-GB" sz="1600" dirty="0" smtClean="0">
                <a:latin typeface="Smith&amp;NephewLF" panose="020F0500030000020004" pitchFamily="34" charset="0"/>
              </a:rPr>
              <a:t>Battery status indicator</a:t>
            </a:r>
            <a:endParaRPr lang="en-US" sz="1600" dirty="0">
              <a:latin typeface="Smith&amp;NephewLF" panose="020F0500030000020004" pitchFamily="34" charset="0"/>
            </a:endParaRPr>
          </a:p>
        </p:txBody>
      </p:sp>
      <p:sp>
        <p:nvSpPr>
          <p:cNvPr id="18" name="Line 7"/>
          <p:cNvSpPr>
            <a:spLocks noChangeShapeType="1"/>
          </p:cNvSpPr>
          <p:nvPr/>
        </p:nvSpPr>
        <p:spPr bwMode="auto">
          <a:xfrm flipH="1">
            <a:off x="4967287" y="3490042"/>
            <a:ext cx="2125663" cy="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1" name="Line 9"/>
          <p:cNvSpPr>
            <a:spLocks noChangeShapeType="1"/>
          </p:cNvSpPr>
          <p:nvPr/>
        </p:nvSpPr>
        <p:spPr bwMode="auto">
          <a:xfrm>
            <a:off x="2249744" y="3505351"/>
            <a:ext cx="1397000" cy="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2" name="Rectangle 13"/>
          <p:cNvSpPr>
            <a:spLocks noChangeArrowheads="1"/>
          </p:cNvSpPr>
          <p:nvPr/>
        </p:nvSpPr>
        <p:spPr bwMode="auto">
          <a:xfrm>
            <a:off x="930059" y="3330541"/>
            <a:ext cx="1403325" cy="422377"/>
          </a:xfrm>
          <a:prstGeom prst="rect">
            <a:avLst/>
          </a:prstGeom>
          <a:noFill/>
          <a:ln w="9525">
            <a:noFill/>
            <a:miter lim="800000"/>
            <a:headEnd/>
            <a:tailEnd/>
          </a:ln>
        </p:spPr>
        <p:txBody>
          <a:bodyPr/>
          <a:lstStyle/>
          <a:p>
            <a:pPr eaLnBrk="0" hangingPunct="0">
              <a:lnSpc>
                <a:spcPct val="90000"/>
              </a:lnSpc>
              <a:spcBef>
                <a:spcPct val="50000"/>
              </a:spcBef>
              <a:buSzPct val="75000"/>
            </a:pPr>
            <a:r>
              <a:rPr lang="en-GB" sz="1600" dirty="0" smtClean="0">
                <a:latin typeface="Smith&amp;NephewLF" panose="020F0500030000020004" pitchFamily="34" charset="0"/>
              </a:rPr>
              <a:t>Display screen</a:t>
            </a:r>
            <a:endParaRPr lang="en-US" sz="1600" dirty="0">
              <a:latin typeface="Smith&amp;NephewLF" panose="020F0500030000020004" pitchFamily="34" charset="0"/>
            </a:endParaRPr>
          </a:p>
        </p:txBody>
      </p:sp>
      <p:sp>
        <p:nvSpPr>
          <p:cNvPr id="24" name="Rectangle 13"/>
          <p:cNvSpPr>
            <a:spLocks noChangeArrowheads="1"/>
          </p:cNvSpPr>
          <p:nvPr/>
        </p:nvSpPr>
        <p:spPr bwMode="auto">
          <a:xfrm>
            <a:off x="6398095" y="2168500"/>
            <a:ext cx="2005012" cy="360759"/>
          </a:xfrm>
          <a:prstGeom prst="rect">
            <a:avLst/>
          </a:prstGeom>
          <a:noFill/>
          <a:ln w="9525">
            <a:noFill/>
            <a:miter lim="800000"/>
            <a:headEnd/>
            <a:tailEnd/>
          </a:ln>
        </p:spPr>
        <p:txBody>
          <a:bodyPr/>
          <a:lstStyle/>
          <a:p>
            <a:pPr eaLnBrk="0" hangingPunct="0">
              <a:lnSpc>
                <a:spcPct val="90000"/>
              </a:lnSpc>
              <a:spcBef>
                <a:spcPct val="50000"/>
              </a:spcBef>
              <a:buSzPct val="75000"/>
            </a:pPr>
            <a:r>
              <a:rPr lang="en-GB" sz="1600" dirty="0" smtClean="0">
                <a:latin typeface="Smith&amp;NephewLF" panose="020F0500030000020004" pitchFamily="34" charset="0"/>
              </a:rPr>
              <a:t>Status/alarm indicator</a:t>
            </a:r>
            <a:endParaRPr lang="en-US" sz="1600" dirty="0">
              <a:latin typeface="Smith&amp;NephewLF" panose="020F0500030000020004" pitchFamily="34" charset="0"/>
            </a:endParaRPr>
          </a:p>
        </p:txBody>
      </p:sp>
      <p:sp>
        <p:nvSpPr>
          <p:cNvPr id="25" name="Line 7"/>
          <p:cNvSpPr>
            <a:spLocks noChangeShapeType="1"/>
          </p:cNvSpPr>
          <p:nvPr/>
        </p:nvSpPr>
        <p:spPr bwMode="auto">
          <a:xfrm flipH="1">
            <a:off x="4270073" y="2348880"/>
            <a:ext cx="2145986" cy="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7" name="Rectangle 13"/>
          <p:cNvSpPr>
            <a:spLocks noChangeArrowheads="1"/>
          </p:cNvSpPr>
          <p:nvPr/>
        </p:nvSpPr>
        <p:spPr bwMode="auto">
          <a:xfrm>
            <a:off x="6416059" y="4485432"/>
            <a:ext cx="2163762" cy="476250"/>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smtClean="0">
                <a:latin typeface="Smith&amp;NephewLF" panose="020F0500030000020004" pitchFamily="34" charset="0"/>
              </a:rPr>
              <a:t>Audio pause</a:t>
            </a:r>
            <a:endParaRPr lang="en-US" sz="1600" dirty="0">
              <a:latin typeface="Smith&amp;NephewLF" panose="020F0500030000020004" pitchFamily="34" charset="0"/>
            </a:endParaRPr>
          </a:p>
        </p:txBody>
      </p:sp>
      <p:sp>
        <p:nvSpPr>
          <p:cNvPr id="29" name="Rectangle 4"/>
          <p:cNvSpPr>
            <a:spLocks noChangeArrowheads="1"/>
          </p:cNvSpPr>
          <p:nvPr/>
        </p:nvSpPr>
        <p:spPr bwMode="auto">
          <a:xfrm>
            <a:off x="5814711" y="5805488"/>
            <a:ext cx="1323975" cy="473075"/>
          </a:xfrm>
          <a:prstGeom prst="rect">
            <a:avLst/>
          </a:prstGeom>
          <a:noFill/>
          <a:ln w="9525">
            <a:noFill/>
            <a:miter lim="800000"/>
            <a:headEnd/>
            <a:tailEnd/>
          </a:ln>
        </p:spPr>
        <p:txBody>
          <a:bodyPr/>
          <a:lstStyle/>
          <a:p>
            <a:pPr marL="271463" indent="-271463" eaLnBrk="0" hangingPunct="0">
              <a:lnSpc>
                <a:spcPct val="90000"/>
              </a:lnSpc>
              <a:spcBef>
                <a:spcPct val="50000"/>
              </a:spcBef>
              <a:buSzPct val="75000"/>
            </a:pPr>
            <a:r>
              <a:rPr lang="en-US" sz="1600" dirty="0">
                <a:latin typeface="Smith&amp;NephewLF" panose="020F0500030000020004" pitchFamily="34" charset="0"/>
              </a:rPr>
              <a:t>Canister</a:t>
            </a: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14</a:t>
            </a:fld>
            <a:endParaRPr lang="en-US" dirty="0"/>
          </a:p>
        </p:txBody>
      </p:sp>
      <p:sp>
        <p:nvSpPr>
          <p:cNvPr id="48" name="Line 7"/>
          <p:cNvSpPr>
            <a:spLocks noChangeShapeType="1"/>
          </p:cNvSpPr>
          <p:nvPr/>
        </p:nvSpPr>
        <p:spPr bwMode="auto">
          <a:xfrm flipH="1" flipV="1">
            <a:off x="5197171" y="5058172"/>
            <a:ext cx="1710469" cy="505619"/>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49" name="Rectangle 13"/>
          <p:cNvSpPr>
            <a:spLocks noChangeArrowheads="1"/>
          </p:cNvSpPr>
          <p:nvPr/>
        </p:nvSpPr>
        <p:spPr bwMode="auto">
          <a:xfrm>
            <a:off x="6938844" y="5486072"/>
            <a:ext cx="2163762" cy="476250"/>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smtClean="0">
                <a:latin typeface="Smith&amp;NephewLF" panose="020F0500030000020004" pitchFamily="34" charset="0"/>
              </a:rPr>
              <a:t>Fill warning label</a:t>
            </a:r>
            <a:endParaRPr lang="en-US" sz="1600" dirty="0">
              <a:latin typeface="Smith&amp;NephewLF" panose="020F0500030000020004" pitchFamily="34" charset="0"/>
            </a:endParaRPr>
          </a:p>
        </p:txBody>
      </p:sp>
    </p:spTree>
    <p:extLst>
      <p:ext uri="{BB962C8B-B14F-4D97-AF65-F5344CB8AC3E}">
        <p14:creationId xmlns:p14="http://schemas.microsoft.com/office/powerpoint/2010/main" val="2427837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57565" y="1344547"/>
            <a:ext cx="3816350" cy="4802187"/>
          </a:xfrm>
          <a:prstGeom prst="rect">
            <a:avLst/>
          </a:prstGeom>
          <a:noFill/>
          <a:ln w="9525">
            <a:noFill/>
            <a:miter lim="800000"/>
            <a:headEnd/>
            <a:tailEnd/>
          </a:ln>
        </p:spPr>
      </p:pic>
      <p:sp>
        <p:nvSpPr>
          <p:cNvPr id="34818" name="Text Box 15"/>
          <p:cNvSpPr txBox="1">
            <a:spLocks noChangeArrowheads="1"/>
          </p:cNvSpPr>
          <p:nvPr/>
        </p:nvSpPr>
        <p:spPr bwMode="auto">
          <a:xfrm>
            <a:off x="6143625" y="1751013"/>
            <a:ext cx="2771775" cy="1646605"/>
          </a:xfrm>
          <a:prstGeom prst="rect">
            <a:avLst/>
          </a:prstGeom>
          <a:noFill/>
          <a:ln w="9525">
            <a:noFill/>
            <a:miter lim="800000"/>
            <a:headEnd/>
            <a:tailEnd/>
          </a:ln>
        </p:spPr>
        <p:txBody>
          <a:bodyPr>
            <a:spAutoFit/>
          </a:bodyPr>
          <a:lstStyle/>
          <a:p>
            <a:pPr>
              <a:spcBef>
                <a:spcPct val="50000"/>
              </a:spcBef>
            </a:pPr>
            <a:r>
              <a:rPr lang="en-GB" sz="2000" b="1" dirty="0">
                <a:solidFill>
                  <a:srgbClr val="000000"/>
                </a:solidFill>
                <a:latin typeface="Smith&amp;NephewLF" panose="020F0500030000020004" pitchFamily="34" charset="0"/>
              </a:rPr>
              <a:t>Status </a:t>
            </a:r>
            <a:r>
              <a:rPr lang="en-GB" sz="2000" b="1" dirty="0" smtClean="0">
                <a:solidFill>
                  <a:srgbClr val="000000"/>
                </a:solidFill>
                <a:latin typeface="Smith&amp;NephewLF" panose="020F0500030000020004" pitchFamily="34" charset="0"/>
              </a:rPr>
              <a:t>LED:</a:t>
            </a:r>
            <a:endParaRPr lang="en-GB" sz="2000" b="1" dirty="0">
              <a:solidFill>
                <a:srgbClr val="000000"/>
              </a:solidFill>
              <a:latin typeface="Smith&amp;NephewLF" panose="020F0500030000020004" pitchFamily="34" charset="0"/>
            </a:endParaRPr>
          </a:p>
          <a:p>
            <a:pPr>
              <a:spcBef>
                <a:spcPct val="50000"/>
              </a:spcBef>
            </a:pPr>
            <a:r>
              <a:rPr lang="en-GB" dirty="0">
                <a:solidFill>
                  <a:srgbClr val="000000"/>
                </a:solidFill>
                <a:latin typeface="Smith&amp;NephewLF" panose="020F0500030000020004" pitchFamily="34" charset="0"/>
              </a:rPr>
              <a:t>UNLIT</a:t>
            </a:r>
            <a:r>
              <a:rPr lang="en-GB" b="1" dirty="0">
                <a:solidFill>
                  <a:srgbClr val="00FF00"/>
                </a:solidFill>
                <a:latin typeface="Smith&amp;NephewLF" panose="020F0500030000020004" pitchFamily="34" charset="0"/>
              </a:rPr>
              <a:t>   </a:t>
            </a:r>
            <a:r>
              <a:rPr lang="en-GB" dirty="0">
                <a:solidFill>
                  <a:srgbClr val="000000"/>
                </a:solidFill>
                <a:latin typeface="Smith&amp;NephewLF" panose="020F0500030000020004" pitchFamily="34" charset="0"/>
              </a:rPr>
              <a:t>= Standby</a:t>
            </a:r>
          </a:p>
          <a:p>
            <a:pPr>
              <a:spcBef>
                <a:spcPct val="50000"/>
              </a:spcBef>
            </a:pPr>
            <a:r>
              <a:rPr lang="en-GB" b="1" dirty="0" smtClean="0">
                <a:solidFill>
                  <a:srgbClr val="00FF00"/>
                </a:solidFill>
                <a:latin typeface="Smith&amp;NephewLF" panose="020F0500030000020004" pitchFamily="34" charset="0"/>
              </a:rPr>
              <a:t>Green</a:t>
            </a:r>
            <a:r>
              <a:rPr lang="en-GB" dirty="0" smtClean="0">
                <a:solidFill>
                  <a:srgbClr val="000000"/>
                </a:solidFill>
                <a:latin typeface="Smith&amp;NephewLF" panose="020F0500030000020004" pitchFamily="34" charset="0"/>
              </a:rPr>
              <a:t> </a:t>
            </a:r>
            <a:r>
              <a:rPr lang="en-GB" dirty="0">
                <a:solidFill>
                  <a:srgbClr val="000000"/>
                </a:solidFill>
                <a:latin typeface="Smith&amp;NephewLF" panose="020F0500030000020004" pitchFamily="34" charset="0"/>
              </a:rPr>
              <a:t>= Therapy</a:t>
            </a:r>
          </a:p>
          <a:p>
            <a:pPr>
              <a:spcBef>
                <a:spcPct val="50000"/>
              </a:spcBef>
            </a:pPr>
            <a:r>
              <a:rPr lang="en-GB" dirty="0">
                <a:solidFill>
                  <a:srgbClr val="000000"/>
                </a:solidFill>
                <a:latin typeface="Smith&amp;NephewLF" panose="020F0500030000020004" pitchFamily="34" charset="0"/>
              </a:rPr>
              <a:t> </a:t>
            </a:r>
            <a:r>
              <a:rPr lang="en-GB" dirty="0" smtClean="0">
                <a:solidFill>
                  <a:srgbClr val="000000"/>
                </a:solidFill>
                <a:latin typeface="Smith&amp;NephewLF" panose="020F0500030000020004" pitchFamily="34" charset="0"/>
              </a:rPr>
              <a:t>            = </a:t>
            </a:r>
            <a:r>
              <a:rPr lang="en-GB" dirty="0">
                <a:solidFill>
                  <a:srgbClr val="000000"/>
                </a:solidFill>
                <a:latin typeface="Smith&amp;NephewLF" panose="020F0500030000020004" pitchFamily="34" charset="0"/>
              </a:rPr>
              <a:t>Alarm condition</a:t>
            </a:r>
            <a:endParaRPr lang="en-US" dirty="0">
              <a:solidFill>
                <a:srgbClr val="000000"/>
              </a:solidFill>
              <a:latin typeface="Smith&amp;NephewLF" panose="020F0500030000020004" pitchFamily="34" charset="0"/>
            </a:endParaRPr>
          </a:p>
        </p:txBody>
      </p:sp>
      <p:sp>
        <p:nvSpPr>
          <p:cNvPr id="34819" name="AutoShape 16"/>
          <p:cNvSpPr>
            <a:spLocks noChangeArrowheads="1"/>
          </p:cNvSpPr>
          <p:nvPr/>
        </p:nvSpPr>
        <p:spPr bwMode="gray">
          <a:xfrm>
            <a:off x="3635375" y="1647825"/>
            <a:ext cx="2341563" cy="279400"/>
          </a:xfrm>
          <a:prstGeom prst="leftArrow">
            <a:avLst>
              <a:gd name="adj1" fmla="val 50000"/>
              <a:gd name="adj2" fmla="val 141269"/>
            </a:avLst>
          </a:prstGeom>
          <a:noFill/>
          <a:ln w="19050" algn="ctr">
            <a:solidFill>
              <a:srgbClr val="000000"/>
            </a:solidFill>
            <a:miter lim="800000"/>
            <a:headEnd/>
            <a:tailEnd/>
          </a:ln>
        </p:spPr>
        <p:txBody>
          <a:bodyPr wrap="none" lIns="0" tIns="0" rIns="0" bIns="0" anchor="ctr"/>
          <a:lstStyle/>
          <a:p>
            <a:pPr eaLnBrk="0" hangingPunct="0"/>
            <a:endParaRPr lang="en-GB" sz="2400" dirty="0">
              <a:solidFill>
                <a:srgbClr val="000000"/>
              </a:solidFill>
              <a:latin typeface="Arial Narrow" pitchFamily="34" charset="0"/>
            </a:endParaRPr>
          </a:p>
        </p:txBody>
      </p:sp>
      <p:sp>
        <p:nvSpPr>
          <p:cNvPr id="34820" name="Title 1"/>
          <p:cNvSpPr>
            <a:spLocks noGrp="1"/>
          </p:cNvSpPr>
          <p:nvPr>
            <p:ph type="title"/>
          </p:nvPr>
        </p:nvSpPr>
        <p:spPr/>
        <p:txBody>
          <a:bodyPr anchor="ctr"/>
          <a:lstStyle/>
          <a:p>
            <a:r>
              <a:rPr lang="en-GB" dirty="0" smtClean="0">
                <a:solidFill>
                  <a:schemeClr val="tx1"/>
                </a:solidFill>
              </a:rPr>
              <a:t>Status lights</a:t>
            </a: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15</a:t>
            </a:fld>
            <a:endParaRPr lang="en-US" dirty="0"/>
          </a:p>
        </p:txBody>
      </p:sp>
      <p:pic>
        <p:nvPicPr>
          <p:cNvPr id="614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95937" y="4379753"/>
            <a:ext cx="633026" cy="624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012160" y="3059064"/>
            <a:ext cx="896863" cy="338554"/>
          </a:xfrm>
          <a:prstGeom prst="rect">
            <a:avLst/>
          </a:prstGeom>
          <a:solidFill>
            <a:schemeClr val="tx1">
              <a:lumMod val="60000"/>
              <a:lumOff val="40000"/>
            </a:schemeClr>
          </a:solidFill>
          <a:ln>
            <a:solidFill>
              <a:schemeClr val="tx1">
                <a:lumMod val="60000"/>
                <a:lumOff val="40000"/>
              </a:schemeClr>
            </a:solidFill>
          </a:ln>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GB" sz="1600" b="1" dirty="0" smtClean="0">
                <a:ln/>
                <a:solidFill>
                  <a:schemeClr val="accent3"/>
                </a:solidFill>
                <a:latin typeface="Smith&amp;NephewLF" panose="020F0500030000020004" pitchFamily="34" charset="0"/>
              </a:rPr>
              <a:t>Yellow</a:t>
            </a:r>
            <a:r>
              <a:rPr lang="en-GB" sz="1600" b="1" cap="none" spc="0" dirty="0" smtClean="0">
                <a:ln/>
                <a:solidFill>
                  <a:schemeClr val="accent3"/>
                </a:solidFill>
                <a:effectLst/>
                <a:latin typeface="Smith&amp;NephewLF" panose="020F0500030000020004" pitchFamily="34" charset="0"/>
              </a:rPr>
              <a:t> </a:t>
            </a:r>
            <a:endParaRPr lang="en-US" sz="1600" b="1" cap="none" spc="0" dirty="0">
              <a:ln/>
              <a:solidFill>
                <a:schemeClr val="accent3"/>
              </a:solidFill>
              <a:effectLst/>
              <a:latin typeface="Smith&amp;NephewLF" panose="020F0500030000020004" pitchFamily="34" charset="0"/>
            </a:endParaRPr>
          </a:p>
        </p:txBody>
      </p:sp>
    </p:spTree>
    <p:extLst>
      <p:ext uri="{BB962C8B-B14F-4D97-AF65-F5344CB8AC3E}">
        <p14:creationId xmlns:p14="http://schemas.microsoft.com/office/powerpoint/2010/main" val="282057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1383" y="1484784"/>
            <a:ext cx="8229600" cy="4453128"/>
          </a:xfrm>
        </p:spPr>
        <p:txBody>
          <a:bodyPr/>
          <a:lstStyle/>
          <a:p>
            <a:pPr marL="342900" indent="-342900">
              <a:lnSpc>
                <a:spcPct val="100000"/>
              </a:lnSpc>
              <a:buAutoNum type="arabicPeriod"/>
            </a:pPr>
            <a:r>
              <a:rPr lang="en-GB" dirty="0" smtClean="0">
                <a:solidFill>
                  <a:schemeClr val="tx1"/>
                </a:solidFill>
              </a:rPr>
              <a:t>Select</a:t>
            </a:r>
            <a:r>
              <a:rPr lang="en-GB" dirty="0" smtClean="0"/>
              <a:t> the prescribed pressure setting using Up         and Down            buttons</a:t>
            </a:r>
          </a:p>
          <a:p>
            <a:pPr marL="342900" indent="-342900">
              <a:lnSpc>
                <a:spcPct val="100000"/>
              </a:lnSpc>
              <a:buAutoNum type="arabicPeriod"/>
            </a:pPr>
            <a:r>
              <a:rPr lang="en-GB" dirty="0" smtClean="0"/>
              <a:t>Press Select          button to start therapy </a:t>
            </a:r>
          </a:p>
          <a:p>
            <a:pPr marL="342900" indent="-342900">
              <a:lnSpc>
                <a:spcPct val="100000"/>
              </a:lnSpc>
              <a:buAutoNum type="arabicPeriod"/>
            </a:pPr>
            <a:r>
              <a:rPr lang="en-GB" dirty="0" smtClean="0"/>
              <a:t>Finished dressing should be fully compressed, firm to the touch and leak free</a:t>
            </a:r>
          </a:p>
          <a:p>
            <a:pPr marL="285750" indent="-285750">
              <a:lnSpc>
                <a:spcPct val="100000"/>
              </a:lnSpc>
              <a:buFont typeface="Arial" panose="020B0604020202020204" pitchFamily="34" charset="0"/>
              <a:buChar char="•"/>
            </a:pPr>
            <a:r>
              <a:rPr lang="en-GB" dirty="0" smtClean="0"/>
              <a:t>Setting pressure level is a decision that the healthcare provider must make based on an individual assessment of the particular wound</a:t>
            </a:r>
          </a:p>
          <a:p>
            <a:pPr marL="285750" indent="-285750">
              <a:lnSpc>
                <a:spcPct val="100000"/>
              </a:lnSpc>
              <a:buFont typeface="Arial" panose="020B0604020202020204" pitchFamily="34" charset="0"/>
              <a:buChar char="•"/>
            </a:pPr>
            <a:r>
              <a:rPr lang="en-GB" b="1" u="sng" dirty="0" smtClean="0">
                <a:solidFill>
                  <a:schemeClr val="accent1"/>
                </a:solidFill>
              </a:rPr>
              <a:t>40-120mmHg is the recommended therapeutic pressure range</a:t>
            </a:r>
          </a:p>
          <a:p>
            <a:pPr marL="285750" indent="-285750">
              <a:lnSpc>
                <a:spcPct val="100000"/>
              </a:lnSpc>
              <a:buFont typeface="Arial" panose="020B0604020202020204" pitchFamily="34" charset="0"/>
              <a:buChar char="•"/>
            </a:pPr>
            <a:r>
              <a:rPr lang="en-GB" dirty="0" smtClean="0"/>
              <a:t>In the event the wound is difficult to seal, the pressure setting may be increased to achieve the desired negative pressure at the wound bed</a:t>
            </a:r>
            <a:endParaRPr lang="en-GB" dirty="0"/>
          </a:p>
          <a:p>
            <a:pPr marL="285750" indent="-285750">
              <a:lnSpc>
                <a:spcPct val="100000"/>
              </a:lnSpc>
              <a:buFont typeface="Arial" panose="020B0604020202020204" pitchFamily="34" charset="0"/>
              <a:buChar char="•"/>
            </a:pPr>
            <a:r>
              <a:rPr lang="en-GB" dirty="0" smtClean="0"/>
              <a:t>Device will show set pressure level. If device detects operation outside of the set pressure, it will result in alarm activation</a:t>
            </a:r>
            <a:endParaRPr lang="en-GB" dirty="0"/>
          </a:p>
          <a:p>
            <a:pPr>
              <a:lnSpc>
                <a:spcPct val="100000"/>
              </a:lnSpc>
            </a:pPr>
            <a:r>
              <a:rPr lang="en-GB" sz="1600" b="1" dirty="0" smtClean="0">
                <a:solidFill>
                  <a:schemeClr val="accent1"/>
                </a:solidFill>
              </a:rPr>
              <a:t>Caution</a:t>
            </a:r>
            <a:r>
              <a:rPr lang="en-GB" sz="1600" dirty="0" smtClean="0">
                <a:solidFill>
                  <a:schemeClr val="accent1"/>
                </a:solidFill>
              </a:rPr>
              <a:t>: Before starting therapy, ensure the device and system tubing are located no more than     </a:t>
            </a:r>
            <a:r>
              <a:rPr lang="en-GB" sz="1600" dirty="0">
                <a:solidFill>
                  <a:schemeClr val="accent1"/>
                </a:solidFill>
              </a:rPr>
              <a:t>19 inches </a:t>
            </a:r>
            <a:r>
              <a:rPr lang="en-GB" sz="1600" dirty="0" smtClean="0">
                <a:solidFill>
                  <a:schemeClr val="accent1"/>
                </a:solidFill>
              </a:rPr>
              <a:t>(50cm) or higher than the wound and is away from any direct sources of heat</a:t>
            </a:r>
          </a:p>
          <a:p>
            <a:endParaRPr lang="en-GB" dirty="0" smtClean="0"/>
          </a:p>
        </p:txBody>
      </p:sp>
      <p:pic>
        <p:nvPicPr>
          <p:cNvPr id="19" name="Picture 1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6429" t="57673" r="39206" b="35415"/>
          <a:stretch/>
        </p:blipFill>
        <p:spPr>
          <a:xfrm>
            <a:off x="1979712" y="1815985"/>
            <a:ext cx="446094" cy="497843"/>
          </a:xfrm>
          <a:prstGeom prst="rect">
            <a:avLst/>
          </a:prstGeom>
        </p:spPr>
      </p:pic>
      <p:pic>
        <p:nvPicPr>
          <p:cNvPr id="18" name="Picture 17"/>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9769" t="57543" r="75569" b="35969"/>
          <a:stretch/>
        </p:blipFill>
        <p:spPr>
          <a:xfrm>
            <a:off x="6680801" y="1369265"/>
            <a:ext cx="476447" cy="467310"/>
          </a:xfrm>
          <a:prstGeom prst="rect">
            <a:avLst/>
          </a:prstGeom>
        </p:spPr>
      </p:pic>
      <p:sp>
        <p:nvSpPr>
          <p:cNvPr id="4" name="Title 3"/>
          <p:cNvSpPr>
            <a:spLocks noGrp="1"/>
          </p:cNvSpPr>
          <p:nvPr>
            <p:ph type="title"/>
          </p:nvPr>
        </p:nvSpPr>
        <p:spPr>
          <a:xfrm>
            <a:off x="790467" y="685002"/>
            <a:ext cx="8229600" cy="768096"/>
          </a:xfrm>
        </p:spPr>
        <p:txBody>
          <a:bodyPr/>
          <a:lstStyle/>
          <a:p>
            <a:r>
              <a:rPr lang="en-GB" dirty="0" smtClean="0">
                <a:solidFill>
                  <a:schemeClr val="tx1"/>
                </a:solidFill>
              </a:rPr>
              <a:t>Starting therapy </a:t>
            </a:r>
            <a:endParaRPr lang="en-US" dirty="0">
              <a:solidFill>
                <a:schemeClr val="tx1"/>
              </a:solidFill>
            </a:endParaRPr>
          </a:p>
        </p:txBody>
      </p:sp>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0316" t="45032" r="75514" b="49052"/>
          <a:stretch/>
        </p:blipFill>
        <p:spPr>
          <a:xfrm>
            <a:off x="5196810" y="1389856"/>
            <a:ext cx="426131" cy="426129"/>
          </a:xfrm>
          <a:prstGeom prst="rect">
            <a:avLst/>
          </a:prstGeom>
        </p:spPr>
      </p:pic>
      <p:pic>
        <p:nvPicPr>
          <p:cNvPr id="2"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72000" y="1865647"/>
            <a:ext cx="2453414" cy="49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fld id="{3A7D5340-7F4D-46FB-B4B5-A5222B0AC70A}" type="slidenum">
              <a:rPr lang="en-US" sz="1200" smtClean="0"/>
              <a:pPr/>
              <a:t>16</a:t>
            </a:fld>
            <a:endParaRPr lang="en-US" dirty="0"/>
          </a:p>
        </p:txBody>
      </p:sp>
      <p:sp>
        <p:nvSpPr>
          <p:cNvPr id="10" name="Rectangle 9"/>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4429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1383" y="1628800"/>
            <a:ext cx="8229600" cy="4453128"/>
          </a:xfrm>
        </p:spPr>
        <p:txBody>
          <a:bodyPr/>
          <a:lstStyle/>
          <a:p>
            <a:r>
              <a:rPr lang="en-GB" dirty="0" smtClean="0">
                <a:solidFill>
                  <a:schemeClr val="tx1"/>
                </a:solidFill>
              </a:rPr>
              <a:t>To lock the user interface when device is active, press and hold Keypad Lock         button for 2 seconds</a:t>
            </a:r>
          </a:p>
          <a:p>
            <a:r>
              <a:rPr lang="en-GB" dirty="0" smtClean="0">
                <a:solidFill>
                  <a:schemeClr val="tx1"/>
                </a:solidFill>
              </a:rPr>
              <a:t>When activated, the light will illuminate solid blue       </a:t>
            </a:r>
          </a:p>
          <a:p>
            <a:r>
              <a:rPr lang="en-GB" dirty="0" smtClean="0">
                <a:solidFill>
                  <a:schemeClr val="tx1"/>
                </a:solidFill>
              </a:rPr>
              <a:t>If the keypad on user interface has not been used for </a:t>
            </a:r>
            <a:r>
              <a:rPr lang="en-GB" b="1" dirty="0" smtClean="0">
                <a:solidFill>
                  <a:schemeClr val="tx1"/>
                </a:solidFill>
              </a:rPr>
              <a:t>15 minutes</a:t>
            </a:r>
            <a:r>
              <a:rPr lang="en-GB" dirty="0" smtClean="0">
                <a:solidFill>
                  <a:schemeClr val="tx1"/>
                </a:solidFill>
              </a:rPr>
              <a:t>, key pad will automatically lock</a:t>
            </a:r>
          </a:p>
          <a:p>
            <a:r>
              <a:rPr lang="en-GB" dirty="0" smtClean="0">
                <a:solidFill>
                  <a:schemeClr val="tx1"/>
                </a:solidFill>
              </a:rPr>
              <a:t>In </a:t>
            </a:r>
            <a:r>
              <a:rPr lang="en-GB" b="1" i="1" dirty="0" smtClean="0">
                <a:solidFill>
                  <a:schemeClr val="tx1"/>
                </a:solidFill>
              </a:rPr>
              <a:t>active</a:t>
            </a:r>
            <a:r>
              <a:rPr lang="en-GB" dirty="0" smtClean="0">
                <a:solidFill>
                  <a:schemeClr val="tx1"/>
                </a:solidFill>
              </a:rPr>
              <a:t> mode, if keypad or user interface has not been used for </a:t>
            </a:r>
            <a:r>
              <a:rPr lang="en-GB" b="1" dirty="0" smtClean="0">
                <a:solidFill>
                  <a:schemeClr val="tx1"/>
                </a:solidFill>
              </a:rPr>
              <a:t>15 minutes</a:t>
            </a:r>
            <a:r>
              <a:rPr lang="en-GB" dirty="0" smtClean="0">
                <a:solidFill>
                  <a:schemeClr val="tx1"/>
                </a:solidFill>
              </a:rPr>
              <a:t>, keypad will automatically lock</a:t>
            </a:r>
          </a:p>
          <a:p>
            <a:r>
              <a:rPr lang="en-GB" dirty="0" smtClean="0">
                <a:solidFill>
                  <a:schemeClr val="tx1"/>
                </a:solidFill>
              </a:rPr>
              <a:t>To unlock the user interface, press and hold the Keypad Lock button for 2 seconds    </a:t>
            </a:r>
          </a:p>
          <a:p>
            <a:endParaRPr lang="en-GB" dirty="0"/>
          </a:p>
          <a:p>
            <a:r>
              <a:rPr lang="en-GB" dirty="0" smtClean="0">
                <a:solidFill>
                  <a:schemeClr val="accent1"/>
                </a:solidFill>
              </a:rPr>
              <a:t>Note: Locking keypad only locks the row of keys under display screen. The Power Button is not locked</a:t>
            </a:r>
          </a:p>
          <a:p>
            <a:endParaRPr lang="en-GB" dirty="0" smtClean="0"/>
          </a:p>
        </p:txBody>
      </p:sp>
      <p:pic>
        <p:nvPicPr>
          <p:cNvPr id="23" name="Picture 2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6623" t="25726" r="39847" b="68084"/>
          <a:stretch/>
        </p:blipFill>
        <p:spPr>
          <a:xfrm>
            <a:off x="8104824" y="3933056"/>
            <a:ext cx="407918" cy="504056"/>
          </a:xfrm>
          <a:prstGeom prst="rect">
            <a:avLst/>
          </a:prstGeom>
        </p:spPr>
      </p:pic>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6163" t="25849" r="39472" b="67249"/>
          <a:stretch/>
        </p:blipFill>
        <p:spPr>
          <a:xfrm>
            <a:off x="7493310" y="1495178"/>
            <a:ext cx="446095" cy="497150"/>
          </a:xfrm>
          <a:prstGeom prst="rect">
            <a:avLst/>
          </a:prstGeom>
        </p:spPr>
      </p:pic>
      <p:sp>
        <p:nvSpPr>
          <p:cNvPr id="4" name="Title 3"/>
          <p:cNvSpPr>
            <a:spLocks noGrp="1"/>
          </p:cNvSpPr>
          <p:nvPr>
            <p:ph type="title"/>
          </p:nvPr>
        </p:nvSpPr>
        <p:spPr>
          <a:xfrm>
            <a:off x="489712" y="683046"/>
            <a:ext cx="8229600" cy="768096"/>
          </a:xfrm>
        </p:spPr>
        <p:txBody>
          <a:bodyPr/>
          <a:lstStyle/>
          <a:p>
            <a:r>
              <a:rPr lang="en-GB" dirty="0" smtClean="0">
                <a:solidFill>
                  <a:schemeClr val="tx1"/>
                </a:solidFill>
              </a:rPr>
              <a:t>Lock or unlock keypad</a:t>
            </a:r>
            <a:endParaRPr lang="en-US" dirty="0">
              <a:solidFill>
                <a:schemeClr val="tx1"/>
              </a:solidFill>
            </a:endParaRPr>
          </a:p>
        </p:txBody>
      </p:sp>
      <p:pic>
        <p:nvPicPr>
          <p:cNvPr id="22" name="Picture 2" descr="C:\Users\hc0217\AppData\Local\Microsoft\Windows\Temporary Internet Files\Content.Outlook\77DQI9F8\symbols 2.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5403" t="21877" r="53032" b="69568"/>
          <a:stretch/>
        </p:blipFill>
        <p:spPr bwMode="auto">
          <a:xfrm>
            <a:off x="5940152" y="2128971"/>
            <a:ext cx="2539614" cy="522674"/>
          </a:xfrm>
          <a:prstGeom prst="rect">
            <a:avLst/>
          </a:prstGeom>
          <a:noFill/>
          <a:extLst>
            <a:ext uri="{909E8E84-426E-40DD-AFC4-6F175D3DCCD1}">
              <a14:hiddenFill xmlns:a14="http://schemas.microsoft.com/office/drawing/2010/main">
                <a:solidFill>
                  <a:srgbClr val="FFFFFF"/>
                </a:solidFill>
              </a14:hiddenFill>
            </a:ext>
          </a:extLst>
        </p:spPr>
      </p:pic>
      <p:sp>
        <p:nvSpPr>
          <p:cNvPr id="35" name="Oval 6"/>
          <p:cNvSpPr>
            <a:spLocks noChangeArrowheads="1"/>
          </p:cNvSpPr>
          <p:nvPr/>
        </p:nvSpPr>
        <p:spPr bwMode="gray">
          <a:xfrm>
            <a:off x="5022002" y="2276008"/>
            <a:ext cx="228600" cy="228600"/>
          </a:xfrm>
          <a:prstGeom prst="ellipse">
            <a:avLst/>
          </a:prstGeom>
          <a:solidFill>
            <a:srgbClr val="33CCFF"/>
          </a:solidFill>
          <a:ln w="9525" algn="ctr">
            <a:noFill/>
            <a:round/>
            <a:headEnd/>
            <a:tailEnd/>
          </a:ln>
          <a:effectLst/>
          <a:extLst/>
        </p:spPr>
        <p:txBody>
          <a:bodyPr wrap="none" lIns="301752" tIns="0" rIns="301752" bIns="0" anchor="ctr"/>
          <a:lstStyle>
            <a:lvl1pPr eaLnBrk="0" hangingPunct="0">
              <a:defRPr sz="3600">
                <a:solidFill>
                  <a:schemeClr val="bg2"/>
                </a:solidFill>
                <a:latin typeface="Smith&amp;NephewLF" pitchFamily="34" charset="0"/>
              </a:defRPr>
            </a:lvl1pPr>
            <a:lvl2pPr marL="742950" indent="-285750" eaLnBrk="0" hangingPunct="0">
              <a:defRPr sz="3600">
                <a:solidFill>
                  <a:schemeClr val="bg2"/>
                </a:solidFill>
                <a:latin typeface="Smith&amp;NephewLF" pitchFamily="34" charset="0"/>
              </a:defRPr>
            </a:lvl2pPr>
            <a:lvl3pPr marL="1143000" indent="-228600" eaLnBrk="0" hangingPunct="0">
              <a:defRPr sz="3600">
                <a:solidFill>
                  <a:schemeClr val="bg2"/>
                </a:solidFill>
                <a:latin typeface="Smith&amp;NephewLF" pitchFamily="34" charset="0"/>
              </a:defRPr>
            </a:lvl3pPr>
            <a:lvl4pPr marL="1600200" indent="-228600" eaLnBrk="0" hangingPunct="0">
              <a:defRPr sz="3600">
                <a:solidFill>
                  <a:schemeClr val="bg2"/>
                </a:solidFill>
                <a:latin typeface="Smith&amp;NephewLF" pitchFamily="34" charset="0"/>
              </a:defRPr>
            </a:lvl4pPr>
            <a:lvl5pPr marL="2057400" indent="-228600" eaLnBrk="0" hangingPunct="0">
              <a:defRPr sz="3600">
                <a:solidFill>
                  <a:schemeClr val="bg2"/>
                </a:solidFill>
                <a:latin typeface="Smith&amp;NephewLF" pitchFamily="34" charset="0"/>
              </a:defRPr>
            </a:lvl5pPr>
            <a:lvl6pPr marL="2514600" indent="-228600" algn="ctr" eaLnBrk="0" fontAlgn="base" hangingPunct="0">
              <a:spcBef>
                <a:spcPct val="0"/>
              </a:spcBef>
              <a:spcAft>
                <a:spcPct val="0"/>
              </a:spcAft>
              <a:defRPr sz="3600">
                <a:solidFill>
                  <a:schemeClr val="bg2"/>
                </a:solidFill>
                <a:latin typeface="Smith&amp;NephewLF" pitchFamily="34" charset="0"/>
              </a:defRPr>
            </a:lvl6pPr>
            <a:lvl7pPr marL="2971800" indent="-228600" algn="ctr" eaLnBrk="0" fontAlgn="base" hangingPunct="0">
              <a:spcBef>
                <a:spcPct val="0"/>
              </a:spcBef>
              <a:spcAft>
                <a:spcPct val="0"/>
              </a:spcAft>
              <a:defRPr sz="3600">
                <a:solidFill>
                  <a:schemeClr val="bg2"/>
                </a:solidFill>
                <a:latin typeface="Smith&amp;NephewLF" pitchFamily="34" charset="0"/>
              </a:defRPr>
            </a:lvl7pPr>
            <a:lvl8pPr marL="3429000" indent="-228600" algn="ctr" eaLnBrk="0" fontAlgn="base" hangingPunct="0">
              <a:spcBef>
                <a:spcPct val="0"/>
              </a:spcBef>
              <a:spcAft>
                <a:spcPct val="0"/>
              </a:spcAft>
              <a:defRPr sz="3600">
                <a:solidFill>
                  <a:schemeClr val="bg2"/>
                </a:solidFill>
                <a:latin typeface="Smith&amp;NephewLF" pitchFamily="34" charset="0"/>
              </a:defRPr>
            </a:lvl8pPr>
            <a:lvl9pPr marL="3886200" indent="-228600" algn="ctr" eaLnBrk="0" fontAlgn="base" hangingPunct="0">
              <a:spcBef>
                <a:spcPct val="0"/>
              </a:spcBef>
              <a:spcAft>
                <a:spcPct val="0"/>
              </a:spcAft>
              <a:defRPr sz="3600">
                <a:solidFill>
                  <a:schemeClr val="bg2"/>
                </a:solidFill>
                <a:latin typeface="Smith&amp;NephewLF"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3600" b="0" i="0" u="none" strike="noStrike" kern="0" cap="none" spc="0" normalizeH="0" baseline="0" noProof="0" dirty="0" smtClean="0">
              <a:ln>
                <a:noFill/>
              </a:ln>
              <a:solidFill>
                <a:srgbClr val="CCCCCC"/>
              </a:solidFill>
              <a:effectLst/>
              <a:uLnTx/>
              <a:uFillTx/>
              <a:latin typeface="Smith&amp;NephewLF" pitchFamily="34" charset="0"/>
            </a:endParaRP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17</a:t>
            </a:fld>
            <a:endParaRPr lang="en-US" dirty="0"/>
          </a:p>
        </p:txBody>
      </p:sp>
      <p:sp>
        <p:nvSpPr>
          <p:cNvPr id="11" name="Rectangle 10"/>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04990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 descr="C:\Users\lrmlazze\Desktop\20150909-021 GO Laying down.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4365" y="1571263"/>
            <a:ext cx="3181199" cy="19736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5"/>
          <p:cNvSpPr>
            <a:spLocks noChangeArrowheads="1"/>
          </p:cNvSpPr>
          <p:nvPr/>
        </p:nvSpPr>
        <p:spPr bwMode="auto">
          <a:xfrm>
            <a:off x="577876" y="4246999"/>
            <a:ext cx="2520528" cy="280988"/>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a:latin typeface="Smith&amp;NephewLF" panose="020F0500030000020004" pitchFamily="34" charset="0"/>
              </a:rPr>
              <a:t>Inlet </a:t>
            </a:r>
            <a:r>
              <a:rPr lang="en-US" sz="1600" dirty="0" smtClean="0">
                <a:latin typeface="Smith&amp;NephewLF" panose="020F0500030000020004" pitchFamily="34" charset="0"/>
              </a:rPr>
              <a:t>connector </a:t>
            </a:r>
            <a:r>
              <a:rPr lang="en-US" sz="1600" dirty="0">
                <a:latin typeface="Smith&amp;NephewLF" panose="020F0500030000020004" pitchFamily="34" charset="0"/>
              </a:rPr>
              <a:t>and “O” ring</a:t>
            </a:r>
          </a:p>
        </p:txBody>
      </p:sp>
      <p:sp>
        <p:nvSpPr>
          <p:cNvPr id="22534" name="Rectangle 7"/>
          <p:cNvSpPr>
            <a:spLocks noChangeArrowheads="1"/>
          </p:cNvSpPr>
          <p:nvPr/>
        </p:nvSpPr>
        <p:spPr bwMode="auto">
          <a:xfrm>
            <a:off x="4877311" y="4160504"/>
            <a:ext cx="1421234" cy="352425"/>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a:latin typeface="Smith&amp;NephewLF" panose="020F0500030000020004" pitchFamily="34" charset="0"/>
              </a:rPr>
              <a:t>Canister </a:t>
            </a:r>
            <a:r>
              <a:rPr lang="en-US" sz="1600" dirty="0" smtClean="0">
                <a:latin typeface="Smith&amp;NephewLF" panose="020F0500030000020004" pitchFamily="34" charset="0"/>
              </a:rPr>
              <a:t>clips</a:t>
            </a:r>
            <a:endParaRPr lang="en-US" sz="1600" dirty="0">
              <a:latin typeface="Smith&amp;NephewLF" panose="020F0500030000020004" pitchFamily="34" charset="0"/>
            </a:endParaRPr>
          </a:p>
        </p:txBody>
      </p:sp>
      <p:sp>
        <p:nvSpPr>
          <p:cNvPr id="22535" name="Rectangle 8"/>
          <p:cNvSpPr>
            <a:spLocks noChangeArrowheads="1"/>
          </p:cNvSpPr>
          <p:nvPr/>
        </p:nvSpPr>
        <p:spPr bwMode="auto">
          <a:xfrm>
            <a:off x="373801" y="849009"/>
            <a:ext cx="1464339" cy="280987"/>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a:latin typeface="Smith&amp;NephewLF" panose="020F0500030000020004" pitchFamily="34" charset="0"/>
              </a:rPr>
              <a:t>Shoulder Strap</a:t>
            </a:r>
          </a:p>
        </p:txBody>
      </p:sp>
      <p:sp>
        <p:nvSpPr>
          <p:cNvPr id="22536" name="Line 9"/>
          <p:cNvSpPr>
            <a:spLocks noChangeShapeType="1"/>
          </p:cNvSpPr>
          <p:nvPr/>
        </p:nvSpPr>
        <p:spPr bwMode="auto">
          <a:xfrm flipV="1">
            <a:off x="6066349" y="3149266"/>
            <a:ext cx="628615" cy="1017588"/>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2537" name="Line 10"/>
          <p:cNvSpPr>
            <a:spLocks noChangeShapeType="1"/>
          </p:cNvSpPr>
          <p:nvPr/>
        </p:nvSpPr>
        <p:spPr bwMode="auto">
          <a:xfrm flipH="1" flipV="1">
            <a:off x="7462577" y="3149266"/>
            <a:ext cx="179963" cy="1017588"/>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2539" name="Rectangle 12"/>
          <p:cNvSpPr>
            <a:spLocks noChangeArrowheads="1"/>
          </p:cNvSpPr>
          <p:nvPr/>
        </p:nvSpPr>
        <p:spPr bwMode="gray">
          <a:xfrm>
            <a:off x="6598161" y="3149266"/>
            <a:ext cx="461963" cy="222250"/>
          </a:xfrm>
          <a:prstGeom prst="rect">
            <a:avLst/>
          </a:prstGeom>
          <a:noFill/>
          <a:ln w="9525">
            <a:noFill/>
            <a:miter lim="800000"/>
            <a:headEnd/>
            <a:tailEnd/>
          </a:ln>
        </p:spPr>
        <p:txBody>
          <a:bodyPr wrap="none" lIns="301752" tIns="0" rIns="301752" bIns="0" anchor="ctr"/>
          <a:lstStyle/>
          <a:p>
            <a:pPr eaLnBrk="0" hangingPunct="0"/>
            <a:endParaRPr lang="en-GB" sz="2400" dirty="0">
              <a:latin typeface="Smith&amp;NephewLF" panose="020F0500030000020004" pitchFamily="34" charset="0"/>
            </a:endParaRPr>
          </a:p>
        </p:txBody>
      </p:sp>
      <p:sp>
        <p:nvSpPr>
          <p:cNvPr id="22540" name="Rectangle 13"/>
          <p:cNvSpPr>
            <a:spLocks noChangeArrowheads="1"/>
          </p:cNvSpPr>
          <p:nvPr/>
        </p:nvSpPr>
        <p:spPr bwMode="auto">
          <a:xfrm>
            <a:off x="5160235" y="989502"/>
            <a:ext cx="1812228" cy="430887"/>
          </a:xfrm>
          <a:prstGeom prst="rect">
            <a:avLst/>
          </a:prstGeom>
          <a:noFill/>
          <a:ln w="9525">
            <a:noFill/>
            <a:miter lim="800000"/>
            <a:headEnd/>
            <a:tailEnd/>
          </a:ln>
        </p:spPr>
        <p:txBody>
          <a:bodyPr wrap="square">
            <a:spAutoFit/>
          </a:bodyPr>
          <a:lstStyle/>
          <a:p>
            <a:pPr eaLnBrk="0" hangingPunct="0">
              <a:spcBef>
                <a:spcPct val="50000"/>
              </a:spcBef>
            </a:pPr>
            <a:r>
              <a:rPr lang="en-GB" sz="2200" b="1" dirty="0">
                <a:solidFill>
                  <a:schemeClr val="accent1"/>
                </a:solidFill>
                <a:latin typeface="Smith&amp;NephewLF" panose="020F0500030000020004" pitchFamily="34" charset="0"/>
              </a:rPr>
              <a:t>Side </a:t>
            </a:r>
            <a:r>
              <a:rPr lang="en-GB" sz="2200" b="1" dirty="0" smtClean="0">
                <a:solidFill>
                  <a:schemeClr val="accent1"/>
                </a:solidFill>
                <a:latin typeface="Smith&amp;NephewLF" panose="020F0500030000020004" pitchFamily="34" charset="0"/>
              </a:rPr>
              <a:t>view</a:t>
            </a:r>
            <a:endParaRPr lang="en-US" sz="2200" b="1" dirty="0">
              <a:solidFill>
                <a:schemeClr val="accent1"/>
              </a:solidFill>
              <a:latin typeface="Smith&amp;NephewLF" panose="020F05000300000200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26807"/>
          <a:stretch/>
        </p:blipFill>
        <p:spPr>
          <a:xfrm>
            <a:off x="244418" y="1387787"/>
            <a:ext cx="4111604" cy="1998787"/>
          </a:xfrm>
          <a:prstGeom prst="rect">
            <a:avLst/>
          </a:prstGeom>
          <a:noFill/>
          <a:ln>
            <a:noFill/>
          </a:ln>
        </p:spPr>
      </p:pic>
      <p:sp>
        <p:nvSpPr>
          <p:cNvPr id="22533" name="Line 6"/>
          <p:cNvSpPr>
            <a:spLocks noChangeShapeType="1"/>
          </p:cNvSpPr>
          <p:nvPr/>
        </p:nvSpPr>
        <p:spPr bwMode="auto">
          <a:xfrm>
            <a:off x="1620068" y="1129996"/>
            <a:ext cx="1274215" cy="381170"/>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22531" name="Line 4"/>
          <p:cNvSpPr>
            <a:spLocks noChangeShapeType="1"/>
          </p:cNvSpPr>
          <p:nvPr/>
        </p:nvSpPr>
        <p:spPr bwMode="auto">
          <a:xfrm flipH="1" flipV="1">
            <a:off x="2030188" y="2938015"/>
            <a:ext cx="320508" cy="1243896"/>
          </a:xfrm>
          <a:prstGeom prst="line">
            <a:avLst/>
          </a:prstGeom>
          <a:noFill/>
          <a:ln w="28575">
            <a:solidFill>
              <a:schemeClr val="tx1">
                <a:lumMod val="50000"/>
              </a:schemeClr>
            </a:solidFill>
            <a:miter lim="800000"/>
            <a:headEnd/>
            <a:tailEnd type="triangle" w="med" len="med"/>
          </a:ln>
        </p:spPr>
        <p:txBody>
          <a:bodyPr wrap="none"/>
          <a:lstStyle/>
          <a:p>
            <a:endParaRPr lang="en-GB" dirty="0">
              <a:latin typeface="Smith&amp;NephewLF" panose="020F0500030000020004" pitchFamily="34" charset="0"/>
            </a:endParaRPr>
          </a:p>
        </p:txBody>
      </p:sp>
      <p:sp>
        <p:nvSpPr>
          <p:cNvPr id="16" name="Rectangle 7"/>
          <p:cNvSpPr>
            <a:spLocks noChangeArrowheads="1"/>
          </p:cNvSpPr>
          <p:nvPr/>
        </p:nvSpPr>
        <p:spPr bwMode="auto">
          <a:xfrm>
            <a:off x="6598161" y="4286835"/>
            <a:ext cx="2076648" cy="376674"/>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smtClean="0">
                <a:latin typeface="Smith&amp;NephewLF" panose="020F0500030000020004" pitchFamily="34" charset="0"/>
              </a:rPr>
              <a:t>Electrical power inlet</a:t>
            </a:r>
            <a:endParaRPr lang="en-US" sz="1600" dirty="0">
              <a:latin typeface="Smith&amp;NephewLF" panose="020F0500030000020004" pitchFamily="34" charset="0"/>
            </a:endParaRPr>
          </a:p>
        </p:txBody>
      </p:sp>
      <p:sp>
        <p:nvSpPr>
          <p:cNvPr id="3" name="Slide Number Placeholder 2"/>
          <p:cNvSpPr>
            <a:spLocks noGrp="1"/>
          </p:cNvSpPr>
          <p:nvPr>
            <p:ph type="sldNum" sz="quarter" idx="11"/>
          </p:nvPr>
        </p:nvSpPr>
        <p:spPr/>
        <p:txBody>
          <a:bodyPr/>
          <a:lstStyle/>
          <a:p>
            <a:fld id="{3A7D5340-7F4D-46FB-B4B5-A5222B0AC70A}" type="slidenum">
              <a:rPr lang="en-US" sz="1200" smtClean="0"/>
              <a:pPr/>
              <a:t>18</a:t>
            </a:fld>
            <a:endParaRPr lang="en-US" dirty="0"/>
          </a:p>
        </p:txBody>
      </p:sp>
      <p:pic>
        <p:nvPicPr>
          <p:cNvPr id="1026" name="Picture 2" descr="C:\Users\lrmlazze\Desktop\RENASYS\RENASYS Re-Launch\Photos\RENASYS NEW JPEGs\20150909-044.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07881" y="4475172"/>
            <a:ext cx="2386821" cy="17657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angle 7"/>
          <p:cNvSpPr>
            <a:spLocks noChangeArrowheads="1"/>
          </p:cNvSpPr>
          <p:nvPr/>
        </p:nvSpPr>
        <p:spPr bwMode="auto">
          <a:xfrm>
            <a:off x="3543901" y="6240966"/>
            <a:ext cx="1421234" cy="352425"/>
          </a:xfrm>
          <a:prstGeom prst="rect">
            <a:avLst/>
          </a:prstGeom>
          <a:noFill/>
          <a:ln w="9525">
            <a:noFill/>
            <a:miter lim="800000"/>
            <a:headEnd/>
            <a:tailEnd/>
          </a:ln>
        </p:spPr>
        <p:txBody>
          <a:bodyPr/>
          <a:lstStyle/>
          <a:p>
            <a:pPr eaLnBrk="0" hangingPunct="0">
              <a:lnSpc>
                <a:spcPct val="90000"/>
              </a:lnSpc>
              <a:spcBef>
                <a:spcPct val="50000"/>
              </a:spcBef>
              <a:buSzPct val="75000"/>
            </a:pPr>
            <a:r>
              <a:rPr lang="en-US" sz="1600" dirty="0" smtClean="0">
                <a:latin typeface="Smith&amp;NephewLF" panose="020F0500030000020004" pitchFamily="34" charset="0"/>
              </a:rPr>
              <a:t>Power Supply</a:t>
            </a:r>
            <a:endParaRPr lang="en-US" sz="1600" dirty="0">
              <a:latin typeface="Smith&amp;NephewLF" panose="020F0500030000020004" pitchFamily="34" charset="0"/>
            </a:endParaRPr>
          </a:p>
        </p:txBody>
      </p:sp>
    </p:spTree>
    <p:extLst>
      <p:ext uri="{BB962C8B-B14F-4D97-AF65-F5344CB8AC3E}">
        <p14:creationId xmlns:p14="http://schemas.microsoft.com/office/powerpoint/2010/main" val="1703511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bwMode="auto">
          <a:prstGeom prst="rect">
            <a:avLst/>
          </a:prstGeom>
          <a:noFill/>
          <a:ln>
            <a:miter lim="800000"/>
            <a:headEnd/>
            <a:tailEnd/>
          </a:ln>
        </p:spPr>
        <p:txBody>
          <a:bodyPr lIns="0" tIns="0" rIns="0" bIns="0" anchor="ctr"/>
          <a:lstStyle/>
          <a:p>
            <a:r>
              <a:rPr lang="en-GB" sz="2800" dirty="0" smtClean="0"/>
              <a:t>RENASYS</a:t>
            </a:r>
            <a:r>
              <a:rPr lang="en-GB" baseline="30000" dirty="0" smtClean="0"/>
              <a:t>™ </a:t>
            </a:r>
            <a:r>
              <a:rPr lang="en-GB" sz="2800" dirty="0" smtClean="0"/>
              <a:t>GO </a:t>
            </a:r>
            <a:r>
              <a:rPr lang="en-GB" dirty="0"/>
              <a:t>o</a:t>
            </a:r>
            <a:r>
              <a:rPr lang="en-GB" sz="2800" dirty="0" smtClean="0"/>
              <a:t>rientation</a:t>
            </a: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5124" b="10780"/>
          <a:stretch/>
        </p:blipFill>
        <p:spPr bwMode="gray">
          <a:xfrm>
            <a:off x="780880" y="2737445"/>
            <a:ext cx="1617211" cy="319424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425" y="2260441"/>
            <a:ext cx="3022199" cy="369332"/>
          </a:xfrm>
          <a:prstGeom prst="rect">
            <a:avLst/>
          </a:prstGeom>
          <a:noFill/>
        </p:spPr>
        <p:txBody>
          <a:bodyPr wrap="square" rtlCol="0">
            <a:spAutoFit/>
          </a:bodyPr>
          <a:lstStyle/>
          <a:p>
            <a:r>
              <a:rPr lang="en-GB" dirty="0">
                <a:latin typeface="Smith&amp;NephewLF" panose="020F0500030000020004" pitchFamily="34" charset="0"/>
              </a:rPr>
              <a:t>Recommended orientation</a:t>
            </a:r>
            <a:endParaRPr lang="en-US" dirty="0">
              <a:latin typeface="Smith&amp;NephewLF" panose="020F0500030000020004" pitchFamily="34" charset="0"/>
            </a:endParaRPr>
          </a:p>
        </p:txBody>
      </p:sp>
      <p:sp>
        <p:nvSpPr>
          <p:cNvPr id="7" name="TextBox 6"/>
          <p:cNvSpPr txBox="1"/>
          <p:nvPr/>
        </p:nvSpPr>
        <p:spPr>
          <a:xfrm>
            <a:off x="3948524" y="2260441"/>
            <a:ext cx="3140596" cy="369332"/>
          </a:xfrm>
          <a:prstGeom prst="rect">
            <a:avLst/>
          </a:prstGeom>
          <a:noFill/>
        </p:spPr>
        <p:txBody>
          <a:bodyPr wrap="square" rtlCol="0">
            <a:spAutoFit/>
          </a:bodyPr>
          <a:lstStyle/>
          <a:p>
            <a:r>
              <a:rPr lang="en-GB" dirty="0" smtClean="0">
                <a:latin typeface="Smith&amp;NephewLF" panose="020F0500030000020004" pitchFamily="34" charset="0"/>
              </a:rPr>
              <a:t>Incorrect orientation</a:t>
            </a:r>
            <a:endParaRPr lang="en-US" dirty="0">
              <a:latin typeface="Smith&amp;NephewLF" panose="020F0500030000020004" pitchFamily="34" charset="0"/>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3948524" y="2675890"/>
            <a:ext cx="4804195" cy="3567087"/>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descr="http://upload.wikimedia.org/wikipedia/en/e/e4/Green_ti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9744" y="3050836"/>
            <a:ext cx="1071907" cy="1044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Red Cross clip art - vector clip art online, royalty free &amp; public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8" y="3105973"/>
            <a:ext cx="934085" cy="9340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p:txBody>
          <a:bodyPr/>
          <a:lstStyle/>
          <a:p>
            <a:fld id="{3A7D5340-7F4D-46FB-B4B5-A5222B0AC70A}" type="slidenum">
              <a:rPr lang="en-US" sz="1200" smtClean="0"/>
              <a:pPr/>
              <a:t>19</a:t>
            </a:fld>
            <a:endParaRPr lang="en-US" sz="1200" dirty="0"/>
          </a:p>
        </p:txBody>
      </p:sp>
      <p:sp>
        <p:nvSpPr>
          <p:cNvPr id="4" name="Rectangle 3"/>
          <p:cNvSpPr/>
          <p:nvPr/>
        </p:nvSpPr>
        <p:spPr>
          <a:xfrm>
            <a:off x="352425" y="2675890"/>
            <a:ext cx="3429000" cy="356708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321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575" y="784378"/>
            <a:ext cx="8229600" cy="768096"/>
          </a:xfrm>
        </p:spPr>
        <p:txBody>
          <a:bodyPr/>
          <a:lstStyle/>
          <a:p>
            <a:r>
              <a:rPr lang="en-US" dirty="0" smtClean="0"/>
              <a:t>Objectives</a:t>
            </a:r>
            <a:endParaRPr lang="en-US" dirty="0"/>
          </a:p>
        </p:txBody>
      </p:sp>
      <p:sp>
        <p:nvSpPr>
          <p:cNvPr id="3" name="Text Placeholder 2"/>
          <p:cNvSpPr>
            <a:spLocks noGrp="1"/>
          </p:cNvSpPr>
          <p:nvPr>
            <p:ph type="body" idx="1"/>
          </p:nvPr>
        </p:nvSpPr>
        <p:spPr/>
        <p:txBody>
          <a:bodyPr/>
          <a:lstStyle/>
          <a:p>
            <a:pPr marL="342900" indent="-342900">
              <a:buFont typeface="Arial" panose="020B0604020202020204" pitchFamily="34" charset="0"/>
              <a:buChar char="•"/>
            </a:pPr>
            <a:r>
              <a:rPr lang="en-US" sz="2400" dirty="0" smtClean="0"/>
              <a:t>Indications, contraindications, warnings, precautions </a:t>
            </a:r>
          </a:p>
          <a:p>
            <a:pPr marL="342900" indent="-342900">
              <a:buFont typeface="Arial" panose="020B0604020202020204" pitchFamily="34" charset="0"/>
              <a:buChar char="•"/>
            </a:pPr>
            <a:r>
              <a:rPr lang="en-US" sz="2400" dirty="0" smtClean="0"/>
              <a:t>Product overview</a:t>
            </a:r>
          </a:p>
          <a:p>
            <a:pPr marL="342900" indent="-342900">
              <a:buFont typeface="Arial" panose="020B0604020202020204" pitchFamily="34" charset="0"/>
              <a:buChar char="•"/>
            </a:pPr>
            <a:r>
              <a:rPr lang="en-US" sz="2400" dirty="0" smtClean="0"/>
              <a:t>Functionality</a:t>
            </a:r>
          </a:p>
          <a:p>
            <a:pPr marL="342900" indent="-342900">
              <a:buFont typeface="Arial" panose="020B0604020202020204" pitchFamily="34" charset="0"/>
              <a:buChar char="•"/>
            </a:pPr>
            <a:r>
              <a:rPr lang="en-US" sz="2400" dirty="0" smtClean="0"/>
              <a:t>RENASYS</a:t>
            </a:r>
            <a:r>
              <a:rPr lang="en-US" sz="2400" dirty="0" smtClean="0">
                <a:latin typeface="Smith&amp;NephewLF"/>
              </a:rPr>
              <a:t>™ GO </a:t>
            </a:r>
            <a:r>
              <a:rPr lang="en-US" sz="2400" dirty="0" smtClean="0"/>
              <a:t>alarms </a:t>
            </a:r>
          </a:p>
          <a:p>
            <a:pPr marL="342900" indent="-342900">
              <a:buFont typeface="Arial" panose="020B0604020202020204" pitchFamily="34" charset="0"/>
              <a:buChar char="•"/>
            </a:pPr>
            <a:r>
              <a:rPr lang="en-US" sz="2400" dirty="0" smtClean="0"/>
              <a:t>Dressing application – foam and gauze</a:t>
            </a:r>
          </a:p>
          <a:p>
            <a:pPr marL="342900" indent="-342900">
              <a:buFont typeface="Arial" panose="020B0604020202020204" pitchFamily="34" charset="0"/>
              <a:buChar char="•"/>
            </a:pPr>
            <a:r>
              <a:rPr lang="en-US" sz="2400" dirty="0" smtClean="0"/>
              <a:t>Bridging</a:t>
            </a:r>
          </a:p>
          <a:p>
            <a:pPr marL="342900" indent="-342900">
              <a:buFont typeface="Arial" panose="020B0604020202020204" pitchFamily="34" charset="0"/>
              <a:buChar char="•"/>
            </a:pPr>
            <a:r>
              <a:rPr lang="en-US" sz="2400" dirty="0" smtClean="0"/>
              <a:t>Changing canister</a:t>
            </a:r>
          </a:p>
          <a:p>
            <a:pPr marL="342900" indent="-342900">
              <a:buFont typeface="Arial" panose="020B0604020202020204" pitchFamily="34" charset="0"/>
              <a:buChar char="•"/>
            </a:pPr>
            <a:r>
              <a:rPr lang="en-US" sz="2400" dirty="0" smtClean="0"/>
              <a:t>Dressing removal</a:t>
            </a:r>
          </a:p>
          <a:p>
            <a:pPr marL="342900" indent="-342900">
              <a:buFont typeface="Arial" panose="020B0604020202020204" pitchFamily="34" charset="0"/>
              <a:buChar char="•"/>
            </a:pPr>
            <a:r>
              <a:rPr lang="en-US" sz="2400" dirty="0" smtClean="0"/>
              <a:t>Support</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fld id="{3A7D5340-7F4D-46FB-B4B5-A5222B0AC70A}" type="slidenum">
              <a:rPr lang="en-US" smtClean="0"/>
              <a:pPr/>
              <a:t>2</a:t>
            </a:fld>
            <a:endParaRPr lang="en-US" dirty="0"/>
          </a:p>
        </p:txBody>
      </p:sp>
    </p:spTree>
    <p:extLst>
      <p:ext uri="{BB962C8B-B14F-4D97-AF65-F5344CB8AC3E}">
        <p14:creationId xmlns:p14="http://schemas.microsoft.com/office/powerpoint/2010/main" val="1113233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bwMode="auto">
          <a:prstGeom prst="rect">
            <a:avLst/>
          </a:prstGeom>
          <a:noFill/>
          <a:ln>
            <a:miter lim="800000"/>
            <a:headEnd/>
            <a:tailEnd/>
          </a:ln>
        </p:spPr>
        <p:txBody>
          <a:bodyPr lIns="0" tIns="0" rIns="0" bIns="0" anchor="ctr"/>
          <a:lstStyle/>
          <a:p>
            <a:r>
              <a:rPr lang="en-GB" dirty="0"/>
              <a:t>RENASYS</a:t>
            </a:r>
            <a:r>
              <a:rPr lang="en-GB" baseline="30000" dirty="0"/>
              <a:t>™ </a:t>
            </a:r>
            <a:r>
              <a:rPr lang="en-GB" dirty="0"/>
              <a:t>GO orientation</a:t>
            </a:r>
            <a:endParaRPr lang="en-GB" sz="2800" dirty="0" smtClean="0">
              <a:latin typeface="Arial Narrow" pitchFamily="34" charset="0"/>
            </a:endParaRPr>
          </a:p>
        </p:txBody>
      </p:sp>
      <p:sp>
        <p:nvSpPr>
          <p:cNvPr id="2" name="TextBox 1"/>
          <p:cNvSpPr txBox="1"/>
          <p:nvPr/>
        </p:nvSpPr>
        <p:spPr>
          <a:xfrm>
            <a:off x="395536" y="2025713"/>
            <a:ext cx="8280920" cy="4462760"/>
          </a:xfrm>
          <a:prstGeom prst="rect">
            <a:avLst/>
          </a:prstGeom>
          <a:noFill/>
        </p:spPr>
        <p:txBody>
          <a:bodyPr wrap="square" rtlCol="0">
            <a:spAutoFit/>
          </a:bodyPr>
          <a:lstStyle/>
          <a:p>
            <a:r>
              <a:rPr lang="en-GB" dirty="0" smtClean="0">
                <a:latin typeface="Smith&amp;NephewLF" panose="020F0500030000020004" pitchFamily="34" charset="0"/>
              </a:rPr>
              <a:t>RENASYS GO may </a:t>
            </a:r>
            <a:r>
              <a:rPr lang="en-GB" dirty="0">
                <a:latin typeface="Smith&amp;NephewLF" panose="020F0500030000020004" pitchFamily="34" charset="0"/>
              </a:rPr>
              <a:t>also be used in a horizontal </a:t>
            </a:r>
            <a:r>
              <a:rPr lang="en-GB" dirty="0" smtClean="0">
                <a:latin typeface="Smith&amp;NephewLF" panose="020F0500030000020004" pitchFamily="34" charset="0"/>
              </a:rPr>
              <a:t>orientation, with the device </a:t>
            </a:r>
            <a:r>
              <a:rPr lang="en-GB" dirty="0">
                <a:latin typeface="Smith&amp;NephewLF" panose="020F0500030000020004" pitchFamily="34" charset="0"/>
              </a:rPr>
              <a:t>facing upward. </a:t>
            </a:r>
            <a:r>
              <a:rPr lang="en-GB" dirty="0" smtClean="0">
                <a:latin typeface="Smith&amp;NephewLF" panose="020F0500030000020004" pitchFamily="34" charset="0"/>
              </a:rPr>
              <a:t>However</a:t>
            </a:r>
            <a:r>
              <a:rPr lang="en-GB" dirty="0">
                <a:latin typeface="Smith&amp;NephewLF" panose="020F0500030000020004" pitchFamily="34" charset="0"/>
              </a:rPr>
              <a:t>, to maximize canister volume and optimize canister over-capacity alarm, upright device orientation is </a:t>
            </a:r>
            <a:r>
              <a:rPr lang="en-GB" dirty="0" smtClean="0">
                <a:latin typeface="Smith&amp;NephewLF" panose="020F0500030000020004" pitchFamily="34" charset="0"/>
              </a:rPr>
              <a:t>recommended</a:t>
            </a:r>
          </a:p>
          <a:p>
            <a:endParaRPr lang="en-GB" sz="1600" dirty="0">
              <a:latin typeface="Smith&amp;NephewLF" panose="020F0500030000020004" pitchFamily="34" charset="0"/>
            </a:endParaRPr>
          </a:p>
          <a:p>
            <a:endParaRPr lang="en-GB" sz="1600" dirty="0" smtClean="0">
              <a:latin typeface="Smith&amp;NephewLF" panose="020F0500030000020004" pitchFamily="34" charset="0"/>
            </a:endParaRPr>
          </a:p>
          <a:p>
            <a:endParaRPr lang="en-GB" sz="1600" dirty="0">
              <a:latin typeface="Smith&amp;NephewLF" panose="020F0500030000020004" pitchFamily="34" charset="0"/>
            </a:endParaRPr>
          </a:p>
          <a:p>
            <a:endParaRPr lang="en-GB" sz="1600" dirty="0" smtClean="0">
              <a:latin typeface="Smith&amp;NephewLF" panose="020F0500030000020004" pitchFamily="34" charset="0"/>
            </a:endParaRPr>
          </a:p>
          <a:p>
            <a:endParaRPr lang="en-GB" sz="1600" dirty="0">
              <a:latin typeface="Smith&amp;NephewLF" panose="020F0500030000020004" pitchFamily="34" charset="0"/>
            </a:endParaRPr>
          </a:p>
          <a:p>
            <a:endParaRPr lang="en-GB" sz="1600" dirty="0" smtClean="0">
              <a:latin typeface="Smith&amp;NephewLF" panose="020F0500030000020004" pitchFamily="34" charset="0"/>
            </a:endParaRPr>
          </a:p>
          <a:p>
            <a:endParaRPr lang="en-GB" sz="1600" dirty="0">
              <a:latin typeface="Smith&amp;NephewLF" panose="020F0500030000020004" pitchFamily="34" charset="0"/>
            </a:endParaRPr>
          </a:p>
          <a:p>
            <a:endParaRPr lang="en-GB" sz="1600" dirty="0" smtClean="0">
              <a:latin typeface="Smith&amp;NephewLF" panose="020F0500030000020004" pitchFamily="34" charset="0"/>
            </a:endParaRPr>
          </a:p>
          <a:p>
            <a:endParaRPr lang="en-GB" sz="1600" dirty="0">
              <a:latin typeface="Smith&amp;NephewLF" panose="020F0500030000020004" pitchFamily="34" charset="0"/>
            </a:endParaRPr>
          </a:p>
          <a:p>
            <a:endParaRPr lang="en-GB" sz="1600" dirty="0" smtClean="0">
              <a:latin typeface="Smith&amp;NephewLF" panose="020F0500030000020004" pitchFamily="34" charset="0"/>
            </a:endParaRPr>
          </a:p>
          <a:p>
            <a:endParaRPr lang="en-GB" sz="1600" dirty="0">
              <a:latin typeface="Smith&amp;NephewLF" panose="020F0500030000020004" pitchFamily="34" charset="0"/>
            </a:endParaRPr>
          </a:p>
          <a:p>
            <a:r>
              <a:rPr lang="en-GB" b="1" dirty="0">
                <a:solidFill>
                  <a:schemeClr val="accent1"/>
                </a:solidFill>
                <a:latin typeface="Smith&amp;NephewLF" panose="020F0500030000020004" pitchFamily="34" charset="0"/>
              </a:rPr>
              <a:t>Caution: </a:t>
            </a:r>
            <a:r>
              <a:rPr lang="en-GB" dirty="0">
                <a:solidFill>
                  <a:schemeClr val="accent1"/>
                </a:solidFill>
                <a:latin typeface="Smith&amp;NephewLF" panose="020F0500030000020004" pitchFamily="34" charset="0"/>
              </a:rPr>
              <a:t>When device is operating in horizontal orientation, facing upward, alarm functionality may be </a:t>
            </a:r>
            <a:r>
              <a:rPr lang="en-GB" dirty="0" smtClean="0">
                <a:solidFill>
                  <a:schemeClr val="accent1"/>
                </a:solidFill>
                <a:latin typeface="Smith&amp;NephewLF" panose="020F0500030000020004" pitchFamily="34" charset="0"/>
              </a:rPr>
              <a:t>compromised. </a:t>
            </a:r>
            <a:r>
              <a:rPr lang="en-GB" dirty="0">
                <a:solidFill>
                  <a:schemeClr val="accent1"/>
                </a:solidFill>
                <a:latin typeface="Smith&amp;NephewLF" panose="020F0500030000020004" pitchFamily="34" charset="0"/>
              </a:rPr>
              <a:t>Monitor wound dressing to ensure it is fully compressed and firm to the </a:t>
            </a:r>
            <a:r>
              <a:rPr lang="en-GB" dirty="0" smtClean="0">
                <a:solidFill>
                  <a:schemeClr val="accent1"/>
                </a:solidFill>
                <a:latin typeface="Smith&amp;NephewLF" panose="020F0500030000020004" pitchFamily="34" charset="0"/>
              </a:rPr>
              <a:t>touch</a:t>
            </a:r>
            <a:endParaRPr lang="en-US" dirty="0">
              <a:solidFill>
                <a:schemeClr val="accent1"/>
              </a:solidFill>
              <a:latin typeface="Smith&amp;NephewLF" panose="020F0500030000020004" pitchFamily="34" charset="0"/>
            </a:endParaRPr>
          </a:p>
        </p:txBody>
      </p:sp>
      <p:sp>
        <p:nvSpPr>
          <p:cNvPr id="3" name="Slide Number Placeholder 2"/>
          <p:cNvSpPr>
            <a:spLocks noGrp="1"/>
          </p:cNvSpPr>
          <p:nvPr>
            <p:ph type="sldNum" sz="quarter" idx="11"/>
          </p:nvPr>
        </p:nvSpPr>
        <p:spPr/>
        <p:txBody>
          <a:bodyPr/>
          <a:lstStyle/>
          <a:p>
            <a:fld id="{3A7D5340-7F4D-46FB-B4B5-A5222B0AC70A}" type="slidenum">
              <a:rPr lang="en-US" sz="1200" smtClean="0"/>
              <a:pPr/>
              <a:t>20</a:t>
            </a:fld>
            <a:endParaRPr lang="en-US" sz="1200" dirty="0"/>
          </a:p>
        </p:txBody>
      </p:sp>
      <p:pic>
        <p:nvPicPr>
          <p:cNvPr id="25" name="Picture 6" descr="C:\Users\lrmlazze\Desktop\20150909-021 GO Laying down.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9580" y="3212976"/>
            <a:ext cx="3156639" cy="19584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3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38196"/>
          <a:stretch/>
        </p:blipFill>
        <p:spPr>
          <a:xfrm>
            <a:off x="877832" y="3714750"/>
            <a:ext cx="4894295" cy="2762001"/>
          </a:xfrm>
          <a:prstGeom prst="rect">
            <a:avLst/>
          </a:prstGeom>
        </p:spPr>
      </p:pic>
      <p:sp>
        <p:nvSpPr>
          <p:cNvPr id="6" name="TextBox 5"/>
          <p:cNvSpPr txBox="1"/>
          <p:nvPr/>
        </p:nvSpPr>
        <p:spPr>
          <a:xfrm>
            <a:off x="348742" y="1638436"/>
            <a:ext cx="8183698" cy="369332"/>
          </a:xfrm>
          <a:prstGeom prst="rect">
            <a:avLst/>
          </a:prstGeom>
          <a:noFill/>
        </p:spPr>
        <p:txBody>
          <a:bodyPr wrap="square" rtlCol="0">
            <a:spAutoFit/>
          </a:bodyPr>
          <a:lstStyle/>
          <a:p>
            <a:pPr>
              <a:spcAft>
                <a:spcPts val="600"/>
              </a:spcAft>
            </a:pPr>
            <a:r>
              <a:rPr lang="en-GB" b="1" dirty="0" smtClean="0">
                <a:solidFill>
                  <a:schemeClr val="accent1"/>
                </a:solidFill>
                <a:latin typeface="Smith&amp;NephewLF" panose="020F0500030000020004" pitchFamily="34" charset="0"/>
              </a:rPr>
              <a:t>RENASYS</a:t>
            </a:r>
            <a:r>
              <a:rPr lang="en-GB" b="1" baseline="30000" dirty="0" smtClean="0">
                <a:solidFill>
                  <a:schemeClr val="accent1"/>
                </a:solidFill>
                <a:latin typeface="Smith&amp;NephewLF" panose="020F0500030000020004" pitchFamily="34" charset="0"/>
              </a:rPr>
              <a:t>™</a:t>
            </a:r>
            <a:r>
              <a:rPr lang="en-GB" b="1" dirty="0" smtClean="0">
                <a:solidFill>
                  <a:schemeClr val="accent1"/>
                </a:solidFill>
                <a:latin typeface="Smith&amp;NephewLF" panose="020F0500030000020004" pitchFamily="34" charset="0"/>
              </a:rPr>
              <a:t> GO </a:t>
            </a:r>
            <a:r>
              <a:rPr lang="en-GB" b="1" u="sng" dirty="0" smtClean="0">
                <a:solidFill>
                  <a:schemeClr val="accent1"/>
                </a:solidFill>
                <a:latin typeface="Smith&amp;NephewLF" panose="020F0500030000020004" pitchFamily="34" charset="0"/>
              </a:rPr>
              <a:t>should not </a:t>
            </a:r>
            <a:r>
              <a:rPr lang="en-GB" b="1" dirty="0" smtClean="0">
                <a:solidFill>
                  <a:schemeClr val="accent1"/>
                </a:solidFill>
                <a:latin typeface="Smith&amp;NephewLF" panose="020F0500030000020004" pitchFamily="34" charset="0"/>
              </a:rPr>
              <a:t>be placed </a:t>
            </a:r>
            <a:r>
              <a:rPr lang="en-GB" b="1" u="sng" dirty="0" smtClean="0">
                <a:solidFill>
                  <a:schemeClr val="accent1"/>
                </a:solidFill>
                <a:latin typeface="Smith&amp;NephewLF" panose="020F0500030000020004" pitchFamily="34" charset="0"/>
              </a:rPr>
              <a:t>greater than </a:t>
            </a:r>
            <a:r>
              <a:rPr lang="en-GB" b="1" dirty="0" smtClean="0">
                <a:solidFill>
                  <a:schemeClr val="accent1"/>
                </a:solidFill>
                <a:latin typeface="Smith&amp;NephewLF" panose="020F0500030000020004" pitchFamily="34" charset="0"/>
              </a:rPr>
              <a:t>19in (50cm) above the wound</a:t>
            </a:r>
          </a:p>
        </p:txBody>
      </p:sp>
      <p:sp>
        <p:nvSpPr>
          <p:cNvPr id="92" name="Left Brace 91"/>
          <p:cNvSpPr/>
          <p:nvPr/>
        </p:nvSpPr>
        <p:spPr>
          <a:xfrm flipH="1">
            <a:off x="1965780" y="3212976"/>
            <a:ext cx="404364" cy="2808312"/>
          </a:xfrm>
          <a:prstGeom prst="leftBrace">
            <a:avLst/>
          </a:prstGeom>
          <a:ln w="22225">
            <a:solidFill>
              <a:srgbClr val="FF7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7EBCE5"/>
              </a:solidFill>
            </a:endParaRPr>
          </a:p>
        </p:txBody>
      </p:sp>
      <p:sp>
        <p:nvSpPr>
          <p:cNvPr id="93" name="TextBox 92"/>
          <p:cNvSpPr txBox="1"/>
          <p:nvPr/>
        </p:nvSpPr>
        <p:spPr>
          <a:xfrm>
            <a:off x="2308726" y="4453081"/>
            <a:ext cx="1972453" cy="400110"/>
          </a:xfrm>
          <a:prstGeom prst="rect">
            <a:avLst/>
          </a:prstGeom>
          <a:noFill/>
        </p:spPr>
        <p:txBody>
          <a:bodyPr wrap="square" rtlCol="0">
            <a:spAutoFit/>
          </a:bodyPr>
          <a:lstStyle/>
          <a:p>
            <a:r>
              <a:rPr lang="en-US" sz="2000" b="1" dirty="0">
                <a:solidFill>
                  <a:srgbClr val="FF7300"/>
                </a:solidFill>
                <a:latin typeface="Smith&amp;NephewLF" panose="020F0500030000020004" pitchFamily="34" charset="0"/>
              </a:rPr>
              <a:t>&lt;</a:t>
            </a:r>
            <a:r>
              <a:rPr lang="en-US" sz="2000" b="1" dirty="0" smtClean="0">
                <a:solidFill>
                  <a:srgbClr val="FF7300"/>
                </a:solidFill>
                <a:latin typeface="Smith&amp;NephewLF" panose="020F0500030000020004" pitchFamily="34" charset="0"/>
              </a:rPr>
              <a:t> 19in (50cm</a:t>
            </a:r>
            <a:r>
              <a:rPr lang="en-US" sz="2000" dirty="0" smtClean="0">
                <a:solidFill>
                  <a:srgbClr val="FF7300"/>
                </a:solidFill>
                <a:latin typeface="Smith&amp;NephewLF" panose="020F0500030000020004" pitchFamily="34" charset="0"/>
              </a:rPr>
              <a:t>)</a:t>
            </a:r>
            <a:endParaRPr lang="en-US" sz="2000" dirty="0">
              <a:solidFill>
                <a:srgbClr val="FF7300"/>
              </a:solidFill>
              <a:latin typeface="Smith&amp;NephewLF" panose="020F0500030000020004" pitchFamily="34" charset="0"/>
            </a:endParaRPr>
          </a:p>
        </p:txBody>
      </p:sp>
      <p:sp>
        <p:nvSpPr>
          <p:cNvPr id="8" name="TextBox 7"/>
          <p:cNvSpPr txBox="1"/>
          <p:nvPr/>
        </p:nvSpPr>
        <p:spPr>
          <a:xfrm>
            <a:off x="4355976" y="4391526"/>
            <a:ext cx="3408194" cy="923330"/>
          </a:xfrm>
          <a:prstGeom prst="rect">
            <a:avLst/>
          </a:prstGeom>
          <a:noFill/>
        </p:spPr>
        <p:txBody>
          <a:bodyPr wrap="square" rtlCol="0">
            <a:spAutoFit/>
          </a:bodyPr>
          <a:lstStyle/>
          <a:p>
            <a:r>
              <a:rPr lang="en-GB" dirty="0" smtClean="0">
                <a:latin typeface="Smith&amp;NephewLF" panose="020F0500030000020004" pitchFamily="34" charset="0"/>
              </a:rPr>
              <a:t>Ensures that the appropriate vacuum (pressure) is transmitted to the wound site</a:t>
            </a:r>
            <a:endParaRPr lang="en-GB" dirty="0">
              <a:latin typeface="Smith&amp;NephewLF" panose="020F0500030000020004" pitchFamily="34" charset="0"/>
            </a:endParaRPr>
          </a:p>
        </p:txBody>
      </p:sp>
      <p:sp>
        <p:nvSpPr>
          <p:cNvPr id="3" name="Title 2"/>
          <p:cNvSpPr>
            <a:spLocks noGrp="1"/>
          </p:cNvSpPr>
          <p:nvPr>
            <p:ph type="title"/>
          </p:nvPr>
        </p:nvSpPr>
        <p:spPr/>
        <p:txBody>
          <a:bodyPr>
            <a:normAutofit/>
          </a:bodyPr>
          <a:lstStyle/>
          <a:p>
            <a:r>
              <a:rPr lang="en-GB" dirty="0">
                <a:solidFill>
                  <a:schemeClr val="tx1"/>
                </a:solidFill>
              </a:rPr>
              <a:t>Device/tubing height relative to the </a:t>
            </a:r>
            <a:r>
              <a:rPr lang="en-GB" dirty="0" smtClean="0">
                <a:solidFill>
                  <a:schemeClr val="tx1"/>
                </a:solidFill>
              </a:rPr>
              <a:t>wound</a:t>
            </a:r>
            <a:endParaRPr lang="en-GB" dirty="0">
              <a:solidFill>
                <a:schemeClr val="tx1"/>
              </a:solidFill>
            </a:endParaRPr>
          </a:p>
        </p:txBody>
      </p:sp>
      <p:sp>
        <p:nvSpPr>
          <p:cNvPr id="2" name="Slide Number Placeholder 1"/>
          <p:cNvSpPr>
            <a:spLocks noGrp="1"/>
          </p:cNvSpPr>
          <p:nvPr>
            <p:ph type="sldNum" sz="quarter" idx="11"/>
          </p:nvPr>
        </p:nvSpPr>
        <p:spPr/>
        <p:txBody>
          <a:bodyPr/>
          <a:lstStyle/>
          <a:p>
            <a:fld id="{3A7D5340-7F4D-46FB-B4B5-A5222B0AC70A}" type="slidenum">
              <a:rPr lang="en-US" sz="1200" smtClean="0"/>
              <a:pPr/>
              <a:t>21</a:t>
            </a:fld>
            <a:endParaRPr lang="en-US" sz="1200" dirty="0"/>
          </a:p>
        </p:txBody>
      </p:sp>
      <p:pic>
        <p:nvPicPr>
          <p:cNvPr id="28"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1054823" y="2473694"/>
            <a:ext cx="908236" cy="1241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02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ln/>
        </p:spPr>
        <p:txBody>
          <a:bodyPr anchor="ctr">
            <a:normAutofit/>
          </a:bodyPr>
          <a:lstStyle/>
          <a:p>
            <a:r>
              <a:rPr lang="en-GB" dirty="0" smtClean="0">
                <a:solidFill>
                  <a:schemeClr val="tx1"/>
                </a:solidFill>
              </a:rPr>
              <a:t>RENASYS</a:t>
            </a:r>
            <a:r>
              <a:rPr lang="en-GB" baseline="30000" dirty="0">
                <a:solidFill>
                  <a:schemeClr val="tx1"/>
                </a:solidFill>
              </a:rPr>
              <a:t>™</a:t>
            </a:r>
            <a:r>
              <a:rPr lang="en-GB" dirty="0" smtClean="0">
                <a:solidFill>
                  <a:schemeClr val="tx1"/>
                </a:solidFill>
              </a:rPr>
              <a:t> GO </a:t>
            </a:r>
            <a:r>
              <a:rPr lang="en-GB" dirty="0">
                <a:solidFill>
                  <a:schemeClr val="tx1"/>
                </a:solidFill>
              </a:rPr>
              <a:t>c</a:t>
            </a:r>
            <a:r>
              <a:rPr lang="en-GB" dirty="0" smtClean="0">
                <a:solidFill>
                  <a:schemeClr val="tx1"/>
                </a:solidFill>
              </a:rPr>
              <a:t>anister selection and installation </a:t>
            </a:r>
          </a:p>
        </p:txBody>
      </p:sp>
      <p:sp>
        <p:nvSpPr>
          <p:cNvPr id="8" name="TextBox 7"/>
          <p:cNvSpPr txBox="1"/>
          <p:nvPr/>
        </p:nvSpPr>
        <p:spPr>
          <a:xfrm>
            <a:off x="348742" y="1941622"/>
            <a:ext cx="8255706" cy="369332"/>
          </a:xfrm>
          <a:prstGeom prst="rect">
            <a:avLst/>
          </a:prstGeom>
          <a:noFill/>
        </p:spPr>
        <p:txBody>
          <a:bodyPr wrap="square" rtlCol="0">
            <a:spAutoFit/>
          </a:bodyPr>
          <a:lstStyle/>
          <a:p>
            <a:r>
              <a:rPr lang="en-GB" dirty="0" smtClean="0">
                <a:solidFill>
                  <a:schemeClr val="accent1"/>
                </a:solidFill>
                <a:latin typeface="Smith&amp;NephewLF" panose="020F0500030000020004" pitchFamily="34" charset="0"/>
              </a:rPr>
              <a:t>RENASYS GO is designed to be used with the RENASYS GO 300mL or 750mL canisters </a:t>
            </a:r>
            <a:endParaRPr lang="en-US" dirty="0">
              <a:solidFill>
                <a:schemeClr val="accent1"/>
              </a:solidFill>
              <a:latin typeface="Smith&amp;NephewLF" panose="020F0500030000020004" pitchFamily="34" charset="0"/>
            </a:endParaRPr>
          </a:p>
        </p:txBody>
      </p:sp>
      <p:sp>
        <p:nvSpPr>
          <p:cNvPr id="13" name="Rectangle 4"/>
          <p:cNvSpPr>
            <a:spLocks noChangeArrowheads="1"/>
          </p:cNvSpPr>
          <p:nvPr/>
        </p:nvSpPr>
        <p:spPr bwMode="gray">
          <a:xfrm>
            <a:off x="947979" y="5589240"/>
            <a:ext cx="2159181" cy="276999"/>
          </a:xfrm>
          <a:prstGeom prst="rect">
            <a:avLst/>
          </a:prstGeom>
          <a:solidFill>
            <a:schemeClr val="bg1"/>
          </a:solidFill>
          <a:ln w="9525">
            <a:noFill/>
            <a:miter lim="800000"/>
            <a:headEnd/>
            <a:tailEnd/>
          </a:ln>
        </p:spPr>
        <p:txBody>
          <a:bodyPr wrap="none" lIns="301752" tIns="0" rIns="301752" bIns="0">
            <a:spAutoFit/>
          </a:bodyPr>
          <a:lstStyle/>
          <a:p>
            <a:pPr eaLnBrk="0" hangingPunct="0"/>
            <a:r>
              <a:rPr lang="en-GB" b="1" dirty="0" smtClean="0">
                <a:latin typeface="Smith&amp;NephewLF" panose="020F0500030000020004" pitchFamily="34" charset="0"/>
              </a:rPr>
              <a:t>300mL </a:t>
            </a:r>
            <a:r>
              <a:rPr lang="en-GB" b="1" dirty="0">
                <a:latin typeface="Smith&amp;NephewLF" panose="020F0500030000020004" pitchFamily="34" charset="0"/>
              </a:rPr>
              <a:t>Canister</a:t>
            </a:r>
            <a:endParaRPr lang="en-US" b="1" dirty="0">
              <a:latin typeface="Smith&amp;NephewLF" panose="020F0500030000020004" pitchFamily="34" charset="0"/>
            </a:endParaRPr>
          </a:p>
        </p:txBody>
      </p:sp>
      <p:sp>
        <p:nvSpPr>
          <p:cNvPr id="25605" name="Rectangle 4"/>
          <p:cNvSpPr>
            <a:spLocks noChangeArrowheads="1"/>
          </p:cNvSpPr>
          <p:nvPr/>
        </p:nvSpPr>
        <p:spPr bwMode="gray">
          <a:xfrm>
            <a:off x="5084130" y="5589240"/>
            <a:ext cx="2952328" cy="276999"/>
          </a:xfrm>
          <a:prstGeom prst="rect">
            <a:avLst/>
          </a:prstGeom>
          <a:solidFill>
            <a:schemeClr val="bg1"/>
          </a:solidFill>
          <a:ln w="9525">
            <a:noFill/>
            <a:miter lim="800000"/>
            <a:headEnd/>
            <a:tailEnd/>
          </a:ln>
        </p:spPr>
        <p:txBody>
          <a:bodyPr wrap="square" lIns="301752" tIns="0" rIns="301752" bIns="0">
            <a:spAutoFit/>
          </a:bodyPr>
          <a:lstStyle/>
          <a:p>
            <a:pPr algn="ctr" eaLnBrk="0" hangingPunct="0"/>
            <a:r>
              <a:rPr lang="en-GB" b="1" dirty="0" smtClean="0">
                <a:latin typeface="Smith&amp;NephewLF" panose="020F0500030000020004" pitchFamily="34" charset="0"/>
              </a:rPr>
              <a:t>750mL Large canister</a:t>
            </a:r>
            <a:endParaRPr lang="en-US" b="1" dirty="0">
              <a:latin typeface="Smith&amp;NephewLF" panose="020F0500030000020004" pitchFamily="34" charset="0"/>
            </a:endParaRPr>
          </a:p>
        </p:txBody>
      </p:sp>
      <p:sp>
        <p:nvSpPr>
          <p:cNvPr id="4" name="Slide Number Placeholder 3"/>
          <p:cNvSpPr>
            <a:spLocks noGrp="1"/>
          </p:cNvSpPr>
          <p:nvPr>
            <p:ph type="sldNum" sz="quarter" idx="11"/>
          </p:nvPr>
        </p:nvSpPr>
        <p:spPr/>
        <p:txBody>
          <a:bodyPr/>
          <a:lstStyle/>
          <a:p>
            <a:fld id="{3A7D5340-7F4D-46FB-B4B5-A5222B0AC70A}" type="slidenum">
              <a:rPr lang="en-US" sz="1200" smtClean="0"/>
              <a:pPr/>
              <a:t>22</a:t>
            </a:fld>
            <a:endParaRPr lang="en-US" dirty="0"/>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611560" y="2420888"/>
            <a:ext cx="3272271" cy="309634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5292079" y="2389448"/>
            <a:ext cx="2206751" cy="305577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19100" y="6143536"/>
            <a:ext cx="8496299" cy="646331"/>
          </a:xfrm>
          <a:prstGeom prst="rect">
            <a:avLst/>
          </a:prstGeom>
        </p:spPr>
        <p:txBody>
          <a:bodyPr wrap="square">
            <a:spAutoFit/>
          </a:bodyPr>
          <a:lstStyle/>
          <a:p>
            <a:r>
              <a:rPr lang="en-US" dirty="0">
                <a:solidFill>
                  <a:srgbClr val="FF0000"/>
                </a:solidFill>
              </a:rPr>
              <a:t>For patients with high risk of bleeding, use </a:t>
            </a:r>
            <a:r>
              <a:rPr lang="en-US" dirty="0" smtClean="0">
                <a:solidFill>
                  <a:srgbClr val="FF0000"/>
                </a:solidFill>
              </a:rPr>
              <a:t>300mL </a:t>
            </a:r>
            <a:r>
              <a:rPr lang="en-US" dirty="0">
                <a:solidFill>
                  <a:srgbClr val="FF0000"/>
                </a:solidFill>
              </a:rPr>
              <a:t>canister. Ensure the </a:t>
            </a:r>
            <a:r>
              <a:rPr lang="en-US" dirty="0" smtClean="0">
                <a:solidFill>
                  <a:srgbClr val="FF0000"/>
                </a:solidFill>
              </a:rPr>
              <a:t>300mL </a:t>
            </a:r>
            <a:r>
              <a:rPr lang="en-US" dirty="0">
                <a:solidFill>
                  <a:srgbClr val="FF0000"/>
                </a:solidFill>
              </a:rPr>
              <a:t>canister viewing is checked frequently for signs of bleeding</a:t>
            </a:r>
          </a:p>
        </p:txBody>
      </p:sp>
    </p:spTree>
    <p:extLst>
      <p:ext uri="{BB962C8B-B14F-4D97-AF65-F5344CB8AC3E}">
        <p14:creationId xmlns:p14="http://schemas.microsoft.com/office/powerpoint/2010/main" val="1615258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GB" dirty="0" smtClean="0">
                <a:solidFill>
                  <a:schemeClr val="tx1"/>
                </a:solidFill>
              </a:rPr>
              <a:t>      To </a:t>
            </a:r>
            <a:r>
              <a:rPr lang="en-GB" dirty="0">
                <a:solidFill>
                  <a:schemeClr val="tx1"/>
                </a:solidFill>
              </a:rPr>
              <a:t>change therapy between continuous and intermittent mode</a:t>
            </a:r>
            <a:r>
              <a:rPr lang="en-GB" dirty="0" smtClean="0">
                <a:solidFill>
                  <a:schemeClr val="tx1"/>
                </a:solidFill>
              </a:rPr>
              <a:t>:</a:t>
            </a:r>
          </a:p>
          <a:p>
            <a:pPr marL="342900" indent="-342900">
              <a:buFont typeface="+mj-lt"/>
              <a:buAutoNum type="arabicPeriod"/>
            </a:pPr>
            <a:r>
              <a:rPr lang="en-US" dirty="0" smtClean="0">
                <a:solidFill>
                  <a:schemeClr val="tx1"/>
                </a:solidFill>
              </a:rPr>
              <a:t>Turn </a:t>
            </a:r>
            <a:r>
              <a:rPr lang="en-US" dirty="0">
                <a:solidFill>
                  <a:schemeClr val="tx1"/>
                </a:solidFill>
              </a:rPr>
              <a:t>device </a:t>
            </a:r>
            <a:r>
              <a:rPr lang="en-US" dirty="0" smtClean="0">
                <a:solidFill>
                  <a:schemeClr val="tx1"/>
                </a:solidFill>
              </a:rPr>
              <a:t>off</a:t>
            </a:r>
          </a:p>
          <a:p>
            <a:pPr marL="342900" indent="-342900">
              <a:buFont typeface="+mj-lt"/>
              <a:buAutoNum type="arabicPeriod"/>
            </a:pPr>
            <a:r>
              <a:rPr lang="en-GB" dirty="0" smtClean="0">
                <a:solidFill>
                  <a:schemeClr val="tx1"/>
                </a:solidFill>
              </a:rPr>
              <a:t>Simultaneously </a:t>
            </a:r>
            <a:r>
              <a:rPr lang="en-GB" dirty="0">
                <a:solidFill>
                  <a:schemeClr val="tx1"/>
                </a:solidFill>
              </a:rPr>
              <a:t>press and hold </a:t>
            </a:r>
            <a:r>
              <a:rPr lang="en-GB" dirty="0" smtClean="0">
                <a:solidFill>
                  <a:schemeClr val="tx1"/>
                </a:solidFill>
              </a:rPr>
              <a:t>Down         + Select        </a:t>
            </a:r>
            <a:r>
              <a:rPr lang="en-GB" dirty="0">
                <a:solidFill>
                  <a:schemeClr val="tx1"/>
                </a:solidFill>
              </a:rPr>
              <a:t>+ Power </a:t>
            </a:r>
            <a:r>
              <a:rPr lang="en-GB" dirty="0" smtClean="0">
                <a:solidFill>
                  <a:schemeClr val="tx1"/>
                </a:solidFill>
              </a:rPr>
              <a:t>           buttons </a:t>
            </a:r>
            <a:r>
              <a:rPr lang="en-GB" dirty="0">
                <a:solidFill>
                  <a:schemeClr val="tx1"/>
                </a:solidFill>
              </a:rPr>
              <a:t>for 2 </a:t>
            </a:r>
            <a:r>
              <a:rPr lang="en-GB" dirty="0" smtClean="0">
                <a:solidFill>
                  <a:schemeClr val="tx1"/>
                </a:solidFill>
              </a:rPr>
              <a:t>seconds</a:t>
            </a:r>
          </a:p>
          <a:p>
            <a:pPr marL="342900" indent="-342900">
              <a:buFont typeface="+mj-lt"/>
              <a:buAutoNum type="arabicPeriod"/>
            </a:pPr>
            <a:r>
              <a:rPr lang="en-GB" dirty="0" smtClean="0">
                <a:solidFill>
                  <a:schemeClr val="tx1"/>
                </a:solidFill>
              </a:rPr>
              <a:t>Use Up         or Down         buttons </a:t>
            </a:r>
            <a:r>
              <a:rPr lang="en-GB" dirty="0">
                <a:solidFill>
                  <a:schemeClr val="tx1"/>
                </a:solidFill>
              </a:rPr>
              <a:t>to scroll between continuous and intermittent mode. </a:t>
            </a:r>
            <a:r>
              <a:rPr lang="en-GB" dirty="0" smtClean="0">
                <a:solidFill>
                  <a:schemeClr val="tx1"/>
                </a:solidFill>
              </a:rPr>
              <a:t>Press </a:t>
            </a:r>
            <a:r>
              <a:rPr lang="en-GB" dirty="0">
                <a:solidFill>
                  <a:schemeClr val="tx1"/>
                </a:solidFill>
              </a:rPr>
              <a:t>the </a:t>
            </a:r>
            <a:r>
              <a:rPr lang="en-GB" dirty="0" smtClean="0">
                <a:solidFill>
                  <a:schemeClr val="tx1"/>
                </a:solidFill>
              </a:rPr>
              <a:t>Select  </a:t>
            </a:r>
            <a:r>
              <a:rPr lang="en-GB" dirty="0">
                <a:solidFill>
                  <a:schemeClr val="tx1"/>
                </a:solidFill>
              </a:rPr>
              <a:t>button to </a:t>
            </a:r>
            <a:r>
              <a:rPr lang="en-GB" dirty="0" smtClean="0">
                <a:solidFill>
                  <a:schemeClr val="tx1"/>
                </a:solidFill>
              </a:rPr>
              <a:t>confirm</a:t>
            </a:r>
          </a:p>
          <a:p>
            <a:r>
              <a:rPr lang="en-GB" dirty="0" smtClean="0">
                <a:solidFill>
                  <a:schemeClr val="tx1"/>
                </a:solidFill>
              </a:rPr>
              <a:t>Once </a:t>
            </a:r>
            <a:r>
              <a:rPr lang="en-GB" dirty="0">
                <a:solidFill>
                  <a:schemeClr val="tx1"/>
                </a:solidFill>
              </a:rPr>
              <a:t>therapy is started, display screen will show which mode of therapy has been </a:t>
            </a:r>
            <a:r>
              <a:rPr lang="en-GB" dirty="0" smtClean="0">
                <a:solidFill>
                  <a:schemeClr val="tx1"/>
                </a:solidFill>
              </a:rPr>
              <a:t>selected</a:t>
            </a:r>
            <a:endParaRPr lang="en-GB" dirty="0">
              <a:solidFill>
                <a:schemeClr val="tx1"/>
              </a:solidFill>
            </a:endParaRPr>
          </a:p>
          <a:p>
            <a:r>
              <a:rPr lang="en-GB" dirty="0" smtClean="0">
                <a:solidFill>
                  <a:schemeClr val="bg1">
                    <a:lumMod val="50000"/>
                  </a:schemeClr>
                </a:solidFill>
              </a:rPr>
              <a:t> </a:t>
            </a:r>
            <a:endParaRPr lang="en-GB" dirty="0">
              <a:solidFill>
                <a:schemeClr val="bg1">
                  <a:lumMod val="50000"/>
                </a:schemeClr>
              </a:solidFill>
            </a:endParaRPr>
          </a:p>
        </p:txBody>
      </p:sp>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9769" t="57543" r="76254" b="36339"/>
          <a:stretch/>
        </p:blipFill>
        <p:spPr>
          <a:xfrm>
            <a:off x="2771800" y="3356992"/>
            <a:ext cx="406361" cy="440677"/>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20252" t="44812" r="75404" b="50587"/>
          <a:stretch/>
        </p:blipFill>
        <p:spPr>
          <a:xfrm>
            <a:off x="1475656" y="3429000"/>
            <a:ext cx="443959" cy="331358"/>
          </a:xfrm>
          <a:prstGeom prst="rect">
            <a:avLst/>
          </a:prstGeom>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18632" t="24371" r="74872" b="67098"/>
          <a:stretch/>
        </p:blipFill>
        <p:spPr>
          <a:xfrm>
            <a:off x="6730602" y="2744884"/>
            <a:ext cx="505694" cy="468092"/>
          </a:xfrm>
          <a:prstGeom prst="rect">
            <a:avLst/>
          </a:prstGeom>
        </p:spPr>
      </p:pic>
      <p:pic>
        <p:nvPicPr>
          <p:cNvPr id="5" name="Picture 4"/>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19769" t="57543" r="75221" b="36339"/>
          <a:stretch/>
        </p:blipFill>
        <p:spPr>
          <a:xfrm>
            <a:off x="4211960" y="2740081"/>
            <a:ext cx="511958" cy="440677"/>
          </a:xfrm>
          <a:prstGeom prst="rect">
            <a:avLst/>
          </a:prstGeom>
        </p:spPr>
      </p:pic>
      <p:sp>
        <p:nvSpPr>
          <p:cNvPr id="4" name="Title 3"/>
          <p:cNvSpPr>
            <a:spLocks noGrp="1"/>
          </p:cNvSpPr>
          <p:nvPr>
            <p:ph type="title"/>
          </p:nvPr>
        </p:nvSpPr>
        <p:spPr>
          <a:xfrm>
            <a:off x="914400" y="657167"/>
            <a:ext cx="8229600" cy="768096"/>
          </a:xfrm>
        </p:spPr>
        <p:txBody>
          <a:bodyPr/>
          <a:lstStyle/>
          <a:p>
            <a:r>
              <a:rPr lang="en-GB" dirty="0">
                <a:solidFill>
                  <a:schemeClr val="tx1"/>
                </a:solidFill>
              </a:rPr>
              <a:t>Modes of operation</a:t>
            </a:r>
            <a:endParaRPr lang="en-US" dirty="0">
              <a:solidFill>
                <a:schemeClr val="bg1">
                  <a:lumMod val="50000"/>
                </a:schemeClr>
              </a:solidFill>
            </a:endParaRPr>
          </a:p>
        </p:txBody>
      </p:sp>
      <p:pic>
        <p:nvPicPr>
          <p:cNvPr id="6" name="Picture 5"/>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56429" t="57673" r="38511" b="34002"/>
          <a:stretch/>
        </p:blipFill>
        <p:spPr>
          <a:xfrm>
            <a:off x="5508104" y="2795245"/>
            <a:ext cx="422367" cy="489739"/>
          </a:xfrm>
          <a:prstGeom prst="rect">
            <a:avLst/>
          </a:prstGeom>
        </p:spPr>
      </p:pic>
      <p:pic>
        <p:nvPicPr>
          <p:cNvPr id="11" name="Picture 10"/>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56429" t="57673" r="38511" b="34002"/>
          <a:stretch/>
        </p:blipFill>
        <p:spPr>
          <a:xfrm>
            <a:off x="4661652" y="3760358"/>
            <a:ext cx="408945" cy="474177"/>
          </a:xfrm>
          <a:prstGeom prst="rect">
            <a:avLst/>
          </a:prstGeom>
        </p:spPr>
      </p:pic>
      <p:pic>
        <p:nvPicPr>
          <p:cNvPr id="12" name="Picture 2" descr="C:\Users\hc0217\AppData\Local\Microsoft\Windows\Temporary Internet Files\Content.Outlook\77DQI9F8\GO Continous and intermittent (2).jpg"/>
          <p:cNvPicPr>
            <a:picLocks noChangeAspect="1" noChangeArrowheads="1"/>
          </p:cNvPicPr>
          <p:nvPr/>
        </p:nvPicPr>
        <p:blipFill rotWithShape="1">
          <a:blip r:embed="rId14">
            <a:extLst>
              <a:ext uri="{28A0092B-C50C-407E-A947-70E740481C1C}">
                <a14:useLocalDpi xmlns:a14="http://schemas.microsoft.com/office/drawing/2010/main" val="0"/>
              </a:ext>
            </a:extLst>
          </a:blip>
          <a:srcRect l="26021" t="27211" r="26021" b="33563"/>
          <a:stretch/>
        </p:blipFill>
        <p:spPr bwMode="auto">
          <a:xfrm>
            <a:off x="524531" y="4847483"/>
            <a:ext cx="3450425" cy="14123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3A7D5340-7F4D-46FB-B4B5-A5222B0AC70A}" type="slidenum">
              <a:rPr lang="en-US" sz="1200" smtClean="0"/>
              <a:pPr/>
              <a:t>23</a:t>
            </a:fld>
            <a:endParaRPr lang="en-US" dirty="0"/>
          </a:p>
        </p:txBody>
      </p:sp>
      <p:sp>
        <p:nvSpPr>
          <p:cNvPr id="13" name="Rectangle 12"/>
          <p:cNvSpPr/>
          <p:nvPr/>
        </p:nvSpPr>
        <p:spPr>
          <a:xfrm>
            <a:off x="251520" y="504982"/>
            <a:ext cx="849694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p:cNvSpPr/>
          <p:nvPr/>
        </p:nvSpPr>
        <p:spPr>
          <a:xfrm>
            <a:off x="1611976" y="6635737"/>
            <a:ext cx="6586582"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66372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20581" y="855762"/>
            <a:ext cx="5540089" cy="720080"/>
          </a:xfrm>
        </p:spPr>
        <p:txBody>
          <a:bodyPr>
            <a:normAutofit/>
          </a:bodyPr>
          <a:lstStyle/>
          <a:p>
            <a:r>
              <a:rPr lang="en-GB" dirty="0" smtClean="0"/>
              <a:t>RENASYS™ GO device - alarms</a:t>
            </a:r>
            <a:endParaRPr lang="en-GB" sz="2400" dirty="0">
              <a:solidFill>
                <a:schemeClr val="accent1"/>
              </a:solidFill>
            </a:endParaRPr>
          </a:p>
        </p:txBody>
      </p:sp>
      <p:sp>
        <p:nvSpPr>
          <p:cNvPr id="2" name="Rectangle 1"/>
          <p:cNvSpPr/>
          <p:nvPr/>
        </p:nvSpPr>
        <p:spPr>
          <a:xfrm>
            <a:off x="521789" y="2132856"/>
            <a:ext cx="4507411" cy="3046988"/>
          </a:xfrm>
          <a:prstGeom prst="rect">
            <a:avLst/>
          </a:prstGeom>
        </p:spPr>
        <p:txBody>
          <a:bodyPr wrap="square">
            <a:spAutoFit/>
          </a:bodyPr>
          <a:lstStyle/>
          <a:p>
            <a:pPr marL="342900" lvl="0" indent="-342900">
              <a:spcBef>
                <a:spcPct val="0"/>
              </a:spcBef>
              <a:buFont typeface="Arial" panose="020B0604020202020204" pitchFamily="34" charset="0"/>
              <a:buChar char="•"/>
            </a:pPr>
            <a:r>
              <a:rPr lang="en-GB" sz="2400" dirty="0" smtClean="0">
                <a:latin typeface="Smith&amp;NephewLF" pitchFamily="34" charset="0"/>
                <a:ea typeface="+mj-ea"/>
                <a:cs typeface="+mj-cs"/>
              </a:rPr>
              <a:t>Over-vacuum</a:t>
            </a:r>
          </a:p>
          <a:p>
            <a:pPr marL="342900" lvl="0" indent="-342900">
              <a:spcBef>
                <a:spcPct val="0"/>
              </a:spcBef>
              <a:buFont typeface="Arial" panose="020B0604020202020204" pitchFamily="34" charset="0"/>
              <a:buChar char="•"/>
            </a:pPr>
            <a:r>
              <a:rPr lang="en-GB" sz="2400" dirty="0" smtClean="0">
                <a:latin typeface="Smith&amp;NephewLF" pitchFamily="34" charset="0"/>
                <a:ea typeface="+mj-ea"/>
                <a:cs typeface="+mj-cs"/>
              </a:rPr>
              <a:t>High vacuum</a:t>
            </a:r>
          </a:p>
          <a:p>
            <a:pPr marL="342900" lvl="0" indent="-342900">
              <a:spcBef>
                <a:spcPct val="0"/>
              </a:spcBef>
              <a:buFont typeface="Arial" panose="020B0604020202020204" pitchFamily="34" charset="0"/>
              <a:buChar char="•"/>
            </a:pPr>
            <a:r>
              <a:rPr lang="en-GB" sz="2400" dirty="0" smtClean="0">
                <a:latin typeface="Smith&amp;NephewLF" pitchFamily="34" charset="0"/>
                <a:ea typeface="+mj-ea"/>
                <a:cs typeface="+mj-cs"/>
              </a:rPr>
              <a:t>Leak alarm</a:t>
            </a:r>
          </a:p>
          <a:p>
            <a:pPr marL="342900" lvl="0" indent="-342900">
              <a:spcBef>
                <a:spcPct val="0"/>
              </a:spcBef>
              <a:buFont typeface="Arial" panose="020B0604020202020204" pitchFamily="34" charset="0"/>
              <a:buChar char="•"/>
            </a:pPr>
            <a:r>
              <a:rPr lang="en-GB" sz="2400" dirty="0" smtClean="0">
                <a:latin typeface="Smith&amp;NephewLF" pitchFamily="34" charset="0"/>
                <a:ea typeface="+mj-ea"/>
                <a:cs typeface="+mj-cs"/>
              </a:rPr>
              <a:t>Low vacuum</a:t>
            </a:r>
          </a:p>
          <a:p>
            <a:pPr marL="342900" lvl="0" indent="-342900">
              <a:spcBef>
                <a:spcPct val="0"/>
              </a:spcBef>
              <a:buFont typeface="Arial" panose="020B0604020202020204" pitchFamily="34" charset="0"/>
              <a:buChar char="•"/>
            </a:pPr>
            <a:r>
              <a:rPr lang="en-GB" sz="2400" dirty="0" smtClean="0">
                <a:latin typeface="Smith&amp;NephewLF" pitchFamily="34" charset="0"/>
                <a:ea typeface="+mj-ea"/>
                <a:cs typeface="+mj-cs"/>
              </a:rPr>
              <a:t>Complete </a:t>
            </a:r>
            <a:r>
              <a:rPr lang="en-GB" sz="2400" dirty="0">
                <a:latin typeface="Smith&amp;NephewLF" pitchFamily="34" charset="0"/>
                <a:ea typeface="+mj-ea"/>
                <a:cs typeface="+mj-cs"/>
              </a:rPr>
              <a:t>blockage/canister over-capacity </a:t>
            </a:r>
            <a:r>
              <a:rPr lang="en-GB" sz="2400" dirty="0" smtClean="0">
                <a:latin typeface="Smith&amp;NephewLF" pitchFamily="34" charset="0"/>
                <a:ea typeface="+mj-ea"/>
                <a:cs typeface="+mj-cs"/>
              </a:rPr>
              <a:t>alarm</a:t>
            </a:r>
          </a:p>
          <a:p>
            <a:pPr marL="342900" lvl="0" indent="-342900">
              <a:spcBef>
                <a:spcPct val="0"/>
              </a:spcBef>
              <a:buFont typeface="Arial" panose="020B0604020202020204" pitchFamily="34" charset="0"/>
              <a:buChar char="•"/>
            </a:pPr>
            <a:r>
              <a:rPr lang="en-GB" sz="2400" dirty="0" smtClean="0">
                <a:latin typeface="Smith&amp;NephewLF" pitchFamily="34" charset="0"/>
                <a:ea typeface="+mj-ea"/>
                <a:cs typeface="+mj-cs"/>
              </a:rPr>
              <a:t>Inactive alarm</a:t>
            </a:r>
          </a:p>
          <a:p>
            <a:pPr marL="342900" lvl="0" indent="-342900">
              <a:spcBef>
                <a:spcPct val="0"/>
              </a:spcBef>
              <a:buFont typeface="Arial" panose="020B0604020202020204" pitchFamily="34" charset="0"/>
              <a:buChar char="•"/>
            </a:pPr>
            <a:r>
              <a:rPr lang="en-GB" sz="2400" dirty="0" smtClean="0">
                <a:latin typeface="Smith&amp;NephewLF" pitchFamily="34" charset="0"/>
                <a:ea typeface="+mj-ea"/>
                <a:cs typeface="+mj-cs"/>
              </a:rPr>
              <a:t>Low battery alarm</a:t>
            </a:r>
          </a:p>
        </p:txBody>
      </p:sp>
      <p:sp>
        <p:nvSpPr>
          <p:cNvPr id="3" name="Slide Number Placeholder 2"/>
          <p:cNvSpPr>
            <a:spLocks noGrp="1"/>
          </p:cNvSpPr>
          <p:nvPr>
            <p:ph type="sldNum" sz="quarter" idx="11"/>
          </p:nvPr>
        </p:nvSpPr>
        <p:spPr/>
        <p:txBody>
          <a:bodyPr/>
          <a:lstStyle/>
          <a:p>
            <a:fld id="{3A7D5340-7F4D-46FB-B4B5-A5222B0AC70A}" type="slidenum">
              <a:rPr lang="en-US" sz="1200" smtClean="0"/>
              <a:pPr/>
              <a:t>24</a:t>
            </a:fld>
            <a:endParaRPr lang="en-US" sz="1200" dirty="0"/>
          </a:p>
        </p:txBody>
      </p:sp>
      <p:pic>
        <p:nvPicPr>
          <p:cNvPr id="10" name="Picture 1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61688" y="1493251"/>
            <a:ext cx="3490225" cy="4391818"/>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436273" y="4273119"/>
            <a:ext cx="615528" cy="606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6949885" y="1785225"/>
            <a:ext cx="113829" cy="182656"/>
          </a:xfrm>
          <a:prstGeom prst="ellipse">
            <a:avLst/>
          </a:prstGeom>
          <a:solidFill>
            <a:srgbClr val="FFFF00"/>
          </a:solidFill>
          <a:ln w="3175">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407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txBox="1">
            <a:spLocks noChangeArrowheads="1"/>
          </p:cNvSpPr>
          <p:nvPr/>
        </p:nvSpPr>
        <p:spPr bwMode="auto">
          <a:xfrm>
            <a:off x="381000" y="457200"/>
            <a:ext cx="8229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90000"/>
              </a:lnSpc>
              <a:spcBef>
                <a:spcPct val="50000"/>
              </a:spcBef>
              <a:buSzPct val="75000"/>
              <a:defRPr sz="2400">
                <a:solidFill>
                  <a:schemeClr val="tx1"/>
                </a:solidFill>
                <a:latin typeface="Smith&amp;NephewLF" pitchFamily="34" charset="0"/>
              </a:defRPr>
            </a:lvl1pPr>
            <a:lvl2pPr marL="228600" indent="-227013" algn="l" eaLnBrk="0" hangingPunct="0">
              <a:lnSpc>
                <a:spcPct val="90000"/>
              </a:lnSpc>
              <a:spcBef>
                <a:spcPct val="40000"/>
              </a:spcBef>
              <a:buClr>
                <a:schemeClr val="tx1"/>
              </a:buClr>
              <a:buSzPct val="75000"/>
              <a:buFont typeface="Smith&amp;NephewLF" pitchFamily="34" charset="0"/>
              <a:buChar char="•"/>
              <a:defRPr sz="2400">
                <a:solidFill>
                  <a:schemeClr val="tx1"/>
                </a:solidFill>
                <a:latin typeface="Smith&amp;NephewLF" pitchFamily="34" charset="0"/>
              </a:defRPr>
            </a:lvl2pPr>
            <a:lvl3pPr marL="476250" indent="-246063" algn="l" eaLnBrk="0" hangingPunct="0">
              <a:lnSpc>
                <a:spcPct val="90000"/>
              </a:lnSpc>
              <a:spcBef>
                <a:spcPct val="40000"/>
              </a:spcBef>
              <a:buSzPct val="75000"/>
              <a:buFont typeface="Smith&amp;NephewLF" pitchFamily="34" charset="0"/>
              <a:buChar char="–"/>
              <a:defRPr sz="2200">
                <a:solidFill>
                  <a:schemeClr val="tx1"/>
                </a:solidFill>
                <a:latin typeface="Smith&amp;NephewLF" pitchFamily="34" charset="0"/>
              </a:defRPr>
            </a:lvl3pPr>
            <a:lvl4pPr marL="685800" indent="-207963" algn="l" eaLnBrk="0" hangingPunct="0">
              <a:lnSpc>
                <a:spcPct val="90000"/>
              </a:lnSpc>
              <a:buClr>
                <a:schemeClr val="tx1"/>
              </a:buClr>
              <a:buSzPct val="75000"/>
              <a:buFont typeface="Smith&amp;NephewLF" pitchFamily="34" charset="0"/>
              <a:buChar char="•"/>
              <a:defRPr sz="2000">
                <a:solidFill>
                  <a:schemeClr val="tx1"/>
                </a:solidFill>
                <a:latin typeface="Smith&amp;NephewLF" pitchFamily="34" charset="0"/>
              </a:defRPr>
            </a:lvl4pPr>
            <a:lvl5pPr marL="1116013" indent="-190500" algn="l" eaLnBrk="0" hangingPunct="0">
              <a:lnSpc>
                <a:spcPct val="90000"/>
              </a:lnSpc>
              <a:buClr>
                <a:schemeClr val="tx1"/>
              </a:buClr>
              <a:buSzPct val="90000"/>
              <a:buFont typeface="Smith&amp;NephewLF" pitchFamily="34" charset="0"/>
              <a:buChar char="•"/>
              <a:defRPr sz="2200">
                <a:solidFill>
                  <a:schemeClr val="tx1"/>
                </a:solidFill>
                <a:latin typeface="Smith&amp;NephewLF" pitchFamily="34" charset="0"/>
              </a:defRPr>
            </a:lvl5pPr>
            <a:lvl6pPr marL="1573213" indent="-190500" eaLnBrk="0" fontAlgn="base" hangingPunct="0">
              <a:lnSpc>
                <a:spcPct val="90000"/>
              </a:lnSpc>
              <a:spcBef>
                <a:spcPct val="0"/>
              </a:spcBef>
              <a:spcAft>
                <a:spcPct val="0"/>
              </a:spcAft>
              <a:buClr>
                <a:schemeClr val="tx1"/>
              </a:buClr>
              <a:buSzPct val="90000"/>
              <a:buFont typeface="Smith&amp;NephewLF" pitchFamily="34" charset="0"/>
              <a:buChar char="•"/>
              <a:defRPr sz="2200">
                <a:solidFill>
                  <a:schemeClr val="tx1"/>
                </a:solidFill>
                <a:latin typeface="Smith&amp;NephewLF" pitchFamily="34" charset="0"/>
              </a:defRPr>
            </a:lvl6pPr>
            <a:lvl7pPr marL="2030413" indent="-190500" eaLnBrk="0" fontAlgn="base" hangingPunct="0">
              <a:lnSpc>
                <a:spcPct val="90000"/>
              </a:lnSpc>
              <a:spcBef>
                <a:spcPct val="0"/>
              </a:spcBef>
              <a:spcAft>
                <a:spcPct val="0"/>
              </a:spcAft>
              <a:buClr>
                <a:schemeClr val="tx1"/>
              </a:buClr>
              <a:buSzPct val="90000"/>
              <a:buFont typeface="Smith&amp;NephewLF" pitchFamily="34" charset="0"/>
              <a:buChar char="•"/>
              <a:defRPr sz="2200">
                <a:solidFill>
                  <a:schemeClr val="tx1"/>
                </a:solidFill>
                <a:latin typeface="Smith&amp;NephewLF" pitchFamily="34" charset="0"/>
              </a:defRPr>
            </a:lvl7pPr>
            <a:lvl8pPr marL="2487613" indent="-190500" eaLnBrk="0" fontAlgn="base" hangingPunct="0">
              <a:lnSpc>
                <a:spcPct val="90000"/>
              </a:lnSpc>
              <a:spcBef>
                <a:spcPct val="0"/>
              </a:spcBef>
              <a:spcAft>
                <a:spcPct val="0"/>
              </a:spcAft>
              <a:buClr>
                <a:schemeClr val="tx1"/>
              </a:buClr>
              <a:buSzPct val="90000"/>
              <a:buFont typeface="Smith&amp;NephewLF" pitchFamily="34" charset="0"/>
              <a:buChar char="•"/>
              <a:defRPr sz="2200">
                <a:solidFill>
                  <a:schemeClr val="tx1"/>
                </a:solidFill>
                <a:latin typeface="Smith&amp;NephewLF" pitchFamily="34" charset="0"/>
              </a:defRPr>
            </a:lvl8pPr>
            <a:lvl9pPr marL="2944813" indent="-190500" eaLnBrk="0" fontAlgn="base" hangingPunct="0">
              <a:lnSpc>
                <a:spcPct val="90000"/>
              </a:lnSpc>
              <a:spcBef>
                <a:spcPct val="0"/>
              </a:spcBef>
              <a:spcAft>
                <a:spcPct val="0"/>
              </a:spcAft>
              <a:buClr>
                <a:schemeClr val="tx1"/>
              </a:buClr>
              <a:buSzPct val="90000"/>
              <a:buFont typeface="Smith&amp;NephewLF" pitchFamily="34" charset="0"/>
              <a:buChar char="•"/>
              <a:defRPr sz="2200">
                <a:solidFill>
                  <a:schemeClr val="tx1"/>
                </a:solidFill>
                <a:latin typeface="Smith&amp;NephewLF" pitchFamily="34" charset="0"/>
              </a:defRPr>
            </a:lvl9pPr>
          </a:lstStyle>
          <a:p>
            <a:pPr eaLnBrk="1" hangingPunct="1">
              <a:lnSpc>
                <a:spcPct val="100000"/>
              </a:lnSpc>
              <a:spcBef>
                <a:spcPct val="0"/>
              </a:spcBef>
              <a:buSzTx/>
            </a:pPr>
            <a:r>
              <a:rPr lang="en-US" altLang="en-US" sz="2800" dirty="0">
                <a:solidFill>
                  <a:srgbClr val="4D4E53"/>
                </a:solidFill>
              </a:rPr>
              <a:t>RENASYS™ Dressing Kits</a:t>
            </a:r>
          </a:p>
        </p:txBody>
      </p:sp>
      <p:sp>
        <p:nvSpPr>
          <p:cNvPr id="3" name="Rectangle 2"/>
          <p:cNvSpPr/>
          <p:nvPr/>
        </p:nvSpPr>
        <p:spPr>
          <a:xfrm>
            <a:off x="76199" y="2359025"/>
            <a:ext cx="5534025" cy="3190617"/>
          </a:xfrm>
          <a:prstGeom prst="rect">
            <a:avLst/>
          </a:prstGeom>
        </p:spPr>
        <p:txBody>
          <a:bodyPr wrap="square">
            <a:spAutoFit/>
          </a:bodyPr>
          <a:lstStyle/>
          <a:p>
            <a:pPr marL="285750" indent="-166688">
              <a:spcAft>
                <a:spcPts val="400"/>
              </a:spcAft>
              <a:tabLst>
                <a:tab pos="287338" algn="l"/>
              </a:tabLst>
              <a:defRPr/>
            </a:pPr>
            <a:r>
              <a:rPr lang="en-US" sz="2000" b="1" dirty="0">
                <a:solidFill>
                  <a:srgbClr val="FF7300"/>
                </a:solidFill>
              </a:rPr>
              <a:t>	RENASYS-F Foam Dressing Kit with Soft Port </a:t>
            </a:r>
            <a:endParaRPr lang="en-US" dirty="0">
              <a:solidFill>
                <a:srgbClr val="4D4E53"/>
              </a:solidFill>
            </a:endParaRPr>
          </a:p>
          <a:p>
            <a:pPr marL="285750" lvl="1" indent="-166688">
              <a:spcAft>
                <a:spcPts val="400"/>
              </a:spcAft>
              <a:buFont typeface="Arial" pitchFamily="34" charset="0"/>
              <a:buChar char="•"/>
              <a:tabLst>
                <a:tab pos="287338" algn="l"/>
              </a:tabLst>
              <a:defRPr/>
            </a:pPr>
            <a:r>
              <a:rPr lang="en-US" sz="2400" dirty="0">
                <a:solidFill>
                  <a:srgbClr val="4D4E53"/>
                </a:solidFill>
              </a:rPr>
              <a:t>Recognized industry standard; Proven efficacy</a:t>
            </a:r>
          </a:p>
          <a:p>
            <a:pPr marL="285750" indent="-166688">
              <a:spcAft>
                <a:spcPts val="400"/>
              </a:spcAft>
              <a:tabLst>
                <a:tab pos="287338" algn="l"/>
              </a:tabLst>
              <a:defRPr/>
            </a:pPr>
            <a:endParaRPr lang="en-US" sz="1400" b="1" dirty="0" smtClean="0">
              <a:solidFill>
                <a:srgbClr val="4D4E53"/>
              </a:solidFill>
            </a:endParaRPr>
          </a:p>
          <a:p>
            <a:pPr marL="285750" indent="-166688">
              <a:spcAft>
                <a:spcPts val="400"/>
              </a:spcAft>
              <a:tabLst>
                <a:tab pos="287338" algn="l"/>
              </a:tabLst>
              <a:defRPr/>
            </a:pPr>
            <a:endParaRPr lang="en-US" sz="1400" b="1" dirty="0">
              <a:solidFill>
                <a:srgbClr val="4D4E53"/>
              </a:solidFill>
            </a:endParaRPr>
          </a:p>
          <a:p>
            <a:pPr marL="285750" indent="-166688">
              <a:spcAft>
                <a:spcPts val="400"/>
              </a:spcAft>
              <a:tabLst>
                <a:tab pos="287338" algn="l"/>
              </a:tabLst>
              <a:defRPr/>
            </a:pPr>
            <a:endParaRPr lang="en-US" sz="1400" b="1" dirty="0">
              <a:solidFill>
                <a:srgbClr val="4D4E53"/>
              </a:solidFill>
            </a:endParaRPr>
          </a:p>
          <a:p>
            <a:pPr marL="285750" indent="-166688">
              <a:spcAft>
                <a:spcPts val="400"/>
              </a:spcAft>
              <a:tabLst>
                <a:tab pos="287338" algn="l"/>
              </a:tabLst>
              <a:defRPr/>
            </a:pPr>
            <a:r>
              <a:rPr lang="en-US" sz="2000" b="1" dirty="0">
                <a:solidFill>
                  <a:srgbClr val="FF7300"/>
                </a:solidFill>
              </a:rPr>
              <a:t>	RENASYS-G Gauze Dressing Kit with Soft Port</a:t>
            </a:r>
            <a:endParaRPr lang="en-US" dirty="0">
              <a:solidFill>
                <a:srgbClr val="4D4E53"/>
              </a:solidFill>
            </a:endParaRPr>
          </a:p>
          <a:p>
            <a:pPr marL="285750" lvl="1" indent="-166688">
              <a:spcAft>
                <a:spcPts val="400"/>
              </a:spcAft>
              <a:buFont typeface="Arial" pitchFamily="34" charset="0"/>
              <a:buChar char="•"/>
              <a:tabLst>
                <a:tab pos="287338" algn="l"/>
              </a:tabLst>
              <a:defRPr/>
            </a:pPr>
            <a:r>
              <a:rPr lang="en-US" sz="2400" dirty="0">
                <a:solidFill>
                  <a:srgbClr val="4D4E53"/>
                </a:solidFill>
              </a:rPr>
              <a:t>Enhanced patient comfort</a:t>
            </a:r>
          </a:p>
          <a:p>
            <a:pPr marL="285750" lvl="1" indent="-166688">
              <a:spcAft>
                <a:spcPts val="400"/>
              </a:spcAft>
              <a:buFont typeface="Arial" pitchFamily="34" charset="0"/>
              <a:buChar char="•"/>
              <a:tabLst>
                <a:tab pos="287338" algn="l"/>
              </a:tabLst>
              <a:defRPr/>
            </a:pPr>
            <a:r>
              <a:rPr lang="en-US" sz="2400" dirty="0">
                <a:solidFill>
                  <a:srgbClr val="4D4E53"/>
                </a:solidFill>
              </a:rPr>
              <a:t>High </a:t>
            </a:r>
            <a:r>
              <a:rPr lang="en-US" sz="2400" dirty="0" smtClean="0">
                <a:solidFill>
                  <a:srgbClr val="4D4E53"/>
                </a:solidFill>
              </a:rPr>
              <a:t>conformability</a:t>
            </a:r>
            <a:endParaRPr lang="en-US" sz="2400" dirty="0">
              <a:solidFill>
                <a:srgbClr val="4D4E53"/>
              </a:solidFill>
            </a:endParaRPr>
          </a:p>
        </p:txBody>
      </p:sp>
      <p:sp>
        <p:nvSpPr>
          <p:cNvPr id="4" name="Rectangle 3"/>
          <p:cNvSpPr/>
          <p:nvPr/>
        </p:nvSpPr>
        <p:spPr>
          <a:xfrm>
            <a:off x="477672" y="1101725"/>
            <a:ext cx="8458510" cy="2123658"/>
          </a:xfrm>
          <a:prstGeom prst="rect">
            <a:avLst/>
          </a:prstGeom>
        </p:spPr>
        <p:txBody>
          <a:bodyPr wrap="square" lIns="0" tIns="0" rIns="0" bIns="0">
            <a:spAutoFit/>
          </a:bodyPr>
          <a:lstStyle/>
          <a:p>
            <a:pPr>
              <a:defRPr/>
            </a:pPr>
            <a:r>
              <a:rPr lang="en-US" sz="2400" dirty="0">
                <a:solidFill>
                  <a:srgbClr val="666666"/>
                </a:solidFill>
              </a:rPr>
              <a:t>Bringing choice and flexibility to NPWT by helping to promote wound healing and improve patient comfort, while allowing clinicians to use their full clinical judgment for each individual </a:t>
            </a:r>
            <a:r>
              <a:rPr lang="en-US" sz="2400" dirty="0" smtClean="0">
                <a:solidFill>
                  <a:srgbClr val="666666"/>
                </a:solidFill>
              </a:rPr>
              <a:t>patient</a:t>
            </a:r>
            <a:endParaRPr lang="en-US" sz="2400" dirty="0">
              <a:solidFill>
                <a:srgbClr val="666666"/>
              </a:solidFill>
            </a:endParaRPr>
          </a:p>
          <a:p>
            <a:pPr>
              <a:defRPr/>
            </a:pPr>
            <a:endParaRPr lang="en-US" sz="2400" dirty="0">
              <a:solidFill>
                <a:srgbClr val="666666"/>
              </a:solidFill>
            </a:endParaRPr>
          </a:p>
          <a:p>
            <a:pPr>
              <a:defRPr/>
            </a:pPr>
            <a:endParaRPr lang="en-US" sz="2400" dirty="0">
              <a:solidFill>
                <a:srgbClr val="666666"/>
              </a:solidFill>
            </a:endParaRPr>
          </a:p>
          <a:p>
            <a:pPr>
              <a:defRPr/>
            </a:pPr>
            <a:r>
              <a:rPr lang="en-US" dirty="0">
                <a:solidFill>
                  <a:srgbClr val="666666"/>
                </a:solidFill>
              </a:rPr>
              <a:t> </a:t>
            </a:r>
          </a:p>
        </p:txBody>
      </p:sp>
      <p:pic>
        <p:nvPicPr>
          <p:cNvPr id="2355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5715000" y="2359025"/>
            <a:ext cx="2913063" cy="1968500"/>
          </a:xfrm>
          <a:prstGeom prst="rect">
            <a:avLst/>
          </a:prstGeom>
          <a:ln w="9525" algn="ctr">
            <a:solidFill>
              <a:schemeClr val="tx1"/>
            </a:solidFill>
            <a:miter lim="800000"/>
            <a:headEnd/>
            <a:tailEnd/>
          </a:ln>
          <a:effectLst>
            <a:outerShdw blurRad="50800" dist="38100" dir="2700000" algn="tl" rotWithShape="0">
              <a:srgbClr val="000000">
                <a:alpha val="43000"/>
              </a:srgbClr>
            </a:outerShdw>
          </a:effectLst>
          <a:extLst/>
        </p:spPr>
      </p:pic>
      <p:pic>
        <p:nvPicPr>
          <p:cNvPr id="23558" name="Picture 1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gray">
          <a:xfrm>
            <a:off x="5714999" y="4429126"/>
            <a:ext cx="2913063" cy="1749425"/>
          </a:xfrm>
          <a:prstGeom prst="rect">
            <a:avLst/>
          </a:prstGeom>
          <a:ln w="9525" algn="ctr">
            <a:solidFill>
              <a:schemeClr val="tx1"/>
            </a:solidFill>
            <a:miter lim="800000"/>
            <a:headEnd/>
            <a:tailEnd/>
          </a:ln>
          <a:effectLst>
            <a:outerShdw blurRad="50800" dist="38100" dir="2700000" algn="tl" rotWithShape="0">
              <a:srgbClr val="000000">
                <a:alpha val="43000"/>
              </a:srgbClr>
            </a:outerShdw>
          </a:effectLst>
          <a:extLst/>
        </p:spPr>
      </p:pic>
    </p:spTree>
    <p:extLst>
      <p:ext uri="{BB962C8B-B14F-4D97-AF65-F5344CB8AC3E}">
        <p14:creationId xmlns:p14="http://schemas.microsoft.com/office/powerpoint/2010/main" val="1826189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09699" y="148441"/>
            <a:ext cx="8229600" cy="609600"/>
          </a:xfrm>
        </p:spPr>
        <p:txBody>
          <a:bodyPr>
            <a:normAutofit/>
          </a:bodyPr>
          <a:lstStyle/>
          <a:p>
            <a:r>
              <a:rPr lang="en-US" altLang="en-US" sz="2800" dirty="0"/>
              <a:t>RENASYS™ Soft Port</a:t>
            </a:r>
          </a:p>
        </p:txBody>
      </p:sp>
      <p:sp>
        <p:nvSpPr>
          <p:cNvPr id="3" name="TextBox 2"/>
          <p:cNvSpPr txBox="1"/>
          <p:nvPr/>
        </p:nvSpPr>
        <p:spPr>
          <a:xfrm>
            <a:off x="182563" y="1143000"/>
            <a:ext cx="5481967" cy="4062651"/>
          </a:xfrm>
          <a:prstGeom prst="rect">
            <a:avLst/>
          </a:prstGeom>
          <a:noFill/>
        </p:spPr>
        <p:txBody>
          <a:bodyPr wrap="square">
            <a:spAutoFit/>
          </a:bodyPr>
          <a:lstStyle/>
          <a:p>
            <a:pPr marL="166688" indent="-166688">
              <a:spcBef>
                <a:spcPct val="50000"/>
              </a:spcBef>
              <a:tabLst>
                <a:tab pos="287338" algn="l"/>
              </a:tabLst>
              <a:defRPr/>
            </a:pPr>
            <a:r>
              <a:rPr lang="en-US" b="1" dirty="0">
                <a:solidFill>
                  <a:srgbClr val="FF7300"/>
                </a:solidFill>
              </a:rPr>
              <a:t>	</a:t>
            </a:r>
            <a:r>
              <a:rPr lang="en-US" sz="2400" b="1" dirty="0">
                <a:solidFill>
                  <a:srgbClr val="FF7300"/>
                </a:solidFill>
              </a:rPr>
              <a:t>Clinically proven and powerfully enhanced</a:t>
            </a:r>
          </a:p>
          <a:p>
            <a:pPr marL="166688" indent="-166688">
              <a:spcBef>
                <a:spcPct val="50000"/>
              </a:spcBef>
              <a:buFont typeface="Arial" pitchFamily="34" charset="0"/>
              <a:buChar char="•"/>
              <a:tabLst>
                <a:tab pos="287338" algn="l"/>
              </a:tabLst>
              <a:defRPr/>
            </a:pPr>
            <a:r>
              <a:rPr lang="en-US" dirty="0">
                <a:solidFill>
                  <a:srgbClr val="666666"/>
                </a:solidFill>
                <a:latin typeface="Smith&amp;NephewLF" panose="020F0500030000020004" pitchFamily="34" charset="0"/>
              </a:rPr>
              <a:t>Reduces the need for </a:t>
            </a:r>
            <a:r>
              <a:rPr lang="en-US" dirty="0" smtClean="0">
                <a:solidFill>
                  <a:srgbClr val="666666"/>
                </a:solidFill>
                <a:latin typeface="Smith&amp;NephewLF" panose="020F0500030000020004" pitchFamily="34" charset="0"/>
              </a:rPr>
              <a:t>bridging</a:t>
            </a:r>
            <a:r>
              <a:rPr lang="en-US" baseline="30000" dirty="0" smtClean="0">
                <a:solidFill>
                  <a:srgbClr val="666666"/>
                </a:solidFill>
                <a:latin typeface="Smith&amp;NephewLF" panose="020F0500030000020004" pitchFamily="34" charset="0"/>
              </a:rPr>
              <a:t>1, 2</a:t>
            </a:r>
          </a:p>
          <a:p>
            <a:pPr marL="166688" indent="-166688">
              <a:spcBef>
                <a:spcPct val="50000"/>
              </a:spcBef>
              <a:buFont typeface="Arial" pitchFamily="34" charset="0"/>
              <a:buChar char="•"/>
              <a:tabLst>
                <a:tab pos="287338" algn="l"/>
              </a:tabLst>
              <a:defRPr/>
            </a:pPr>
            <a:r>
              <a:rPr lang="en-US" dirty="0" smtClean="0">
                <a:solidFill>
                  <a:srgbClr val="666666"/>
                </a:solidFill>
                <a:latin typeface="Smith&amp;NephewLF" panose="020F0500030000020004" pitchFamily="34" charset="0"/>
              </a:rPr>
              <a:t>Enables </a:t>
            </a:r>
            <a:r>
              <a:rPr lang="en-US" dirty="0">
                <a:solidFill>
                  <a:srgbClr val="666666"/>
                </a:solidFill>
                <a:latin typeface="Smith&amp;NephewLF" panose="020F0500030000020004" pitchFamily="34" charset="0"/>
              </a:rPr>
              <a:t>management of a wide range of wound types and exudate levels with a single application </a:t>
            </a:r>
            <a:r>
              <a:rPr lang="en-US" dirty="0" smtClean="0">
                <a:solidFill>
                  <a:srgbClr val="666666"/>
                </a:solidFill>
                <a:latin typeface="Smith&amp;NephewLF" panose="020F0500030000020004" pitchFamily="34" charset="0"/>
              </a:rPr>
              <a:t>technique</a:t>
            </a:r>
            <a:r>
              <a:rPr lang="en-US" baseline="30000" dirty="0">
                <a:solidFill>
                  <a:srgbClr val="666666"/>
                </a:solidFill>
                <a:latin typeface="Smith&amp;NephewLF" panose="020F0500030000020004" pitchFamily="34" charset="0"/>
              </a:rPr>
              <a:t> 1</a:t>
            </a:r>
            <a:endParaRPr lang="en-US" dirty="0">
              <a:solidFill>
                <a:srgbClr val="666666"/>
              </a:solidFill>
              <a:latin typeface="Smith&amp;NephewLF" panose="020F0500030000020004" pitchFamily="34" charset="0"/>
            </a:endParaRPr>
          </a:p>
          <a:p>
            <a:pPr marL="166688" indent="-166688">
              <a:spcBef>
                <a:spcPct val="50000"/>
              </a:spcBef>
              <a:buFont typeface="Arial" pitchFamily="34" charset="0"/>
              <a:buChar char="•"/>
              <a:tabLst>
                <a:tab pos="287338" algn="l"/>
              </a:tabLst>
              <a:defRPr/>
            </a:pPr>
            <a:r>
              <a:rPr lang="en-US" dirty="0">
                <a:solidFill>
                  <a:srgbClr val="666666"/>
                </a:solidFill>
                <a:latin typeface="Smith&amp;NephewLF" panose="020F0500030000020004" pitchFamily="34" charset="0"/>
              </a:rPr>
              <a:t>Device does not block throughout the duration of therapy, despite compressions, twists or folds in the </a:t>
            </a:r>
            <a:r>
              <a:rPr lang="en-US" dirty="0" smtClean="0">
                <a:solidFill>
                  <a:srgbClr val="666666"/>
                </a:solidFill>
                <a:latin typeface="Smith&amp;NephewLF" panose="020F0500030000020004" pitchFamily="34" charset="0"/>
              </a:rPr>
              <a:t>line</a:t>
            </a:r>
            <a:r>
              <a:rPr lang="en-US" baseline="30000" dirty="0">
                <a:solidFill>
                  <a:srgbClr val="666666"/>
                </a:solidFill>
                <a:latin typeface="Smith&amp;NephewLF" panose="020F0500030000020004" pitchFamily="34" charset="0"/>
              </a:rPr>
              <a:t> 1</a:t>
            </a:r>
            <a:endParaRPr lang="en-US" dirty="0">
              <a:solidFill>
                <a:srgbClr val="666666"/>
              </a:solidFill>
              <a:latin typeface="Smith&amp;NephewLF" panose="020F0500030000020004" pitchFamily="34" charset="0"/>
            </a:endParaRPr>
          </a:p>
          <a:p>
            <a:pPr marL="166688" indent="-166688">
              <a:spcBef>
                <a:spcPct val="50000"/>
              </a:spcBef>
              <a:tabLst>
                <a:tab pos="287338" algn="l"/>
              </a:tabLst>
              <a:defRPr/>
            </a:pPr>
            <a:r>
              <a:rPr lang="en-US" b="1" dirty="0">
                <a:solidFill>
                  <a:srgbClr val="FF7300"/>
                </a:solidFill>
              </a:rPr>
              <a:t>	</a:t>
            </a:r>
            <a:r>
              <a:rPr lang="en-US" sz="2400" b="1" dirty="0">
                <a:solidFill>
                  <a:srgbClr val="FF7300"/>
                </a:solidFill>
              </a:rPr>
              <a:t>Comfortably effective</a:t>
            </a:r>
          </a:p>
          <a:p>
            <a:pPr marL="166688" indent="-166688">
              <a:spcBef>
                <a:spcPct val="50000"/>
              </a:spcBef>
              <a:buFont typeface="Arial" pitchFamily="34" charset="0"/>
              <a:buChar char="•"/>
              <a:tabLst>
                <a:tab pos="287338" algn="l"/>
              </a:tabLst>
              <a:defRPr/>
            </a:pPr>
            <a:r>
              <a:rPr lang="en-US" dirty="0">
                <a:solidFill>
                  <a:srgbClr val="666666"/>
                </a:solidFill>
                <a:latin typeface="Smith&amp;NephewLF" panose="020F0500030000020004" pitchFamily="34" charset="0"/>
              </a:rPr>
              <a:t>May reduce the risk of pressure-related injuries and eases patient discomfort by replacing hard tubing with a soft, cushioned </a:t>
            </a:r>
            <a:r>
              <a:rPr lang="en-US" dirty="0" smtClean="0">
                <a:solidFill>
                  <a:srgbClr val="666666"/>
                </a:solidFill>
                <a:latin typeface="Smith&amp;NephewLF" panose="020F0500030000020004" pitchFamily="34" charset="0"/>
              </a:rPr>
              <a:t>channel</a:t>
            </a:r>
            <a:r>
              <a:rPr lang="en-US" baseline="30000" dirty="0" smtClean="0">
                <a:solidFill>
                  <a:srgbClr val="666666"/>
                </a:solidFill>
                <a:latin typeface="Smith&amp;NephewLF" panose="020F0500030000020004" pitchFamily="34" charset="0"/>
              </a:rPr>
              <a:t>1</a:t>
            </a:r>
            <a:endParaRPr lang="en-US" dirty="0">
              <a:solidFill>
                <a:srgbClr val="666666"/>
              </a:solidFill>
              <a:latin typeface="Smith&amp;NephewLF" panose="020F0500030000020004" pitchFamily="34" charset="0"/>
            </a:endParaRPr>
          </a:p>
        </p:txBody>
      </p:sp>
      <p:pic>
        <p:nvPicPr>
          <p:cNvPr id="24580"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95158" y="1319214"/>
            <a:ext cx="3082142" cy="1511944"/>
          </a:xfrm>
          <a:prstGeom prst="rect">
            <a:avLst/>
          </a:prstGeom>
          <a:ln w="3175">
            <a:solidFill>
              <a:srgbClr val="000000"/>
            </a:solidFill>
            <a:miter lim="800000"/>
            <a:headEnd/>
            <a:tailEnd/>
          </a:ln>
          <a:effectLst>
            <a:outerShdw blurRad="50800" dist="38100" dir="2700000" algn="tl" rotWithShape="0">
              <a:srgbClr val="000000">
                <a:alpha val="43000"/>
              </a:srgbClr>
            </a:outerShdw>
          </a:effectLst>
          <a:extLst/>
        </p:spPr>
      </p:pic>
      <p:pic>
        <p:nvPicPr>
          <p:cNvPr id="2458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158" y="3146960"/>
            <a:ext cx="3082142" cy="2014477"/>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p:spPr>
      </p:pic>
      <p:sp>
        <p:nvSpPr>
          <p:cNvPr id="6" name="Text Box 21"/>
          <p:cNvSpPr txBox="1">
            <a:spLocks noChangeArrowheads="1"/>
          </p:cNvSpPr>
          <p:nvPr/>
        </p:nvSpPr>
        <p:spPr bwMode="gray">
          <a:xfrm>
            <a:off x="182563" y="6316433"/>
            <a:ext cx="8383979" cy="76944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01752" tIns="0" rIns="301752" bIns="0">
            <a:spAutoFit/>
          </a:bodyPr>
          <a:lstStyle/>
          <a:p>
            <a:pPr>
              <a:defRPr/>
            </a:pPr>
            <a:r>
              <a:rPr lang="en-US" sz="1000" i="1" baseline="30000" dirty="0" smtClean="0">
                <a:solidFill>
                  <a:srgbClr val="4D4E53"/>
                </a:solidFill>
              </a:rPr>
              <a:t>1</a:t>
            </a:r>
            <a:r>
              <a:rPr lang="en-US" sz="1000" i="1" dirty="0" smtClean="0">
                <a:solidFill>
                  <a:srgbClr val="4D4E53"/>
                </a:solidFill>
              </a:rPr>
              <a:t> Hudson D.</a:t>
            </a:r>
            <a:r>
              <a:rPr lang="en-US" sz="1000" dirty="0" smtClean="0">
                <a:solidFill>
                  <a:srgbClr val="4D4E53"/>
                </a:solidFill>
              </a:rPr>
              <a:t> </a:t>
            </a:r>
            <a:r>
              <a:rPr lang="en-US" sz="1000" dirty="0">
                <a:solidFill>
                  <a:srgbClr val="4D4E53"/>
                </a:solidFill>
              </a:rPr>
              <a:t>et. al. </a:t>
            </a:r>
            <a:r>
              <a:rPr lang="en-US" sz="1000" i="1" dirty="0" smtClean="0">
                <a:solidFill>
                  <a:srgbClr val="4D4E53"/>
                </a:solidFill>
              </a:rPr>
              <a:t>Evaluation od a new Negative Pressure Wound Therapy (NPWT) suction Port (RENASYS Soft Port). </a:t>
            </a:r>
            <a:r>
              <a:rPr lang="en-US" sz="1000" dirty="0" smtClean="0">
                <a:solidFill>
                  <a:srgbClr val="4D4E53"/>
                </a:solidFill>
              </a:rPr>
              <a:t>Poster presented EWMA, Copenhagen 2013.</a:t>
            </a:r>
          </a:p>
          <a:p>
            <a:pPr>
              <a:defRPr/>
            </a:pPr>
            <a:r>
              <a:rPr lang="en-US" sz="1000" i="1" baseline="30000" dirty="0" smtClean="0">
                <a:solidFill>
                  <a:srgbClr val="4D4E53"/>
                </a:solidFill>
              </a:rPr>
              <a:t>2</a:t>
            </a:r>
            <a:r>
              <a:rPr lang="en-US" sz="1000" i="1" dirty="0" smtClean="0">
                <a:solidFill>
                  <a:srgbClr val="4D4E53"/>
                </a:solidFill>
              </a:rPr>
              <a:t> </a:t>
            </a:r>
            <a:r>
              <a:rPr lang="en-US" sz="1000" dirty="0">
                <a:solidFill>
                  <a:srgbClr val="4D4E53"/>
                </a:solidFill>
              </a:rPr>
              <a:t>Schwartz J, et al. An open, prospective, clinical evaluation to determine the clinical efficacy of a new Negative Pressure Wound Therapy (NPWT) system with soft port </a:t>
            </a:r>
            <a:r>
              <a:rPr lang="en-US" sz="1000" dirty="0" smtClean="0">
                <a:solidFill>
                  <a:srgbClr val="4D4E53"/>
                </a:solidFill>
              </a:rPr>
              <a:t>    technology </a:t>
            </a:r>
            <a:r>
              <a:rPr lang="en-US" sz="1000" dirty="0">
                <a:solidFill>
                  <a:srgbClr val="4D4E53"/>
                </a:solidFill>
              </a:rPr>
              <a:t>after partial diabetic foot amputation. Poster presentation, 2013, SAWC.</a:t>
            </a:r>
          </a:p>
          <a:p>
            <a:pPr>
              <a:defRPr/>
            </a:pPr>
            <a:endParaRPr lang="en-US" sz="1000" dirty="0" smtClean="0">
              <a:solidFill>
                <a:srgbClr val="4D4E53"/>
              </a:solidFill>
            </a:endParaRPr>
          </a:p>
          <a:p>
            <a:pPr>
              <a:defRPr/>
            </a:pPr>
            <a:r>
              <a:rPr lang="en-US" sz="1000" dirty="0" smtClean="0">
                <a:solidFill>
                  <a:srgbClr val="4D4E53"/>
                </a:solidFill>
                <a:effectLst>
                  <a:outerShdw blurRad="38100" dist="38100" dir="2700000" algn="tl">
                    <a:srgbClr val="C0C0C0"/>
                  </a:outerShdw>
                </a:effectLst>
              </a:rPr>
              <a:t> </a:t>
            </a:r>
            <a:endParaRPr lang="en-US" sz="1000" dirty="0">
              <a:solidFill>
                <a:srgbClr val="4D4E53"/>
              </a:solidFill>
              <a:effectLst>
                <a:outerShdw blurRad="38100" dist="38100" dir="2700000" algn="tl">
                  <a:srgbClr val="C0C0C0"/>
                </a:outerShdw>
              </a:effectLst>
            </a:endParaRPr>
          </a:p>
        </p:txBody>
      </p:sp>
    </p:spTree>
    <p:extLst>
      <p:ext uri="{BB962C8B-B14F-4D97-AF65-F5344CB8AC3E}">
        <p14:creationId xmlns:p14="http://schemas.microsoft.com/office/powerpoint/2010/main" val="2695494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Title 1"/>
          <p:cNvSpPr>
            <a:spLocks noGrp="1"/>
          </p:cNvSpPr>
          <p:nvPr>
            <p:ph type="title"/>
          </p:nvPr>
        </p:nvSpPr>
        <p:spPr>
          <a:xfrm>
            <a:off x="838200" y="879475"/>
            <a:ext cx="8229600" cy="768350"/>
          </a:xfrm>
        </p:spPr>
        <p:txBody>
          <a:bodyPr>
            <a:normAutofit/>
          </a:bodyPr>
          <a:lstStyle/>
          <a:p>
            <a:pPr>
              <a:defRPr/>
            </a:pPr>
            <a:r>
              <a:rPr lang="en-US" sz="2800" kern="1200" dirty="0" smtClean="0"/>
              <a:t>Choosing an NPWT wound filler</a:t>
            </a:r>
            <a:endParaRPr lang="en-US" sz="2800" kern="1200" dirty="0"/>
          </a:p>
        </p:txBody>
      </p:sp>
      <p:sp>
        <p:nvSpPr>
          <p:cNvPr id="43011" name="Text Placeholder 2"/>
          <p:cNvSpPr>
            <a:spLocks noGrp="1"/>
          </p:cNvSpPr>
          <p:nvPr>
            <p:ph type="body" idx="1"/>
          </p:nvPr>
        </p:nvSpPr>
        <p:spPr/>
        <p:txBody>
          <a:bodyPr/>
          <a:lstStyle/>
          <a:p>
            <a:pPr marL="0" indent="0">
              <a:spcBef>
                <a:spcPts val="1438"/>
              </a:spcBef>
              <a:buFontTx/>
              <a:buNone/>
              <a:defRPr/>
            </a:pPr>
            <a:r>
              <a:rPr lang="en-US" sz="2800" kern="1200" dirty="0" smtClean="0">
                <a:solidFill>
                  <a:schemeClr val="tx1"/>
                </a:solidFill>
              </a:rPr>
              <a:t>     Factors </a:t>
            </a:r>
            <a:r>
              <a:rPr lang="en-US" sz="2800" kern="1200" dirty="0">
                <a:solidFill>
                  <a:schemeClr val="tx1"/>
                </a:solidFill>
              </a:rPr>
              <a:t>to be considered </a:t>
            </a:r>
            <a:r>
              <a:rPr lang="en-US" sz="2800" kern="1200" dirty="0" smtClean="0">
                <a:solidFill>
                  <a:schemeClr val="tx1"/>
                </a:solidFill>
              </a:rPr>
              <a:t>include</a:t>
            </a:r>
            <a:endParaRPr lang="en-US" sz="2800" kern="1200" dirty="0">
              <a:solidFill>
                <a:schemeClr val="tx1"/>
              </a:solidFill>
            </a:endParaRPr>
          </a:p>
          <a:p>
            <a:pPr lvl="2">
              <a:buFontTx/>
              <a:buChar char="•"/>
              <a:defRPr/>
            </a:pPr>
            <a:r>
              <a:rPr lang="en-US" sz="2400" kern="1200" dirty="0">
                <a:solidFill>
                  <a:srgbClr val="FF7300"/>
                </a:solidFill>
                <a:ea typeface="+mn-ea"/>
                <a:cs typeface="+mn-cs"/>
              </a:rPr>
              <a:t>Wound size and volume </a:t>
            </a:r>
          </a:p>
          <a:p>
            <a:pPr lvl="2">
              <a:buFontTx/>
              <a:buChar char="•"/>
              <a:defRPr/>
            </a:pPr>
            <a:r>
              <a:rPr lang="en-US" sz="2400" kern="1200" dirty="0">
                <a:solidFill>
                  <a:srgbClr val="FF7300"/>
                </a:solidFill>
                <a:ea typeface="+mn-ea"/>
                <a:cs typeface="+mn-cs"/>
              </a:rPr>
              <a:t>Contour of wound bed </a:t>
            </a:r>
          </a:p>
          <a:p>
            <a:pPr lvl="2">
              <a:buFontTx/>
              <a:buChar char="•"/>
              <a:defRPr/>
            </a:pPr>
            <a:r>
              <a:rPr lang="en-US" sz="2400" kern="1200" dirty="0">
                <a:solidFill>
                  <a:srgbClr val="FF7300"/>
                </a:solidFill>
                <a:ea typeface="+mn-ea"/>
                <a:cs typeface="+mn-cs"/>
              </a:rPr>
              <a:t>Amount and type of exudate</a:t>
            </a:r>
          </a:p>
          <a:p>
            <a:pPr lvl="2">
              <a:buFontTx/>
              <a:buChar char="•"/>
              <a:defRPr/>
            </a:pPr>
            <a:r>
              <a:rPr lang="en-US" sz="2400" kern="1200" dirty="0">
                <a:solidFill>
                  <a:srgbClr val="FF7300"/>
                </a:solidFill>
                <a:ea typeface="+mn-ea"/>
                <a:cs typeface="+mn-cs"/>
              </a:rPr>
              <a:t>Patient comfort and preference </a:t>
            </a:r>
          </a:p>
          <a:p>
            <a:pPr lvl="2">
              <a:buFontTx/>
              <a:buChar char="•"/>
              <a:defRPr/>
            </a:pPr>
            <a:r>
              <a:rPr lang="en-US" sz="2400" kern="1200" dirty="0">
                <a:solidFill>
                  <a:srgbClr val="FF7300"/>
                </a:solidFill>
                <a:ea typeface="+mn-ea"/>
                <a:cs typeface="+mn-cs"/>
              </a:rPr>
              <a:t>Characteristics of granulation tissue</a:t>
            </a:r>
          </a:p>
          <a:p>
            <a:pPr lvl="2">
              <a:buFontTx/>
              <a:buChar char="•"/>
              <a:defRPr/>
            </a:pPr>
            <a:r>
              <a:rPr lang="en-US" sz="2400" kern="1200" dirty="0">
                <a:solidFill>
                  <a:srgbClr val="FF7300"/>
                </a:solidFill>
                <a:ea typeface="+mn-ea"/>
                <a:cs typeface="+mn-cs"/>
              </a:rPr>
              <a:t>Caregiver skills</a:t>
            </a:r>
          </a:p>
          <a:p>
            <a:pPr marL="0" indent="0">
              <a:spcBef>
                <a:spcPts val="1438"/>
              </a:spcBef>
              <a:buFontTx/>
              <a:buNone/>
              <a:defRPr/>
            </a:pPr>
            <a:endParaRPr lang="en-US" dirty="0" smtClean="0"/>
          </a:p>
        </p:txBody>
      </p:sp>
      <p:sp>
        <p:nvSpPr>
          <p:cNvPr id="2" name="Slide Number Placeholder 1"/>
          <p:cNvSpPr>
            <a:spLocks noGrp="1"/>
          </p:cNvSpPr>
          <p:nvPr>
            <p:ph type="sldNum" sz="quarter" idx="11"/>
          </p:nvPr>
        </p:nvSpPr>
        <p:spPr/>
        <p:txBody>
          <a:bodyPr/>
          <a:lstStyle/>
          <a:p>
            <a:pPr>
              <a:defRPr/>
            </a:pPr>
            <a:fld id="{78D3F0D9-AE22-4894-954E-CBF37EF9B260}" type="slidenum">
              <a:rPr lang="en-US" smtClean="0"/>
              <a:pPr>
                <a:defRPr/>
              </a:pPr>
              <a:t>27</a:t>
            </a:fld>
            <a:endParaRPr lang="en-US" dirty="0"/>
          </a:p>
        </p:txBody>
      </p:sp>
    </p:spTree>
    <p:extLst>
      <p:ext uri="{BB962C8B-B14F-4D97-AF65-F5344CB8AC3E}">
        <p14:creationId xmlns:p14="http://schemas.microsoft.com/office/powerpoint/2010/main" val="1088841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96281" y="567318"/>
            <a:ext cx="8229600" cy="768350"/>
          </a:xfrm>
        </p:spPr>
        <p:txBody>
          <a:bodyPr>
            <a:normAutofit/>
          </a:bodyPr>
          <a:lstStyle/>
          <a:p>
            <a:pPr>
              <a:defRPr/>
            </a:pPr>
            <a:r>
              <a:rPr lang="en-US" dirty="0" smtClean="0"/>
              <a:t> </a:t>
            </a:r>
            <a:r>
              <a:rPr lang="en-US" sz="2800" dirty="0" smtClean="0"/>
              <a:t>NPWT </a:t>
            </a:r>
            <a:r>
              <a:rPr lang="en-US" sz="2800" dirty="0"/>
              <a:t>wound filler and wound interface </a:t>
            </a:r>
          </a:p>
        </p:txBody>
      </p:sp>
      <p:sp>
        <p:nvSpPr>
          <p:cNvPr id="41987" name="Rectangle 3"/>
          <p:cNvSpPr>
            <a:spLocks noGrp="1" noChangeArrowheads="1"/>
          </p:cNvSpPr>
          <p:nvPr>
            <p:ph type="body" idx="1"/>
          </p:nvPr>
        </p:nvSpPr>
        <p:spPr>
          <a:xfrm>
            <a:off x="403370" y="1412478"/>
            <a:ext cx="8229600" cy="4451350"/>
          </a:xfrm>
        </p:spPr>
        <p:txBody>
          <a:bodyPr/>
          <a:lstStyle/>
          <a:p>
            <a:pPr marL="0" indent="0">
              <a:buFontTx/>
              <a:buNone/>
              <a:defRPr/>
            </a:pPr>
            <a:r>
              <a:rPr lang="en-US" sz="2000" dirty="0" smtClean="0"/>
              <a:t>   Definitions:</a:t>
            </a:r>
          </a:p>
          <a:p>
            <a:pPr marL="0" indent="0">
              <a:buFontTx/>
              <a:buNone/>
              <a:defRPr/>
            </a:pPr>
            <a:r>
              <a:rPr lang="en-US" sz="2000" kern="1200" dirty="0" smtClean="0">
                <a:solidFill>
                  <a:schemeClr val="tx1"/>
                </a:solidFill>
              </a:rPr>
              <a:t>   </a:t>
            </a:r>
            <a:r>
              <a:rPr lang="en-US" sz="2000" u="sng" kern="1200" dirty="0" smtClean="0">
                <a:solidFill>
                  <a:schemeClr val="tx1"/>
                </a:solidFill>
              </a:rPr>
              <a:t>Wound </a:t>
            </a:r>
            <a:r>
              <a:rPr lang="en-US" sz="2000" u="sng" kern="1200" dirty="0">
                <a:solidFill>
                  <a:schemeClr val="tx1"/>
                </a:solidFill>
              </a:rPr>
              <a:t>fillers </a:t>
            </a:r>
            <a:r>
              <a:rPr lang="en-US" sz="2000" kern="1200" dirty="0">
                <a:solidFill>
                  <a:schemeClr val="tx1"/>
                </a:solidFill>
              </a:rPr>
              <a:t>– primarily gauze and foam function to:</a:t>
            </a:r>
          </a:p>
          <a:p>
            <a:pPr marL="0" lvl="1" indent="-182880">
              <a:defRPr/>
            </a:pPr>
            <a:r>
              <a:rPr lang="en-US" sz="2000" kern="1200" dirty="0">
                <a:solidFill>
                  <a:srgbClr val="FF7300"/>
                </a:solidFill>
              </a:rPr>
              <a:t>Fill the wound cavity</a:t>
            </a:r>
          </a:p>
          <a:p>
            <a:pPr marL="0" lvl="1" indent="-182880">
              <a:defRPr/>
            </a:pPr>
            <a:r>
              <a:rPr lang="en-US" sz="2000" kern="1200" dirty="0">
                <a:solidFill>
                  <a:srgbClr val="FF7300"/>
                </a:solidFill>
              </a:rPr>
              <a:t>Allow the negative pressure to be transmitted to the wound surface</a:t>
            </a:r>
          </a:p>
          <a:p>
            <a:pPr marL="0" lvl="1" indent="-182880">
              <a:defRPr/>
            </a:pPr>
            <a:r>
              <a:rPr lang="en-US" sz="2000" kern="1200" dirty="0" smtClean="0">
                <a:solidFill>
                  <a:srgbClr val="FF7300"/>
                </a:solidFill>
              </a:rPr>
              <a:t>Function as a conduit for </a:t>
            </a:r>
            <a:r>
              <a:rPr lang="en-US" sz="2000" kern="1200" dirty="0">
                <a:solidFill>
                  <a:srgbClr val="FF7300"/>
                </a:solidFill>
              </a:rPr>
              <a:t>wound fluid to be transferred to suction </a:t>
            </a:r>
            <a:r>
              <a:rPr lang="en-US" sz="2000" kern="1200" dirty="0" smtClean="0">
                <a:solidFill>
                  <a:srgbClr val="FF7300"/>
                </a:solidFill>
              </a:rPr>
              <a:t>source</a:t>
            </a:r>
          </a:p>
          <a:p>
            <a:pPr marL="0" indent="0">
              <a:buFontTx/>
              <a:buNone/>
              <a:defRPr/>
            </a:pPr>
            <a:r>
              <a:rPr lang="en-US" sz="2000" dirty="0" smtClean="0">
                <a:solidFill>
                  <a:schemeClr val="tx1"/>
                </a:solidFill>
              </a:rPr>
              <a:t>   </a:t>
            </a:r>
            <a:r>
              <a:rPr lang="en-US" sz="2000" u="sng" dirty="0" smtClean="0">
                <a:solidFill>
                  <a:schemeClr val="tx1"/>
                </a:solidFill>
              </a:rPr>
              <a:t>Wound interface </a:t>
            </a:r>
            <a:r>
              <a:rPr lang="en-US" sz="2000" dirty="0" smtClean="0">
                <a:solidFill>
                  <a:schemeClr val="tx1"/>
                </a:solidFill>
              </a:rPr>
              <a:t>– Primarily non-adherent layer or ACTICOAT™ Flex</a:t>
            </a:r>
          </a:p>
          <a:p>
            <a:pPr marL="0" lvl="1" indent="-182880">
              <a:defRPr/>
            </a:pPr>
            <a:r>
              <a:rPr lang="en-US" sz="2000" kern="1200" dirty="0">
                <a:solidFill>
                  <a:srgbClr val="FF7300"/>
                </a:solidFill>
              </a:rPr>
              <a:t>Used to protect fragile structures from direct contact with negative pressure</a:t>
            </a:r>
          </a:p>
          <a:p>
            <a:pPr marL="0" lvl="1" indent="-182880">
              <a:defRPr/>
            </a:pPr>
            <a:r>
              <a:rPr lang="en-US" sz="2000" kern="1200" dirty="0">
                <a:solidFill>
                  <a:srgbClr val="FF7300"/>
                </a:solidFill>
              </a:rPr>
              <a:t>Use to minimize tissue </a:t>
            </a:r>
            <a:r>
              <a:rPr lang="en-US" sz="2000" kern="1200" dirty="0" smtClean="0">
                <a:solidFill>
                  <a:srgbClr val="FF7300"/>
                </a:solidFill>
              </a:rPr>
              <a:t>ingrowth </a:t>
            </a:r>
            <a:r>
              <a:rPr lang="en-US" sz="2000" kern="1200" dirty="0">
                <a:solidFill>
                  <a:srgbClr val="FF7300"/>
                </a:solidFill>
              </a:rPr>
              <a:t>with foam filler</a:t>
            </a:r>
          </a:p>
          <a:p>
            <a:pPr marL="0" lvl="1" indent="-182880">
              <a:defRPr/>
            </a:pPr>
            <a:r>
              <a:rPr lang="en-US" sz="2000" kern="1200" dirty="0">
                <a:solidFill>
                  <a:srgbClr val="FF7300"/>
                </a:solidFill>
              </a:rPr>
              <a:t>ACTICOAT </a:t>
            </a:r>
            <a:r>
              <a:rPr lang="en-US" sz="2000" kern="1200" dirty="0" smtClean="0">
                <a:solidFill>
                  <a:srgbClr val="FF7300"/>
                </a:solidFill>
              </a:rPr>
              <a:t>Flex may </a:t>
            </a:r>
            <a:r>
              <a:rPr lang="en-US" sz="2000" kern="1200" dirty="0">
                <a:solidFill>
                  <a:srgbClr val="FF7300"/>
                </a:solidFill>
              </a:rPr>
              <a:t>be used if there is actual or potential increased </a:t>
            </a:r>
            <a:r>
              <a:rPr lang="en-US" sz="2000" kern="1200" dirty="0" smtClean="0">
                <a:solidFill>
                  <a:srgbClr val="FF7300"/>
                </a:solidFill>
              </a:rPr>
              <a:t>bacterial</a:t>
            </a:r>
          </a:p>
          <a:p>
            <a:pPr marL="0" lvl="1" indent="0">
              <a:spcBef>
                <a:spcPts val="600"/>
              </a:spcBef>
              <a:buNone/>
              <a:defRPr/>
            </a:pPr>
            <a:r>
              <a:rPr lang="en-US" sz="2000" dirty="0" smtClean="0">
                <a:solidFill>
                  <a:srgbClr val="FF7300"/>
                </a:solidFill>
              </a:rPr>
              <a:t>   burden</a:t>
            </a:r>
            <a:endParaRPr lang="en-US" sz="2000" dirty="0">
              <a:solidFill>
                <a:srgbClr val="FF7300"/>
              </a:solidFill>
            </a:endParaRPr>
          </a:p>
          <a:p>
            <a:pPr marL="0" lvl="1" indent="0">
              <a:buNone/>
              <a:defRPr/>
            </a:pPr>
            <a:endParaRPr lang="en-US" sz="2000" kern="1200" dirty="0">
              <a:solidFill>
                <a:srgbClr val="FF7300"/>
              </a:solidFill>
            </a:endParaRPr>
          </a:p>
        </p:txBody>
      </p:sp>
    </p:spTree>
    <p:extLst>
      <p:ext uri="{BB962C8B-B14F-4D97-AF65-F5344CB8AC3E}">
        <p14:creationId xmlns:p14="http://schemas.microsoft.com/office/powerpoint/2010/main" val="41909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542925" y="295275"/>
            <a:ext cx="8229600" cy="768350"/>
          </a:xfrm>
        </p:spPr>
        <p:txBody>
          <a:bodyPr>
            <a:normAutofit/>
          </a:bodyPr>
          <a:lstStyle/>
          <a:p>
            <a:pPr>
              <a:defRPr/>
            </a:pPr>
            <a:r>
              <a:rPr lang="en-US" sz="2800" kern="1200" dirty="0" smtClean="0"/>
              <a:t>Choosing </a:t>
            </a:r>
            <a:r>
              <a:rPr lang="en-US" sz="2800" kern="1200" dirty="0"/>
              <a:t>an NPWT </a:t>
            </a:r>
            <a:r>
              <a:rPr lang="en-US" sz="2800" kern="1200" dirty="0" smtClean="0"/>
              <a:t>wound filler</a:t>
            </a:r>
            <a:endParaRPr lang="en-US" sz="2800" kern="1200" dirty="0"/>
          </a:p>
        </p:txBody>
      </p:sp>
      <p:sp>
        <p:nvSpPr>
          <p:cNvPr id="3" name="Text Placeholder 2"/>
          <p:cNvSpPr>
            <a:spLocks noGrp="1"/>
          </p:cNvSpPr>
          <p:nvPr>
            <p:ph type="body" idx="1"/>
          </p:nvPr>
        </p:nvSpPr>
        <p:spPr>
          <a:xfrm>
            <a:off x="385260" y="988176"/>
            <a:ext cx="8562813" cy="4792662"/>
          </a:xfrm>
        </p:spPr>
        <p:txBody>
          <a:bodyPr/>
          <a:lstStyle/>
          <a:p>
            <a:pPr marL="0" indent="0">
              <a:lnSpc>
                <a:spcPct val="100000"/>
              </a:lnSpc>
              <a:spcBef>
                <a:spcPts val="0"/>
              </a:spcBef>
              <a:buFontTx/>
              <a:buNone/>
              <a:defRPr/>
            </a:pPr>
            <a:r>
              <a:rPr lang="en-US" dirty="0" smtClean="0"/>
              <a:t>  Assessing </a:t>
            </a:r>
            <a:r>
              <a:rPr lang="en-US" dirty="0"/>
              <a:t>wound bed </a:t>
            </a:r>
            <a:r>
              <a:rPr lang="en-US" dirty="0" smtClean="0"/>
              <a:t>characteristics:</a:t>
            </a:r>
            <a:endParaRPr lang="en-US" dirty="0"/>
          </a:p>
          <a:p>
            <a:pPr marL="0" lvl="1" indent="-182880">
              <a:lnSpc>
                <a:spcPct val="100000"/>
              </a:lnSpc>
              <a:spcBef>
                <a:spcPts val="0"/>
              </a:spcBef>
              <a:buFont typeface="Arial" pitchFamily="34" charset="0"/>
              <a:buChar char="•"/>
              <a:defRPr/>
            </a:pPr>
            <a:r>
              <a:rPr lang="en-US" sz="2400" kern="1200" dirty="0">
                <a:solidFill>
                  <a:srgbClr val="FF7300"/>
                </a:solidFill>
              </a:rPr>
              <a:t>Is a wound contact layer </a:t>
            </a:r>
            <a:r>
              <a:rPr lang="en-US" sz="2400" kern="1200" dirty="0" smtClean="0">
                <a:solidFill>
                  <a:srgbClr val="FF7300"/>
                </a:solidFill>
              </a:rPr>
              <a:t>needed?</a:t>
            </a:r>
            <a:endParaRPr lang="en-US" sz="2400" kern="1200" dirty="0">
              <a:solidFill>
                <a:srgbClr val="FF7300"/>
              </a:solidFill>
            </a:endParaRPr>
          </a:p>
          <a:p>
            <a:pPr marL="0" lvl="1" indent="-182880">
              <a:lnSpc>
                <a:spcPct val="100000"/>
              </a:lnSpc>
              <a:spcBef>
                <a:spcPts val="0"/>
              </a:spcBef>
              <a:buFont typeface="Arial" pitchFamily="34" charset="0"/>
              <a:buChar char="•"/>
              <a:defRPr/>
            </a:pPr>
            <a:r>
              <a:rPr lang="en-US" sz="2400" kern="1200" dirty="0">
                <a:solidFill>
                  <a:srgbClr val="FF7300"/>
                </a:solidFill>
              </a:rPr>
              <a:t>Assess the wound for infection</a:t>
            </a:r>
            <a:r>
              <a:rPr lang="en-US" sz="2400" kern="1200" dirty="0" smtClean="0">
                <a:solidFill>
                  <a:srgbClr val="FF7300"/>
                </a:solidFill>
              </a:rPr>
              <a:t>. </a:t>
            </a:r>
            <a:r>
              <a:rPr lang="en-US" sz="2400" kern="1200" dirty="0">
                <a:solidFill>
                  <a:srgbClr val="FF7300"/>
                </a:solidFill>
              </a:rPr>
              <a:t>Is a topical antimicrobial needed? </a:t>
            </a:r>
            <a:endParaRPr lang="en-US" sz="2400" kern="1200" dirty="0" smtClean="0">
              <a:solidFill>
                <a:srgbClr val="FF7300"/>
              </a:solidFill>
            </a:endParaRPr>
          </a:p>
          <a:p>
            <a:pPr marL="0" lvl="1" indent="-182880">
              <a:lnSpc>
                <a:spcPct val="100000"/>
              </a:lnSpc>
              <a:spcBef>
                <a:spcPts val="0"/>
              </a:spcBef>
              <a:buFont typeface="Arial" pitchFamily="34" charset="0"/>
              <a:buChar char="•"/>
              <a:defRPr/>
            </a:pPr>
            <a:r>
              <a:rPr lang="en-US" sz="2400" dirty="0" smtClean="0">
                <a:solidFill>
                  <a:srgbClr val="FF7300"/>
                </a:solidFill>
              </a:rPr>
              <a:t>If wound is infected, it could require more frequent dressing</a:t>
            </a:r>
          </a:p>
          <a:p>
            <a:pPr marL="0" lvl="1" indent="0">
              <a:lnSpc>
                <a:spcPct val="100000"/>
              </a:lnSpc>
              <a:spcBef>
                <a:spcPts val="0"/>
              </a:spcBef>
              <a:buNone/>
              <a:defRPr/>
            </a:pPr>
            <a:r>
              <a:rPr lang="en-US" sz="2400" dirty="0">
                <a:solidFill>
                  <a:srgbClr val="FF7300"/>
                </a:solidFill>
              </a:rPr>
              <a:t> </a:t>
            </a:r>
            <a:r>
              <a:rPr lang="en-US" sz="2400" dirty="0" smtClean="0">
                <a:solidFill>
                  <a:srgbClr val="FF7300"/>
                </a:solidFill>
              </a:rPr>
              <a:t> changes and the patient should be monitored closely</a:t>
            </a:r>
            <a:endParaRPr lang="en-US" sz="2400" kern="1200" dirty="0" smtClean="0">
              <a:solidFill>
                <a:srgbClr val="FF7300"/>
              </a:solidFill>
            </a:endParaRPr>
          </a:p>
          <a:p>
            <a:pPr lvl="1" indent="0">
              <a:lnSpc>
                <a:spcPct val="100000"/>
              </a:lnSpc>
              <a:spcBef>
                <a:spcPts val="0"/>
              </a:spcBef>
              <a:buNone/>
              <a:defRPr/>
            </a:pPr>
            <a:endParaRPr lang="en-US" sz="2400" kern="1200" dirty="0">
              <a:solidFill>
                <a:srgbClr val="FF7300"/>
              </a:solidFill>
            </a:endParaRPr>
          </a:p>
          <a:p>
            <a:pPr marL="0" indent="0">
              <a:lnSpc>
                <a:spcPct val="100000"/>
              </a:lnSpc>
              <a:spcBef>
                <a:spcPts val="0"/>
              </a:spcBef>
              <a:buFontTx/>
              <a:buNone/>
              <a:defRPr/>
            </a:pPr>
            <a:r>
              <a:rPr lang="en-US" dirty="0" smtClean="0"/>
              <a:t>  Selecting a wound filler/interface:</a:t>
            </a:r>
          </a:p>
          <a:p>
            <a:pPr marL="0" lvl="1" indent="-182880">
              <a:lnSpc>
                <a:spcPct val="100000"/>
              </a:lnSpc>
              <a:spcBef>
                <a:spcPts val="0"/>
              </a:spcBef>
              <a:buFont typeface="Arial" pitchFamily="34" charset="0"/>
              <a:buChar char="•"/>
              <a:defRPr/>
            </a:pPr>
            <a:r>
              <a:rPr lang="en-US" sz="2400" kern="1200" dirty="0" smtClean="0">
                <a:solidFill>
                  <a:srgbClr val="FF7300"/>
                </a:solidFill>
              </a:rPr>
              <a:t>Wound </a:t>
            </a:r>
            <a:r>
              <a:rPr lang="en-US" sz="2400" kern="1200" dirty="0">
                <a:solidFill>
                  <a:srgbClr val="FF7300"/>
                </a:solidFill>
              </a:rPr>
              <a:t>bed contour</a:t>
            </a:r>
            <a:r>
              <a:rPr lang="en-US" sz="2400" kern="1200" dirty="0" smtClean="0">
                <a:solidFill>
                  <a:srgbClr val="FF7300"/>
                </a:solidFill>
              </a:rPr>
              <a:t>. </a:t>
            </a:r>
            <a:r>
              <a:rPr lang="en-US" sz="2400" kern="1200" dirty="0">
                <a:solidFill>
                  <a:srgbClr val="FF7300"/>
                </a:solidFill>
              </a:rPr>
              <a:t>Are there tunnels and undermining?</a:t>
            </a:r>
          </a:p>
          <a:p>
            <a:pPr marL="0" lvl="1" indent="-182880">
              <a:lnSpc>
                <a:spcPct val="100000"/>
              </a:lnSpc>
              <a:spcBef>
                <a:spcPts val="0"/>
              </a:spcBef>
              <a:buFont typeface="Arial" pitchFamily="34" charset="0"/>
              <a:buChar char="•"/>
              <a:defRPr/>
            </a:pPr>
            <a:r>
              <a:rPr lang="en-US" sz="2400" kern="1200" dirty="0">
                <a:solidFill>
                  <a:srgbClr val="FF7300"/>
                </a:solidFill>
              </a:rPr>
              <a:t>Assessment of wound exudate (levels and characteristics)</a:t>
            </a:r>
          </a:p>
          <a:p>
            <a:pPr marL="0" lvl="1" indent="-182880">
              <a:lnSpc>
                <a:spcPct val="100000"/>
              </a:lnSpc>
              <a:spcBef>
                <a:spcPts val="0"/>
              </a:spcBef>
              <a:buFont typeface="Arial" pitchFamily="34" charset="0"/>
              <a:buChar char="•"/>
              <a:defRPr/>
            </a:pPr>
            <a:r>
              <a:rPr lang="en-US" sz="2400" kern="1200" dirty="0">
                <a:solidFill>
                  <a:srgbClr val="FF7300"/>
                </a:solidFill>
              </a:rPr>
              <a:t>Patient comfort</a:t>
            </a:r>
          </a:p>
          <a:p>
            <a:pPr marL="0" lvl="1" indent="-182880">
              <a:lnSpc>
                <a:spcPct val="100000"/>
              </a:lnSpc>
              <a:spcBef>
                <a:spcPts val="0"/>
              </a:spcBef>
              <a:buFont typeface="Arial" pitchFamily="34" charset="0"/>
              <a:buChar char="•"/>
              <a:defRPr/>
            </a:pPr>
            <a:r>
              <a:rPr lang="en-US" sz="2400" kern="1200" dirty="0">
                <a:solidFill>
                  <a:srgbClr val="FF7300"/>
                </a:solidFill>
              </a:rPr>
              <a:t>Assessment of granulation tissue</a:t>
            </a:r>
          </a:p>
          <a:p>
            <a:pPr marL="0" lvl="1" indent="-182880">
              <a:lnSpc>
                <a:spcPct val="100000"/>
              </a:lnSpc>
              <a:spcBef>
                <a:spcPts val="0"/>
              </a:spcBef>
              <a:buFont typeface="Arial" pitchFamily="34" charset="0"/>
              <a:buChar char="•"/>
              <a:defRPr/>
            </a:pPr>
            <a:r>
              <a:rPr lang="en-US" sz="2400" kern="1200" dirty="0">
                <a:solidFill>
                  <a:srgbClr val="FF7300"/>
                </a:solidFill>
              </a:rPr>
              <a:t>Caregiver skills</a:t>
            </a:r>
          </a:p>
          <a:p>
            <a:pPr lvl="1" indent="0">
              <a:lnSpc>
                <a:spcPct val="100000"/>
              </a:lnSpc>
              <a:spcBef>
                <a:spcPts val="0"/>
              </a:spcBef>
              <a:buFont typeface="Smith&amp;NephewLF" pitchFamily="34" charset="0"/>
              <a:buNone/>
              <a:defRPr/>
            </a:pPr>
            <a:endParaRPr lang="en-US" sz="2400" dirty="0"/>
          </a:p>
        </p:txBody>
      </p:sp>
      <p:sp>
        <p:nvSpPr>
          <p:cNvPr id="2" name="Slide Number Placeholder 1"/>
          <p:cNvSpPr>
            <a:spLocks noGrp="1"/>
          </p:cNvSpPr>
          <p:nvPr>
            <p:ph type="sldNum" sz="quarter" idx="11"/>
          </p:nvPr>
        </p:nvSpPr>
        <p:spPr/>
        <p:txBody>
          <a:bodyPr/>
          <a:lstStyle/>
          <a:p>
            <a:pPr>
              <a:defRPr/>
            </a:pPr>
            <a:fld id="{FE31E8AF-9B6B-454F-B0DF-F014C7C0332A}" type="slidenum">
              <a:rPr lang="en-US" smtClean="0"/>
              <a:pPr>
                <a:defRPr/>
              </a:pPr>
              <a:t>29</a:t>
            </a:fld>
            <a:endParaRPr lang="en-US" dirty="0"/>
          </a:p>
        </p:txBody>
      </p:sp>
      <p:sp>
        <p:nvSpPr>
          <p:cNvPr id="5" name="TextBox 4"/>
          <p:cNvSpPr txBox="1"/>
          <p:nvPr/>
        </p:nvSpPr>
        <p:spPr>
          <a:xfrm>
            <a:off x="411709" y="5808260"/>
            <a:ext cx="7954370" cy="923330"/>
          </a:xfrm>
          <a:prstGeom prst="rect">
            <a:avLst/>
          </a:prstGeom>
          <a:noFill/>
          <a:ln>
            <a:solidFill>
              <a:srgbClr val="FF7300"/>
            </a:solidFill>
          </a:ln>
        </p:spPr>
        <p:txBody>
          <a:bodyPr wrap="square" rtlCol="0">
            <a:spAutoFit/>
          </a:bodyPr>
          <a:lstStyle/>
          <a:p>
            <a:r>
              <a:rPr lang="en-US" b="1" dirty="0">
                <a:solidFill>
                  <a:srgbClr val="FF7300"/>
                </a:solidFill>
                <a:latin typeface="Smith&amp;NephewLF" panose="020F0500030000020004" pitchFamily="34" charset="0"/>
              </a:rPr>
              <a:t>Note: </a:t>
            </a:r>
            <a:r>
              <a:rPr lang="en-US" dirty="0">
                <a:solidFill>
                  <a:srgbClr val="4D4E53"/>
                </a:solidFill>
                <a:latin typeface="Smith&amp;NephewLF" panose="020F0500030000020004" pitchFamily="34" charset="0"/>
              </a:rPr>
              <a:t>The use of negative pressure presents a risk of tissue ingrowth into the foam/gauze.  </a:t>
            </a:r>
            <a:r>
              <a:rPr lang="en-US" dirty="0" smtClean="0">
                <a:solidFill>
                  <a:srgbClr val="4D4E53"/>
                </a:solidFill>
                <a:latin typeface="Smith&amp;NephewLF" panose="020F0500030000020004" pitchFamily="34" charset="0"/>
              </a:rPr>
              <a:t>Tissue </a:t>
            </a:r>
            <a:r>
              <a:rPr lang="en-US" dirty="0">
                <a:solidFill>
                  <a:srgbClr val="4D4E53"/>
                </a:solidFill>
                <a:latin typeface="Smith&amp;NephewLF" panose="020F0500030000020004" pitchFamily="34" charset="0"/>
              </a:rPr>
              <a:t>ingrowth may be reduced by </a:t>
            </a:r>
            <a:r>
              <a:rPr lang="en-US" dirty="0" smtClean="0">
                <a:solidFill>
                  <a:srgbClr val="4D4E53"/>
                </a:solidFill>
                <a:latin typeface="Smith&amp;NephewLF" panose="020F0500030000020004" pitchFamily="34" charset="0"/>
              </a:rPr>
              <a:t>lowering </a:t>
            </a:r>
            <a:r>
              <a:rPr lang="en-US" dirty="0">
                <a:solidFill>
                  <a:srgbClr val="4D4E53"/>
                </a:solidFill>
                <a:latin typeface="Smith&amp;NephewLF" panose="020F0500030000020004" pitchFamily="34" charset="0"/>
              </a:rPr>
              <a:t>therapy pressure, using a wound contact </a:t>
            </a:r>
            <a:r>
              <a:rPr lang="en-US" dirty="0" smtClean="0">
                <a:solidFill>
                  <a:srgbClr val="4D4E53"/>
                </a:solidFill>
                <a:latin typeface="Smith&amp;NephewLF" panose="020F0500030000020004" pitchFamily="34" charset="0"/>
              </a:rPr>
              <a:t>layer </a:t>
            </a:r>
            <a:r>
              <a:rPr lang="en-US" dirty="0">
                <a:solidFill>
                  <a:srgbClr val="4D4E53"/>
                </a:solidFill>
                <a:latin typeface="Smith&amp;NephewLF" panose="020F0500030000020004" pitchFamily="34" charset="0"/>
              </a:rPr>
              <a:t>or </a:t>
            </a:r>
            <a:r>
              <a:rPr lang="en-US" dirty="0" smtClean="0">
                <a:solidFill>
                  <a:srgbClr val="4D4E53"/>
                </a:solidFill>
                <a:latin typeface="Smith&amp;NephewLF" panose="020F0500030000020004" pitchFamily="34" charset="0"/>
              </a:rPr>
              <a:t>by increasing </a:t>
            </a:r>
            <a:r>
              <a:rPr lang="en-US" dirty="0">
                <a:solidFill>
                  <a:srgbClr val="4D4E53"/>
                </a:solidFill>
                <a:latin typeface="Smith&amp;NephewLF" panose="020F0500030000020004" pitchFamily="34" charset="0"/>
              </a:rPr>
              <a:t>the frequency of </a:t>
            </a:r>
            <a:r>
              <a:rPr lang="en-US" dirty="0" smtClean="0">
                <a:solidFill>
                  <a:srgbClr val="4D4E53"/>
                </a:solidFill>
                <a:latin typeface="Smith&amp;NephewLF" panose="020F0500030000020004" pitchFamily="34" charset="0"/>
              </a:rPr>
              <a:t>dressing changes</a:t>
            </a:r>
            <a:endParaRPr lang="en-US" dirty="0">
              <a:solidFill>
                <a:srgbClr val="4D4E53"/>
              </a:solidFill>
              <a:latin typeface="Smith&amp;NephewLF" panose="020F0500030000020004" pitchFamily="34" charset="0"/>
            </a:endParaRPr>
          </a:p>
        </p:txBody>
      </p:sp>
    </p:spTree>
    <p:extLst>
      <p:ext uri="{BB962C8B-B14F-4D97-AF65-F5344CB8AC3E}">
        <p14:creationId xmlns:p14="http://schemas.microsoft.com/office/powerpoint/2010/main" val="893781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412379" y="476672"/>
            <a:ext cx="8229600" cy="768096"/>
          </a:xfrm>
        </p:spPr>
        <p:txBody>
          <a:bodyPr/>
          <a:lstStyle/>
          <a:p>
            <a:r>
              <a:rPr lang="en-US" dirty="0"/>
              <a:t>Indications for use:</a:t>
            </a:r>
          </a:p>
        </p:txBody>
      </p:sp>
      <p:sp>
        <p:nvSpPr>
          <p:cNvPr id="2" name="Text Placeholder 1"/>
          <p:cNvSpPr>
            <a:spLocks noGrp="1"/>
          </p:cNvSpPr>
          <p:nvPr>
            <p:ph type="body" idx="4294967295"/>
          </p:nvPr>
        </p:nvSpPr>
        <p:spPr>
          <a:xfrm>
            <a:off x="467544" y="1556792"/>
            <a:ext cx="7714431" cy="3585604"/>
          </a:xfrm>
        </p:spPr>
        <p:txBody>
          <a:bodyPr/>
          <a:lstStyle/>
          <a:p>
            <a:r>
              <a:rPr lang="en-US" dirty="0"/>
              <a:t>RENASYS™ GO is indicated for patients who </a:t>
            </a:r>
            <a:r>
              <a:rPr lang="en-US" dirty="0" smtClean="0"/>
              <a:t>would benefit </a:t>
            </a:r>
            <a:r>
              <a:rPr lang="en-US" dirty="0"/>
              <a:t>from a suction device (Negative </a:t>
            </a:r>
            <a:r>
              <a:rPr lang="en-US" dirty="0" smtClean="0"/>
              <a:t>Pressure Wound </a:t>
            </a:r>
            <a:r>
              <a:rPr lang="en-US" dirty="0"/>
              <a:t>Therapy), as it may promote wound healing </a:t>
            </a:r>
            <a:r>
              <a:rPr lang="en-US" dirty="0" smtClean="0"/>
              <a:t>via removal </a:t>
            </a:r>
            <a:r>
              <a:rPr lang="en-US" dirty="0"/>
              <a:t>of fluids, including irrigation and body fluids</a:t>
            </a:r>
            <a:r>
              <a:rPr lang="en-US" dirty="0" smtClean="0"/>
              <a:t>, wound </a:t>
            </a:r>
            <a:r>
              <a:rPr lang="en-US" dirty="0"/>
              <a:t>exudates and infectious </a:t>
            </a:r>
            <a:r>
              <a:rPr lang="en-US" dirty="0" smtClean="0"/>
              <a:t>materials</a:t>
            </a:r>
            <a:endParaRPr lang="en-US" dirty="0"/>
          </a:p>
          <a:p>
            <a:r>
              <a:rPr lang="en-US" dirty="0"/>
              <a:t>Appropriate wound types include:</a:t>
            </a:r>
          </a:p>
          <a:p>
            <a:pPr marL="285750" indent="-285750">
              <a:buFont typeface="Wingdings" panose="05000000000000000000" pitchFamily="2" charset="2"/>
              <a:buChar char="ü"/>
            </a:pPr>
            <a:r>
              <a:rPr lang="en-US" sz="1600" b="1" dirty="0" smtClean="0"/>
              <a:t>Chronic</a:t>
            </a:r>
            <a:endParaRPr lang="en-US" sz="1600" b="1" dirty="0"/>
          </a:p>
          <a:p>
            <a:pPr marL="285750" indent="-285750">
              <a:buFont typeface="Wingdings" panose="05000000000000000000" pitchFamily="2" charset="2"/>
              <a:buChar char="ü"/>
            </a:pPr>
            <a:r>
              <a:rPr lang="en-US" sz="1600" b="1" dirty="0" smtClean="0"/>
              <a:t>Acute</a:t>
            </a:r>
            <a:endParaRPr lang="en-US" sz="1600" b="1" dirty="0"/>
          </a:p>
          <a:p>
            <a:pPr marL="285750" indent="-285750">
              <a:buFont typeface="Wingdings" panose="05000000000000000000" pitchFamily="2" charset="2"/>
              <a:buChar char="ü"/>
            </a:pPr>
            <a:r>
              <a:rPr lang="en-US" sz="1600" b="1" dirty="0" smtClean="0"/>
              <a:t>Traumatic</a:t>
            </a:r>
            <a:endParaRPr lang="en-US" sz="1600" b="1" dirty="0"/>
          </a:p>
          <a:p>
            <a:pPr marL="285750" indent="-285750">
              <a:buFont typeface="Wingdings" panose="05000000000000000000" pitchFamily="2" charset="2"/>
              <a:buChar char="ü"/>
            </a:pPr>
            <a:r>
              <a:rPr lang="en-US" sz="1600" b="1" dirty="0" smtClean="0"/>
              <a:t>Sub-Acute </a:t>
            </a:r>
            <a:r>
              <a:rPr lang="en-US" sz="1600" b="1" dirty="0"/>
              <a:t>and dehisced wounds</a:t>
            </a:r>
          </a:p>
          <a:p>
            <a:pPr marL="285750" indent="-285750">
              <a:buFont typeface="Wingdings" panose="05000000000000000000" pitchFamily="2" charset="2"/>
              <a:buChar char="ü"/>
            </a:pPr>
            <a:r>
              <a:rPr lang="en-US" sz="1600" b="1" dirty="0" smtClean="0"/>
              <a:t>Ulcers </a:t>
            </a:r>
            <a:r>
              <a:rPr lang="en-US" sz="1600" b="1" dirty="0"/>
              <a:t>(such as pressure or diabetic)</a:t>
            </a:r>
          </a:p>
          <a:p>
            <a:pPr marL="285750" indent="-285750">
              <a:buFont typeface="Wingdings" panose="05000000000000000000" pitchFamily="2" charset="2"/>
              <a:buChar char="ü"/>
            </a:pPr>
            <a:r>
              <a:rPr lang="en-US" sz="1600" b="1" dirty="0" smtClean="0"/>
              <a:t>Partial-thickness </a:t>
            </a:r>
            <a:r>
              <a:rPr lang="en-US" sz="1600" b="1" dirty="0"/>
              <a:t>burns</a:t>
            </a:r>
          </a:p>
          <a:p>
            <a:pPr marL="285750" indent="-285750">
              <a:buFont typeface="Wingdings" panose="05000000000000000000" pitchFamily="2" charset="2"/>
              <a:buChar char="ü"/>
            </a:pPr>
            <a:r>
              <a:rPr lang="en-US" sz="1600" b="1" dirty="0" smtClean="0"/>
              <a:t>Flaps </a:t>
            </a:r>
            <a:r>
              <a:rPr lang="en-US" sz="1600" b="1" dirty="0"/>
              <a:t>and grafts</a:t>
            </a:r>
            <a:endParaRPr lang="en-GB" sz="1600" b="1"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3</a:t>
            </a:fld>
            <a:endParaRPr lang="en-US" sz="1400" dirty="0">
              <a:latin typeface="Smith&amp;NephewLF" panose="020F0500030000020004" pitchFamily="34" charset="0"/>
            </a:endParaRPr>
          </a:p>
        </p:txBody>
      </p:sp>
    </p:spTree>
    <p:extLst>
      <p:ext uri="{BB962C8B-B14F-4D97-AF65-F5344CB8AC3E}">
        <p14:creationId xmlns:p14="http://schemas.microsoft.com/office/powerpoint/2010/main" val="2155982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533400"/>
            <a:ext cx="9296400" cy="768350"/>
          </a:xfrm>
        </p:spPr>
        <p:txBody>
          <a:bodyPr>
            <a:normAutofit/>
          </a:bodyPr>
          <a:lstStyle/>
          <a:p>
            <a:pPr>
              <a:defRPr/>
            </a:pPr>
            <a:r>
              <a:rPr lang="en-US" sz="2800" kern="1200" dirty="0"/>
              <a:t>Choosing a NPWT </a:t>
            </a:r>
            <a:r>
              <a:rPr lang="en-US" sz="2800" kern="1200" dirty="0" smtClean="0"/>
              <a:t>wound filler </a:t>
            </a:r>
            <a:r>
              <a:rPr lang="en-US" sz="2800" kern="1200" dirty="0"/>
              <a:t>– wound bed contour</a:t>
            </a:r>
          </a:p>
        </p:txBody>
      </p:sp>
      <p:grpSp>
        <p:nvGrpSpPr>
          <p:cNvPr id="33795" name="Group 21"/>
          <p:cNvGrpSpPr>
            <a:grpSpLocks/>
          </p:cNvGrpSpPr>
          <p:nvPr/>
        </p:nvGrpSpPr>
        <p:grpSpPr bwMode="auto">
          <a:xfrm>
            <a:off x="2446337" y="1247738"/>
            <a:ext cx="3749675" cy="2136775"/>
            <a:chOff x="1532" y="672"/>
            <a:chExt cx="2362" cy="1346"/>
          </a:xfrm>
        </p:grpSpPr>
        <p:sp>
          <p:nvSpPr>
            <p:cNvPr id="38925" name="Text Box 10"/>
            <p:cNvSpPr txBox="1">
              <a:spLocks noChangeArrowheads="1"/>
            </p:cNvSpPr>
            <p:nvPr/>
          </p:nvSpPr>
          <p:spPr bwMode="gray">
            <a:xfrm>
              <a:off x="1532" y="1824"/>
              <a:ext cx="2362" cy="19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spAutoFit/>
            </a:bodyP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2000" dirty="0">
                  <a:solidFill>
                    <a:srgbClr val="FF7300"/>
                  </a:solidFill>
                  <a:latin typeface="Arial Narrow"/>
                </a:rPr>
                <a:t>Wound bed with irregular contour</a:t>
              </a:r>
              <a:r>
                <a:rPr lang="en-US" sz="2000" dirty="0" smtClean="0">
                  <a:solidFill>
                    <a:srgbClr val="5F5F5F"/>
                  </a:solidFill>
                  <a:latin typeface="Arial Narrow"/>
                </a:rPr>
                <a:t>.</a:t>
              </a:r>
            </a:p>
          </p:txBody>
        </p:sp>
        <p:grpSp>
          <p:nvGrpSpPr>
            <p:cNvPr id="33806" name="Group 18"/>
            <p:cNvGrpSpPr>
              <a:grpSpLocks/>
            </p:cNvGrpSpPr>
            <p:nvPr/>
          </p:nvGrpSpPr>
          <p:grpSpPr bwMode="auto">
            <a:xfrm>
              <a:off x="1584" y="672"/>
              <a:ext cx="2259" cy="1109"/>
              <a:chOff x="262" y="1147"/>
              <a:chExt cx="2259" cy="1253"/>
            </a:xfrm>
          </p:grpSpPr>
          <p:pic>
            <p:nvPicPr>
              <p:cNvPr id="33807" name="Picture 19" descr="wound-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2" y="1564"/>
                <a:ext cx="2259" cy="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Rectangle 20"/>
              <p:cNvSpPr>
                <a:spLocks noChangeArrowheads="1"/>
              </p:cNvSpPr>
              <p:nvPr/>
            </p:nvSpPr>
            <p:spPr bwMode="gray">
              <a:xfrm>
                <a:off x="284" y="1147"/>
                <a:ext cx="2228" cy="1236"/>
              </a:xfrm>
              <a:prstGeom prst="rect">
                <a:avLst/>
              </a:prstGeom>
              <a:noFill/>
              <a:ln w="38100" algn="ctr">
                <a:solidFill>
                  <a:srgbClr val="8A8B92"/>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nchor="ct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endParaRPr lang="en-US" altLang="en-US">
                  <a:solidFill>
                    <a:srgbClr val="346CDF"/>
                  </a:solidFill>
                </a:endParaRPr>
              </a:p>
            </p:txBody>
          </p:sp>
        </p:grpSp>
      </p:grpSp>
      <p:sp>
        <p:nvSpPr>
          <p:cNvPr id="38917" name="Text Box 12"/>
          <p:cNvSpPr txBox="1">
            <a:spLocks noChangeArrowheads="1"/>
          </p:cNvSpPr>
          <p:nvPr/>
        </p:nvSpPr>
        <p:spPr bwMode="gray">
          <a:xfrm>
            <a:off x="4456545" y="5308581"/>
            <a:ext cx="4015779" cy="92333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spAutoFit/>
          </a:bodyP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2000" dirty="0">
                <a:solidFill>
                  <a:srgbClr val="FF7300"/>
                </a:solidFill>
                <a:latin typeface="Arial Narrow"/>
              </a:rPr>
              <a:t>Foam wound filler may not intimately</a:t>
            </a:r>
          </a:p>
          <a:p>
            <a:pPr eaLnBrk="1" hangingPunct="1">
              <a:defRPr/>
            </a:pPr>
            <a:r>
              <a:rPr lang="en-US" sz="2000" dirty="0">
                <a:solidFill>
                  <a:srgbClr val="FF7300"/>
                </a:solidFill>
                <a:latin typeface="Arial Narrow"/>
              </a:rPr>
              <a:t>contact irregular shape spaces in </a:t>
            </a:r>
          </a:p>
          <a:p>
            <a:pPr eaLnBrk="1" hangingPunct="1">
              <a:defRPr/>
            </a:pPr>
            <a:r>
              <a:rPr lang="en-US" sz="2000" dirty="0">
                <a:solidFill>
                  <a:srgbClr val="FF7300"/>
                </a:solidFill>
                <a:latin typeface="Arial Narrow"/>
              </a:rPr>
              <a:t>wound bed</a:t>
            </a:r>
            <a:r>
              <a:rPr lang="en-US" sz="2000" dirty="0">
                <a:solidFill>
                  <a:srgbClr val="32A50A"/>
                </a:solidFill>
                <a:latin typeface="Arial Narrow"/>
              </a:rPr>
              <a:t>.</a:t>
            </a:r>
          </a:p>
        </p:txBody>
      </p:sp>
      <p:pic>
        <p:nvPicPr>
          <p:cNvPr id="18"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30635" y="3384513"/>
            <a:ext cx="7051819" cy="1917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1"/>
          <p:cNvSpPr txBox="1">
            <a:spLocks noChangeArrowheads="1"/>
          </p:cNvSpPr>
          <p:nvPr/>
        </p:nvSpPr>
        <p:spPr bwMode="gray">
          <a:xfrm>
            <a:off x="848445" y="5302505"/>
            <a:ext cx="3903663" cy="6159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spAutoFit/>
          </a:bodyP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2000" dirty="0">
                <a:solidFill>
                  <a:srgbClr val="FF7300"/>
                </a:solidFill>
                <a:latin typeface="Arial Narrow"/>
              </a:rPr>
              <a:t>Gauze wound filler easily maintains</a:t>
            </a:r>
          </a:p>
          <a:p>
            <a:pPr eaLnBrk="1" hangingPunct="1">
              <a:defRPr/>
            </a:pPr>
            <a:r>
              <a:rPr lang="en-US" sz="2000" dirty="0">
                <a:solidFill>
                  <a:srgbClr val="FF7300"/>
                </a:solidFill>
                <a:latin typeface="Arial Narrow"/>
              </a:rPr>
              <a:t>contact with irregular surface</a:t>
            </a:r>
            <a:r>
              <a:rPr lang="en-US" sz="2000" dirty="0">
                <a:solidFill>
                  <a:srgbClr val="32A50A"/>
                </a:solidFill>
                <a:latin typeface="Arial Narrow"/>
              </a:rPr>
              <a:t>.</a:t>
            </a:r>
          </a:p>
        </p:txBody>
      </p:sp>
      <p:sp>
        <p:nvSpPr>
          <p:cNvPr id="2" name="Rectangle 1"/>
          <p:cNvSpPr/>
          <p:nvPr/>
        </p:nvSpPr>
        <p:spPr>
          <a:xfrm>
            <a:off x="286603" y="6211669"/>
            <a:ext cx="8857397" cy="600164"/>
          </a:xfrm>
          <a:prstGeom prst="rect">
            <a:avLst/>
          </a:prstGeom>
        </p:spPr>
        <p:txBody>
          <a:bodyPr wrap="square">
            <a:spAutoFit/>
          </a:bodyPr>
          <a:lstStyle/>
          <a:p>
            <a:r>
              <a:rPr lang="en-US" sz="1100" dirty="0">
                <a:solidFill>
                  <a:srgbClr val="4D4E53"/>
                </a:solidFill>
                <a:latin typeface="Smith&amp;NephewLF" pitchFamily="34" charset="0"/>
              </a:rPr>
              <a:t>Do not tightly pack or force foam into any areas of the wound. Do not place foam into blind </a:t>
            </a:r>
            <a:r>
              <a:rPr lang="en-US" sz="1100" dirty="0" smtClean="0">
                <a:solidFill>
                  <a:srgbClr val="4D4E53"/>
                </a:solidFill>
                <a:latin typeface="Smith&amp;NephewLF" pitchFamily="34" charset="0"/>
              </a:rPr>
              <a:t>or unexplored </a:t>
            </a:r>
            <a:r>
              <a:rPr lang="en-US" sz="1100" dirty="0">
                <a:solidFill>
                  <a:srgbClr val="4D4E53"/>
                </a:solidFill>
                <a:latin typeface="Smith&amp;NephewLF" pitchFamily="34" charset="0"/>
              </a:rPr>
              <a:t>tunnels. The use of negative pressure presents a risk of tissue ingrowth into </a:t>
            </a:r>
            <a:r>
              <a:rPr lang="en-US" sz="1100" dirty="0" smtClean="0">
                <a:solidFill>
                  <a:srgbClr val="4D4E53"/>
                </a:solidFill>
                <a:latin typeface="Smith&amp;NephewLF" pitchFamily="34" charset="0"/>
              </a:rPr>
              <a:t>the foam</a:t>
            </a:r>
            <a:r>
              <a:rPr lang="en-US" sz="1100" dirty="0">
                <a:solidFill>
                  <a:srgbClr val="4D4E53"/>
                </a:solidFill>
                <a:latin typeface="Smith&amp;NephewLF" pitchFamily="34" charset="0"/>
              </a:rPr>
              <a:t>. Tissue ingrowth may be reduced by reducing therapy pressure, using a wound </a:t>
            </a:r>
            <a:r>
              <a:rPr lang="en-US" sz="1100" dirty="0" smtClean="0">
                <a:solidFill>
                  <a:srgbClr val="4D4E53"/>
                </a:solidFill>
                <a:latin typeface="Smith&amp;NephewLF" pitchFamily="34" charset="0"/>
              </a:rPr>
              <a:t>contact layer </a:t>
            </a:r>
            <a:r>
              <a:rPr lang="en-US" sz="1100" dirty="0">
                <a:solidFill>
                  <a:srgbClr val="4D4E53"/>
                </a:solidFill>
                <a:latin typeface="Smith&amp;NephewLF" pitchFamily="34" charset="0"/>
              </a:rPr>
              <a:t>or by increasing the frequency of dressing changes</a:t>
            </a:r>
          </a:p>
        </p:txBody>
      </p:sp>
    </p:spTree>
    <p:extLst>
      <p:ext uri="{BB962C8B-B14F-4D97-AF65-F5344CB8AC3E}">
        <p14:creationId xmlns:p14="http://schemas.microsoft.com/office/powerpoint/2010/main" val="1660013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23863" y="762000"/>
            <a:ext cx="8740775" cy="768350"/>
          </a:xfrm>
        </p:spPr>
        <p:txBody>
          <a:bodyPr>
            <a:normAutofit/>
          </a:bodyPr>
          <a:lstStyle/>
          <a:p>
            <a:pPr>
              <a:defRPr/>
            </a:pPr>
            <a:r>
              <a:rPr lang="en-US" sz="2800" kern="1200" dirty="0"/>
              <a:t>Choosing a NPWT </a:t>
            </a:r>
            <a:r>
              <a:rPr lang="en-US" sz="2800" kern="1200" dirty="0" smtClean="0"/>
              <a:t>wound filler – wound </a:t>
            </a:r>
            <a:r>
              <a:rPr lang="en-US" sz="2800" kern="1200" dirty="0"/>
              <a:t>exudate</a:t>
            </a:r>
          </a:p>
        </p:txBody>
      </p:sp>
      <p:sp>
        <p:nvSpPr>
          <p:cNvPr id="35843" name="Rectangle 8"/>
          <p:cNvSpPr>
            <a:spLocks noChangeArrowheads="1"/>
          </p:cNvSpPr>
          <p:nvPr/>
        </p:nvSpPr>
        <p:spPr bwMode="gray">
          <a:xfrm>
            <a:off x="528638" y="1905000"/>
            <a:ext cx="8229600" cy="445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nSpc>
                <a:spcPct val="90000"/>
              </a:lnSpc>
              <a:spcBef>
                <a:spcPct val="50000"/>
              </a:spcBef>
              <a:buSzPct val="75000"/>
              <a:defRPr/>
            </a:pPr>
            <a:r>
              <a:rPr lang="en-US" sz="2400" dirty="0">
                <a:solidFill>
                  <a:srgbClr val="FF7300"/>
                </a:solidFill>
                <a:latin typeface="Smith&amp;NephewLF" panose="020F0500030000020004" pitchFamily="34" charset="0"/>
              </a:rPr>
              <a:t>The choice of wound filler will be influenced by the amount and consistency of wound </a:t>
            </a:r>
            <a:r>
              <a:rPr lang="en-US" sz="2400" dirty="0" smtClean="0">
                <a:solidFill>
                  <a:srgbClr val="FF7300"/>
                </a:solidFill>
                <a:latin typeface="Smith&amp;NephewLF" panose="020F0500030000020004" pitchFamily="34" charset="0"/>
              </a:rPr>
              <a:t>exudate</a:t>
            </a:r>
            <a:endParaRPr lang="en-US" sz="2400" dirty="0">
              <a:solidFill>
                <a:srgbClr val="4D4E53"/>
              </a:solidFill>
              <a:latin typeface="Smith&amp;NephewLF" panose="020F0500030000020004" pitchFamily="34" charset="0"/>
            </a:endParaRPr>
          </a:p>
        </p:txBody>
      </p:sp>
      <p:grpSp>
        <p:nvGrpSpPr>
          <p:cNvPr id="34820" name="Group 25"/>
          <p:cNvGrpSpPr>
            <a:grpSpLocks/>
          </p:cNvGrpSpPr>
          <p:nvPr/>
        </p:nvGrpSpPr>
        <p:grpSpPr bwMode="auto">
          <a:xfrm>
            <a:off x="96838" y="3176587"/>
            <a:ext cx="8356600" cy="2257425"/>
            <a:chOff x="112" y="2520"/>
            <a:chExt cx="5264" cy="1422"/>
          </a:xfrm>
        </p:grpSpPr>
        <p:grpSp>
          <p:nvGrpSpPr>
            <p:cNvPr id="34822" name="Group 23"/>
            <p:cNvGrpSpPr>
              <a:grpSpLocks/>
            </p:cNvGrpSpPr>
            <p:nvPr/>
          </p:nvGrpSpPr>
          <p:grpSpPr bwMode="auto">
            <a:xfrm>
              <a:off x="112" y="2520"/>
              <a:ext cx="5264" cy="888"/>
              <a:chOff x="112" y="2520"/>
              <a:chExt cx="5264" cy="888"/>
            </a:xfrm>
          </p:grpSpPr>
          <p:sp>
            <p:nvSpPr>
              <p:cNvPr id="39947" name="Rectangle 14"/>
              <p:cNvSpPr>
                <a:spLocks noChangeArrowheads="1"/>
              </p:cNvSpPr>
              <p:nvPr/>
            </p:nvSpPr>
            <p:spPr bwMode="gray">
              <a:xfrm>
                <a:off x="1143" y="2736"/>
                <a:ext cx="4233" cy="672"/>
              </a:xfrm>
              <a:prstGeom prst="rect">
                <a:avLst/>
              </a:prstGeom>
              <a:gradFill rotWithShape="1">
                <a:gsLst>
                  <a:gs pos="0">
                    <a:schemeClr val="bg1">
                      <a:alpha val="98000"/>
                    </a:schemeClr>
                  </a:gs>
                  <a:gs pos="100000">
                    <a:srgbClr val="FF9933">
                      <a:alpha val="98000"/>
                    </a:srgbClr>
                  </a:gs>
                </a:gsLst>
                <a:lin ang="0" scaled="1"/>
              </a:gradFill>
              <a:ln w="9525"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nchor="ctr"/>
              <a:lstStyle/>
              <a:p>
                <a:pPr>
                  <a:defRPr/>
                </a:pPr>
                <a:endParaRPr lang="en-US">
                  <a:solidFill>
                    <a:srgbClr val="4D4E53"/>
                  </a:solidFill>
                </a:endParaRPr>
              </a:p>
            </p:txBody>
          </p:sp>
          <p:sp>
            <p:nvSpPr>
              <p:cNvPr id="39948" name="Text Box 15"/>
              <p:cNvSpPr txBox="1">
                <a:spLocks noChangeArrowheads="1"/>
              </p:cNvSpPr>
              <p:nvPr/>
            </p:nvSpPr>
            <p:spPr bwMode="gray">
              <a:xfrm>
                <a:off x="1440" y="2528"/>
                <a:ext cx="729" cy="19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spAutoFit/>
              </a:bodyP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2000" dirty="0" smtClean="0">
                    <a:solidFill>
                      <a:srgbClr val="4D4E53"/>
                    </a:solidFill>
                    <a:latin typeface="Arial Narrow"/>
                  </a:rPr>
                  <a:t>Small</a:t>
                </a:r>
              </a:p>
            </p:txBody>
          </p:sp>
          <p:sp>
            <p:nvSpPr>
              <p:cNvPr id="39949" name="Text Box 16"/>
              <p:cNvSpPr txBox="1">
                <a:spLocks noChangeArrowheads="1"/>
              </p:cNvSpPr>
              <p:nvPr/>
            </p:nvSpPr>
            <p:spPr bwMode="gray">
              <a:xfrm>
                <a:off x="4608" y="2520"/>
                <a:ext cx="733" cy="19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spAutoFit/>
              </a:bodyP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2000" smtClean="0">
                    <a:solidFill>
                      <a:srgbClr val="4D4E53"/>
                    </a:solidFill>
                    <a:latin typeface="Arial Narrow"/>
                  </a:rPr>
                  <a:t>Large</a:t>
                </a:r>
              </a:p>
            </p:txBody>
          </p:sp>
          <p:sp>
            <p:nvSpPr>
              <p:cNvPr id="39950" name="Text Box 17"/>
              <p:cNvSpPr txBox="1">
                <a:spLocks noChangeArrowheads="1"/>
              </p:cNvSpPr>
              <p:nvPr/>
            </p:nvSpPr>
            <p:spPr bwMode="gray">
              <a:xfrm>
                <a:off x="112" y="2733"/>
                <a:ext cx="934" cy="57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spAutoFit/>
              </a:bodyP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2000" dirty="0" smtClean="0">
                    <a:solidFill>
                      <a:srgbClr val="4D4E53"/>
                    </a:solidFill>
                    <a:latin typeface="Arial Narrow"/>
                  </a:rPr>
                  <a:t>Wound </a:t>
                </a:r>
              </a:p>
              <a:p>
                <a:pPr eaLnBrk="1" hangingPunct="1">
                  <a:defRPr/>
                </a:pPr>
                <a:r>
                  <a:rPr lang="en-US" sz="2000" dirty="0" smtClean="0">
                    <a:solidFill>
                      <a:srgbClr val="4D4E53"/>
                    </a:solidFill>
                    <a:latin typeface="Arial Narrow"/>
                  </a:rPr>
                  <a:t>Exudate </a:t>
                </a:r>
              </a:p>
              <a:p>
                <a:pPr eaLnBrk="1" hangingPunct="1">
                  <a:defRPr/>
                </a:pPr>
                <a:r>
                  <a:rPr lang="en-US" sz="2000" dirty="0" smtClean="0">
                    <a:solidFill>
                      <a:srgbClr val="4D4E53"/>
                    </a:solidFill>
                    <a:latin typeface="Arial Narrow"/>
                  </a:rPr>
                  <a:t>Level</a:t>
                </a:r>
              </a:p>
            </p:txBody>
          </p:sp>
        </p:grpSp>
        <p:sp>
          <p:nvSpPr>
            <p:cNvPr id="39943" name="Line 19"/>
            <p:cNvSpPr>
              <a:spLocks noChangeShapeType="1"/>
            </p:cNvSpPr>
            <p:nvPr/>
          </p:nvSpPr>
          <p:spPr bwMode="gray">
            <a:xfrm>
              <a:off x="1584" y="3600"/>
              <a:ext cx="2832" cy="0"/>
            </a:xfrm>
            <a:prstGeom prst="line">
              <a:avLst/>
            </a:prstGeom>
            <a:noFill/>
            <a:ln w="38100">
              <a:solidFill>
                <a:srgbClr val="FF9933"/>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nchor="ctr"/>
            <a:lstStyle/>
            <a:p>
              <a:pPr>
                <a:defRPr/>
              </a:pPr>
              <a:endParaRPr lang="en-US">
                <a:solidFill>
                  <a:srgbClr val="4D4E53"/>
                </a:solidFill>
              </a:endParaRPr>
            </a:p>
          </p:txBody>
        </p:sp>
        <p:sp>
          <p:nvSpPr>
            <p:cNvPr id="39944" name="Line 20"/>
            <p:cNvSpPr>
              <a:spLocks noChangeShapeType="1"/>
            </p:cNvSpPr>
            <p:nvPr/>
          </p:nvSpPr>
          <p:spPr bwMode="gray">
            <a:xfrm>
              <a:off x="2496" y="3840"/>
              <a:ext cx="2832" cy="0"/>
            </a:xfrm>
            <a:prstGeom prst="line">
              <a:avLst/>
            </a:prstGeom>
            <a:noFill/>
            <a:ln w="38100">
              <a:solidFill>
                <a:srgbClr val="FF9933"/>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nchor="ctr"/>
            <a:lstStyle/>
            <a:p>
              <a:pPr>
                <a:defRPr/>
              </a:pPr>
              <a:endParaRPr lang="en-US">
                <a:solidFill>
                  <a:srgbClr val="4D4E53"/>
                </a:solidFill>
              </a:endParaRPr>
            </a:p>
          </p:txBody>
        </p:sp>
        <p:sp>
          <p:nvSpPr>
            <p:cNvPr id="39945" name="Text Box 21"/>
            <p:cNvSpPr txBox="1">
              <a:spLocks noChangeArrowheads="1"/>
            </p:cNvSpPr>
            <p:nvPr/>
          </p:nvSpPr>
          <p:spPr bwMode="gray">
            <a:xfrm>
              <a:off x="2582" y="3504"/>
              <a:ext cx="807" cy="198"/>
            </a:xfrm>
            <a:prstGeom prst="rect">
              <a:avLst/>
            </a:prstGeom>
            <a:solidFill>
              <a:schemeClr val="bg1"/>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spAutoFit/>
            </a:bodyP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2000" smtClean="0">
                  <a:solidFill>
                    <a:srgbClr val="4D4E53"/>
                  </a:solidFill>
                  <a:latin typeface="Arial Narrow"/>
                </a:rPr>
                <a:t>Gauze</a:t>
              </a:r>
            </a:p>
          </p:txBody>
        </p:sp>
        <p:sp>
          <p:nvSpPr>
            <p:cNvPr id="39946" name="Text Box 22"/>
            <p:cNvSpPr txBox="1">
              <a:spLocks noChangeArrowheads="1"/>
            </p:cNvSpPr>
            <p:nvPr/>
          </p:nvSpPr>
          <p:spPr bwMode="gray">
            <a:xfrm>
              <a:off x="3550" y="3744"/>
              <a:ext cx="735" cy="198"/>
            </a:xfrm>
            <a:prstGeom prst="rect">
              <a:avLst/>
            </a:prstGeom>
            <a:solidFill>
              <a:schemeClr val="bg1"/>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spAutoFit/>
            </a:bodyP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2000" smtClean="0">
                  <a:solidFill>
                    <a:srgbClr val="4D4E53"/>
                  </a:solidFill>
                  <a:latin typeface="Arial Narrow"/>
                </a:rPr>
                <a:t>Foam</a:t>
              </a:r>
            </a:p>
          </p:txBody>
        </p:sp>
      </p:grpSp>
      <p:sp>
        <p:nvSpPr>
          <p:cNvPr id="35845" name="Text Box 26"/>
          <p:cNvSpPr txBox="1">
            <a:spLocks noChangeArrowheads="1"/>
          </p:cNvSpPr>
          <p:nvPr/>
        </p:nvSpPr>
        <p:spPr bwMode="gray">
          <a:xfrm>
            <a:off x="96838" y="5434012"/>
            <a:ext cx="8280400" cy="12223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01752" tIns="0" rIns="301752" bIns="0">
            <a:spAutoFit/>
          </a:bodyPr>
          <a:lstStyle>
            <a:lvl1pPr marL="117475" indent="-117475"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1600" dirty="0" smtClean="0">
                <a:solidFill>
                  <a:srgbClr val="4D4E53"/>
                </a:solidFill>
                <a:latin typeface="Smith&amp;NephewLF" pitchFamily="34" charset="0"/>
              </a:rPr>
              <a:t>   Note</a:t>
            </a:r>
            <a:r>
              <a:rPr lang="en-US" sz="1600" dirty="0">
                <a:solidFill>
                  <a:srgbClr val="4D4E53"/>
                </a:solidFill>
                <a:latin typeface="Smith&amp;NephewLF" pitchFamily="34" charset="0"/>
              </a:rPr>
              <a:t>:</a:t>
            </a:r>
          </a:p>
          <a:p>
            <a:pPr marL="0" indent="-182880" eaLnBrk="1" hangingPunct="1">
              <a:buFont typeface="Arial" pitchFamily="34" charset="0"/>
              <a:buChar char="•"/>
              <a:defRPr/>
            </a:pPr>
            <a:r>
              <a:rPr lang="en-US" sz="1600" dirty="0">
                <a:solidFill>
                  <a:srgbClr val="4D4E53"/>
                </a:solidFill>
                <a:latin typeface="Smith&amp;NephewLF" pitchFamily="34" charset="0"/>
              </a:rPr>
              <a:t>In wounds with large amounts of exudate a wound interface (non-adherent layer) </a:t>
            </a:r>
            <a:r>
              <a:rPr lang="en-US" sz="1600" dirty="0" smtClean="0">
                <a:solidFill>
                  <a:srgbClr val="4D4E53"/>
                </a:solidFill>
                <a:latin typeface="Smith&amp;NephewLF" pitchFamily="34" charset="0"/>
              </a:rPr>
              <a:t>is</a:t>
            </a:r>
          </a:p>
          <a:p>
            <a:pPr marL="0" indent="0" eaLnBrk="1" hangingPunct="1">
              <a:defRPr/>
            </a:pPr>
            <a:r>
              <a:rPr lang="en-US" sz="1600" dirty="0">
                <a:solidFill>
                  <a:srgbClr val="4D4E53"/>
                </a:solidFill>
                <a:latin typeface="Smith&amp;NephewLF" pitchFamily="34" charset="0"/>
              </a:rPr>
              <a:t> </a:t>
            </a:r>
            <a:r>
              <a:rPr lang="en-US" sz="1600" dirty="0" smtClean="0">
                <a:solidFill>
                  <a:srgbClr val="4D4E53"/>
                </a:solidFill>
                <a:latin typeface="Smith&amp;NephewLF" pitchFamily="34" charset="0"/>
              </a:rPr>
              <a:t>  generally </a:t>
            </a:r>
            <a:r>
              <a:rPr lang="en-US" sz="1600" dirty="0">
                <a:solidFill>
                  <a:srgbClr val="4D4E53"/>
                </a:solidFill>
                <a:latin typeface="Smith&amp;NephewLF" pitchFamily="34" charset="0"/>
              </a:rPr>
              <a:t>not </a:t>
            </a:r>
            <a:r>
              <a:rPr lang="en-US" sz="1600" dirty="0" smtClean="0">
                <a:solidFill>
                  <a:srgbClr val="4D4E53"/>
                </a:solidFill>
                <a:latin typeface="Smith&amp;NephewLF" pitchFamily="34" charset="0"/>
              </a:rPr>
              <a:t>recommended</a:t>
            </a:r>
            <a:endParaRPr lang="en-US" sz="1600" dirty="0">
              <a:solidFill>
                <a:srgbClr val="4D4E53"/>
              </a:solidFill>
              <a:latin typeface="Smith&amp;NephewLF" pitchFamily="34" charset="0"/>
            </a:endParaRPr>
          </a:p>
          <a:p>
            <a:pPr marL="0" indent="-182880" eaLnBrk="1" hangingPunct="1">
              <a:buFont typeface="Arial" pitchFamily="34" charset="0"/>
              <a:buChar char="•"/>
              <a:defRPr/>
            </a:pPr>
            <a:r>
              <a:rPr lang="en-US" sz="1600" dirty="0">
                <a:solidFill>
                  <a:srgbClr val="4D4E53"/>
                </a:solidFill>
                <a:latin typeface="Smith&amp;NephewLF" pitchFamily="34" charset="0"/>
              </a:rPr>
              <a:t>If using gauze with larger amounts of exudate the drain should be placed close to </a:t>
            </a:r>
            <a:r>
              <a:rPr lang="en-US" sz="1600" dirty="0" smtClean="0">
                <a:solidFill>
                  <a:srgbClr val="4D4E53"/>
                </a:solidFill>
                <a:latin typeface="Smith&amp;NephewLF" pitchFamily="34" charset="0"/>
              </a:rPr>
              <a:t>the</a:t>
            </a:r>
          </a:p>
          <a:p>
            <a:pPr marL="0" indent="0" eaLnBrk="1" hangingPunct="1">
              <a:defRPr/>
            </a:pPr>
            <a:r>
              <a:rPr lang="en-US" sz="1600" dirty="0">
                <a:solidFill>
                  <a:srgbClr val="4D4E53"/>
                </a:solidFill>
                <a:latin typeface="Smith&amp;NephewLF" pitchFamily="34" charset="0"/>
              </a:rPr>
              <a:t> </a:t>
            </a:r>
            <a:r>
              <a:rPr lang="en-US" sz="1600" dirty="0" smtClean="0">
                <a:solidFill>
                  <a:srgbClr val="4D4E53"/>
                </a:solidFill>
                <a:latin typeface="Smith&amp;NephewLF" pitchFamily="34" charset="0"/>
              </a:rPr>
              <a:t>  wound </a:t>
            </a:r>
            <a:r>
              <a:rPr lang="en-US" sz="1600" dirty="0">
                <a:solidFill>
                  <a:srgbClr val="4D4E53"/>
                </a:solidFill>
                <a:latin typeface="Smith&amp;NephewLF" pitchFamily="34" charset="0"/>
              </a:rPr>
              <a:t>bed over a single layer of </a:t>
            </a:r>
            <a:r>
              <a:rPr lang="en-US" sz="1600" dirty="0" smtClean="0">
                <a:solidFill>
                  <a:srgbClr val="4D4E53"/>
                </a:solidFill>
                <a:latin typeface="Smith&amp;NephewLF" pitchFamily="34" charset="0"/>
              </a:rPr>
              <a:t>gauze</a:t>
            </a:r>
            <a:endParaRPr lang="en-US" sz="1600" dirty="0">
              <a:solidFill>
                <a:srgbClr val="4D4E53"/>
              </a:solidFill>
              <a:latin typeface="Smith&amp;NephewLF" pitchFamily="34" charset="0"/>
            </a:endParaRPr>
          </a:p>
        </p:txBody>
      </p:sp>
    </p:spTree>
    <p:extLst>
      <p:ext uri="{BB962C8B-B14F-4D97-AF65-F5344CB8AC3E}">
        <p14:creationId xmlns:p14="http://schemas.microsoft.com/office/powerpoint/2010/main" val="718307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76250" y="800100"/>
            <a:ext cx="8534400" cy="768350"/>
          </a:xfrm>
        </p:spPr>
        <p:txBody>
          <a:bodyPr>
            <a:normAutofit/>
          </a:bodyPr>
          <a:lstStyle/>
          <a:p>
            <a:pPr>
              <a:defRPr/>
            </a:pPr>
            <a:r>
              <a:rPr lang="en-US" sz="2800" kern="1200" dirty="0"/>
              <a:t>Choosing a NPWT </a:t>
            </a:r>
            <a:r>
              <a:rPr lang="en-US" sz="2800" kern="1200" dirty="0" smtClean="0"/>
              <a:t>wound filler </a:t>
            </a:r>
            <a:r>
              <a:rPr lang="en-US" sz="2800" kern="1200" dirty="0"/>
              <a:t>– </a:t>
            </a:r>
            <a:r>
              <a:rPr lang="en-US" sz="2800" kern="1200" dirty="0" smtClean="0"/>
              <a:t>patient </a:t>
            </a:r>
            <a:r>
              <a:rPr lang="en-US" sz="2800" kern="1200" dirty="0"/>
              <a:t>comfort</a:t>
            </a:r>
          </a:p>
        </p:txBody>
      </p:sp>
      <p:sp>
        <p:nvSpPr>
          <p:cNvPr id="35843" name="Rectangle 3"/>
          <p:cNvSpPr>
            <a:spLocks noChangeArrowheads="1"/>
          </p:cNvSpPr>
          <p:nvPr/>
        </p:nvSpPr>
        <p:spPr bwMode="gray">
          <a:xfrm>
            <a:off x="303810" y="1905000"/>
            <a:ext cx="8229600" cy="445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228600" indent="-228600"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lnSpc>
                <a:spcPct val="90000"/>
              </a:lnSpc>
              <a:spcBef>
                <a:spcPct val="50000"/>
              </a:spcBef>
              <a:buSzPct val="75000"/>
              <a:buFontTx/>
              <a:buChar char="•"/>
            </a:pPr>
            <a:r>
              <a:rPr lang="en-US" altLang="en-US" sz="2400" dirty="0">
                <a:solidFill>
                  <a:srgbClr val="4D4E53"/>
                </a:solidFill>
                <a:latin typeface="Smith&amp;NephewLF" panose="020F0500030000020004" pitchFamily="34" charset="0"/>
              </a:rPr>
              <a:t>The choice of wound filler will be influenced </a:t>
            </a:r>
            <a:r>
              <a:rPr lang="en-US" altLang="en-US" sz="2400" dirty="0" smtClean="0">
                <a:solidFill>
                  <a:srgbClr val="4D4E53"/>
                </a:solidFill>
                <a:latin typeface="Smith&amp;NephewLF" panose="020F0500030000020004" pitchFamily="34" charset="0"/>
              </a:rPr>
              <a:t>by the </a:t>
            </a:r>
            <a:r>
              <a:rPr lang="en-US" altLang="en-US" sz="2400" dirty="0">
                <a:solidFill>
                  <a:srgbClr val="4D4E53"/>
                </a:solidFill>
                <a:latin typeface="Smith&amp;NephewLF" panose="020F0500030000020004" pitchFamily="34" charset="0"/>
              </a:rPr>
              <a:t>amount of pain the patient experiences during NPWT and with dressing changes</a:t>
            </a:r>
          </a:p>
          <a:p>
            <a:pPr eaLnBrk="1" hangingPunct="1">
              <a:lnSpc>
                <a:spcPct val="90000"/>
              </a:lnSpc>
              <a:spcBef>
                <a:spcPct val="50000"/>
              </a:spcBef>
              <a:buSzPct val="75000"/>
              <a:buFontTx/>
              <a:buChar char="•"/>
            </a:pPr>
            <a:r>
              <a:rPr lang="en-US" altLang="en-US" sz="2400" dirty="0">
                <a:solidFill>
                  <a:srgbClr val="4D4E53"/>
                </a:solidFill>
                <a:latin typeface="Smith&amp;NephewLF" panose="020F0500030000020004" pitchFamily="34" charset="0"/>
              </a:rPr>
              <a:t>Pain is a very subjective experience and will </a:t>
            </a:r>
            <a:r>
              <a:rPr lang="en-US" altLang="en-US" sz="2400" dirty="0" smtClean="0">
                <a:solidFill>
                  <a:srgbClr val="4D4E53"/>
                </a:solidFill>
                <a:latin typeface="Smith&amp;NephewLF" panose="020F0500030000020004" pitchFamily="34" charset="0"/>
              </a:rPr>
              <a:t>vary </a:t>
            </a:r>
            <a:r>
              <a:rPr lang="en-US" altLang="en-US" sz="2400" dirty="0">
                <a:solidFill>
                  <a:srgbClr val="4D4E53"/>
                </a:solidFill>
                <a:latin typeface="Smith&amp;NephewLF" panose="020F0500030000020004" pitchFamily="34" charset="0"/>
              </a:rPr>
              <a:t>with each patient.  Research has validated that patients report less pain with </a:t>
            </a:r>
            <a:r>
              <a:rPr lang="en-US" altLang="en-US" sz="2400" dirty="0" smtClean="0">
                <a:solidFill>
                  <a:srgbClr val="4D4E53"/>
                </a:solidFill>
                <a:latin typeface="Smith&amp;NephewLF" panose="020F0500030000020004" pitchFamily="34" charset="0"/>
              </a:rPr>
              <a:t>gauze</a:t>
            </a:r>
            <a:r>
              <a:rPr lang="en-US" altLang="en-US" sz="2400" baseline="30000" dirty="0" smtClean="0">
                <a:solidFill>
                  <a:srgbClr val="4D4E53"/>
                </a:solidFill>
                <a:latin typeface="Smith&amp;NephewLF" panose="020F0500030000020004" pitchFamily="34" charset="0"/>
              </a:rPr>
              <a:t>1</a:t>
            </a:r>
            <a:endParaRPr lang="en-US" altLang="en-US" sz="2400" baseline="30000" dirty="0">
              <a:solidFill>
                <a:srgbClr val="4D4E53"/>
              </a:solidFill>
              <a:latin typeface="Smith&amp;NephewLF" panose="020F0500030000020004" pitchFamily="34" charset="0"/>
            </a:endParaRPr>
          </a:p>
          <a:p>
            <a:pPr eaLnBrk="1" hangingPunct="1">
              <a:lnSpc>
                <a:spcPct val="90000"/>
              </a:lnSpc>
              <a:spcBef>
                <a:spcPct val="50000"/>
              </a:spcBef>
              <a:buSzPct val="75000"/>
              <a:buFontTx/>
              <a:buChar char="•"/>
            </a:pPr>
            <a:endParaRPr lang="en-US" altLang="en-US" sz="2400" dirty="0">
              <a:solidFill>
                <a:srgbClr val="4D4E53"/>
              </a:solidFill>
            </a:endParaRPr>
          </a:p>
          <a:p>
            <a:pPr eaLnBrk="1" hangingPunct="1">
              <a:lnSpc>
                <a:spcPct val="90000"/>
              </a:lnSpc>
              <a:spcBef>
                <a:spcPct val="50000"/>
              </a:spcBef>
              <a:buSzPct val="75000"/>
            </a:pPr>
            <a:endParaRPr lang="en-US" altLang="en-US" sz="2400" dirty="0">
              <a:solidFill>
                <a:srgbClr val="4D4E53"/>
              </a:solidFill>
            </a:endParaRPr>
          </a:p>
        </p:txBody>
      </p:sp>
      <p:grpSp>
        <p:nvGrpSpPr>
          <p:cNvPr id="35844" name="Group 20"/>
          <p:cNvGrpSpPr>
            <a:grpSpLocks/>
          </p:cNvGrpSpPr>
          <p:nvPr/>
        </p:nvGrpSpPr>
        <p:grpSpPr bwMode="auto">
          <a:xfrm>
            <a:off x="149225" y="4267200"/>
            <a:ext cx="8589963" cy="1752600"/>
            <a:chOff x="0" y="1920"/>
            <a:chExt cx="5411" cy="1104"/>
          </a:xfrm>
        </p:grpSpPr>
        <p:sp>
          <p:nvSpPr>
            <p:cNvPr id="40966" name="Rectangle 6"/>
            <p:cNvSpPr>
              <a:spLocks noChangeArrowheads="1"/>
            </p:cNvSpPr>
            <p:nvPr/>
          </p:nvSpPr>
          <p:spPr bwMode="gray">
            <a:xfrm>
              <a:off x="1248" y="2146"/>
              <a:ext cx="3936" cy="672"/>
            </a:xfrm>
            <a:prstGeom prst="rect">
              <a:avLst/>
            </a:prstGeom>
            <a:gradFill rotWithShape="1">
              <a:gsLst>
                <a:gs pos="0">
                  <a:schemeClr val="bg1">
                    <a:alpha val="98000"/>
                  </a:schemeClr>
                </a:gs>
                <a:gs pos="100000">
                  <a:srgbClr val="FF9933">
                    <a:alpha val="98000"/>
                  </a:srgbClr>
                </a:gs>
              </a:gsLst>
              <a:lin ang="0" scaled="1"/>
            </a:gradFill>
            <a:ln w="9525"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nchor="ctr"/>
            <a:lstStyle/>
            <a:p>
              <a:pPr>
                <a:defRPr/>
              </a:pPr>
              <a:endParaRPr lang="en-US">
                <a:solidFill>
                  <a:srgbClr val="4D4E53"/>
                </a:solidFill>
              </a:endParaRPr>
            </a:p>
          </p:txBody>
        </p:sp>
        <p:sp>
          <p:nvSpPr>
            <p:cNvPr id="40967" name="Text Box 7"/>
            <p:cNvSpPr txBox="1">
              <a:spLocks noChangeArrowheads="1"/>
            </p:cNvSpPr>
            <p:nvPr/>
          </p:nvSpPr>
          <p:spPr bwMode="gray">
            <a:xfrm>
              <a:off x="1104" y="1928"/>
              <a:ext cx="1094" cy="19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spAutoFit/>
            </a:bodyP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2000" smtClean="0">
                  <a:solidFill>
                    <a:srgbClr val="4D4E53"/>
                  </a:solidFill>
                  <a:latin typeface="Arial Narrow"/>
                </a:rPr>
                <a:t>Lower level</a:t>
              </a:r>
            </a:p>
          </p:txBody>
        </p:sp>
        <p:sp>
          <p:nvSpPr>
            <p:cNvPr id="40968" name="Text Box 8"/>
            <p:cNvSpPr txBox="1">
              <a:spLocks noChangeArrowheads="1"/>
            </p:cNvSpPr>
            <p:nvPr/>
          </p:nvSpPr>
          <p:spPr bwMode="gray">
            <a:xfrm>
              <a:off x="4272" y="1920"/>
              <a:ext cx="1139" cy="19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spAutoFit/>
            </a:bodyP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2000" smtClean="0">
                  <a:solidFill>
                    <a:srgbClr val="4D4E53"/>
                  </a:solidFill>
                  <a:latin typeface="Arial Narrow"/>
                </a:rPr>
                <a:t>Higher level</a:t>
              </a:r>
            </a:p>
          </p:txBody>
        </p:sp>
        <p:sp>
          <p:nvSpPr>
            <p:cNvPr id="40969" name="Text Box 9"/>
            <p:cNvSpPr txBox="1">
              <a:spLocks noChangeArrowheads="1"/>
            </p:cNvSpPr>
            <p:nvPr/>
          </p:nvSpPr>
          <p:spPr bwMode="gray">
            <a:xfrm>
              <a:off x="0" y="2304"/>
              <a:ext cx="1414" cy="38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spAutoFit/>
            </a:bodyP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2000" smtClean="0">
                  <a:solidFill>
                    <a:srgbClr val="4D4E53"/>
                  </a:solidFill>
                  <a:latin typeface="Arial Narrow"/>
                </a:rPr>
                <a:t>Pain/discomfort</a:t>
              </a:r>
            </a:p>
            <a:p>
              <a:pPr eaLnBrk="1" hangingPunct="1">
                <a:defRPr/>
              </a:pPr>
              <a:endParaRPr lang="en-US" sz="2000" smtClean="0">
                <a:solidFill>
                  <a:srgbClr val="4D4E53"/>
                </a:solidFill>
                <a:latin typeface="Arial Narrow"/>
              </a:endParaRPr>
            </a:p>
          </p:txBody>
        </p:sp>
        <p:sp>
          <p:nvSpPr>
            <p:cNvPr id="40970" name="Text Box 18"/>
            <p:cNvSpPr txBox="1">
              <a:spLocks noChangeArrowheads="1"/>
            </p:cNvSpPr>
            <p:nvPr/>
          </p:nvSpPr>
          <p:spPr bwMode="gray">
            <a:xfrm>
              <a:off x="1344" y="2832"/>
              <a:ext cx="801" cy="19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spAutoFit/>
            </a:bodyP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2000" smtClean="0">
                  <a:solidFill>
                    <a:srgbClr val="4D4E53"/>
                  </a:solidFill>
                  <a:latin typeface="Arial Narrow"/>
                </a:rPr>
                <a:t>Gauze</a:t>
              </a:r>
            </a:p>
          </p:txBody>
        </p:sp>
        <p:sp>
          <p:nvSpPr>
            <p:cNvPr id="40971" name="Text Box 19"/>
            <p:cNvSpPr txBox="1">
              <a:spLocks noChangeArrowheads="1"/>
            </p:cNvSpPr>
            <p:nvPr/>
          </p:nvSpPr>
          <p:spPr bwMode="gray">
            <a:xfrm>
              <a:off x="4455" y="2832"/>
              <a:ext cx="729" cy="19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1752" tIns="0" rIns="301752" bIns="0">
              <a:spAutoFit/>
            </a:bodyPr>
            <a:lstStyle>
              <a:lvl1pPr eaLnBrk="0" hangingPunct="0">
                <a:defRPr>
                  <a:solidFill>
                    <a:schemeClr val="accent2"/>
                  </a:solidFill>
                  <a:latin typeface="Arial" pitchFamily="34" charset="0"/>
                </a:defRPr>
              </a:lvl1pPr>
              <a:lvl2pPr marL="742950" indent="-285750" eaLnBrk="0" hangingPunct="0">
                <a:defRPr>
                  <a:solidFill>
                    <a:schemeClr val="accent2"/>
                  </a:solidFill>
                  <a:latin typeface="Arial" pitchFamily="34" charset="0"/>
                </a:defRPr>
              </a:lvl2pPr>
              <a:lvl3pPr marL="1143000" indent="-228600" eaLnBrk="0" hangingPunct="0">
                <a:defRPr>
                  <a:solidFill>
                    <a:schemeClr val="accent2"/>
                  </a:solidFill>
                  <a:latin typeface="Arial" pitchFamily="34" charset="0"/>
                </a:defRPr>
              </a:lvl3pPr>
              <a:lvl4pPr marL="1600200" indent="-228600" eaLnBrk="0" hangingPunct="0">
                <a:defRPr>
                  <a:solidFill>
                    <a:schemeClr val="accent2"/>
                  </a:solidFill>
                  <a:latin typeface="Arial" pitchFamily="34" charset="0"/>
                </a:defRPr>
              </a:lvl4pPr>
              <a:lvl5pPr marL="2057400" indent="-228600" eaLnBrk="0" hangingPunct="0">
                <a:defRPr>
                  <a:solidFill>
                    <a:schemeClr val="accent2"/>
                  </a:solidFill>
                  <a:latin typeface="Arial" pitchFamily="34" charset="0"/>
                </a:defRPr>
              </a:lvl5pPr>
              <a:lvl6pPr marL="2514600" indent="-228600" eaLnBrk="0" fontAlgn="base" hangingPunct="0">
                <a:spcBef>
                  <a:spcPct val="0"/>
                </a:spcBef>
                <a:spcAft>
                  <a:spcPct val="0"/>
                </a:spcAft>
                <a:defRPr>
                  <a:solidFill>
                    <a:schemeClr val="accent2"/>
                  </a:solidFill>
                  <a:latin typeface="Arial" pitchFamily="34" charset="0"/>
                </a:defRPr>
              </a:lvl6pPr>
              <a:lvl7pPr marL="2971800" indent="-228600" eaLnBrk="0" fontAlgn="base" hangingPunct="0">
                <a:spcBef>
                  <a:spcPct val="0"/>
                </a:spcBef>
                <a:spcAft>
                  <a:spcPct val="0"/>
                </a:spcAft>
                <a:defRPr>
                  <a:solidFill>
                    <a:schemeClr val="accent2"/>
                  </a:solidFill>
                  <a:latin typeface="Arial" pitchFamily="34" charset="0"/>
                </a:defRPr>
              </a:lvl7pPr>
              <a:lvl8pPr marL="3429000" indent="-228600" eaLnBrk="0" fontAlgn="base" hangingPunct="0">
                <a:spcBef>
                  <a:spcPct val="0"/>
                </a:spcBef>
                <a:spcAft>
                  <a:spcPct val="0"/>
                </a:spcAft>
                <a:defRPr>
                  <a:solidFill>
                    <a:schemeClr val="accent2"/>
                  </a:solidFill>
                  <a:latin typeface="Arial" pitchFamily="34" charset="0"/>
                </a:defRPr>
              </a:lvl8pPr>
              <a:lvl9pPr marL="3886200" indent="-228600" eaLnBrk="0" fontAlgn="base" hangingPunct="0">
                <a:spcBef>
                  <a:spcPct val="0"/>
                </a:spcBef>
                <a:spcAft>
                  <a:spcPct val="0"/>
                </a:spcAft>
                <a:defRPr>
                  <a:solidFill>
                    <a:schemeClr val="accent2"/>
                  </a:solidFill>
                  <a:latin typeface="Arial" pitchFamily="34" charset="0"/>
                </a:defRPr>
              </a:lvl9pPr>
            </a:lstStyle>
            <a:p>
              <a:pPr eaLnBrk="1" hangingPunct="1">
                <a:defRPr/>
              </a:pPr>
              <a:r>
                <a:rPr lang="en-US" sz="2000" smtClean="0">
                  <a:solidFill>
                    <a:srgbClr val="4D4E53"/>
                  </a:solidFill>
                  <a:latin typeface="Arial Narrow"/>
                </a:rPr>
                <a:t>Foam</a:t>
              </a:r>
            </a:p>
          </p:txBody>
        </p:sp>
      </p:grpSp>
      <p:sp>
        <p:nvSpPr>
          <p:cNvPr id="23573" name="Text Box 21"/>
          <p:cNvSpPr txBox="1">
            <a:spLocks noChangeArrowheads="1"/>
          </p:cNvSpPr>
          <p:nvPr/>
        </p:nvSpPr>
        <p:spPr bwMode="gray">
          <a:xfrm>
            <a:off x="303810" y="6290958"/>
            <a:ext cx="8383979" cy="36933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01752" tIns="0" rIns="301752" bIns="0">
            <a:spAutoFit/>
          </a:bodyPr>
          <a:lstStyle/>
          <a:p>
            <a:pPr>
              <a:defRPr/>
            </a:pPr>
            <a:r>
              <a:rPr lang="en-US" sz="1200" i="1" baseline="30000" dirty="0" smtClean="0">
                <a:solidFill>
                  <a:srgbClr val="4D4E53"/>
                </a:solidFill>
                <a:latin typeface="Smith&amp;NephewLF" panose="020F0500030000020004" pitchFamily="34" charset="0"/>
              </a:rPr>
              <a:t>1</a:t>
            </a:r>
            <a:r>
              <a:rPr lang="en-US" sz="1200" i="1" dirty="0" smtClean="0">
                <a:solidFill>
                  <a:srgbClr val="4D4E53"/>
                </a:solidFill>
                <a:latin typeface="Smith&amp;NephewLF" panose="020F0500030000020004" pitchFamily="34" charset="0"/>
              </a:rPr>
              <a:t> </a:t>
            </a:r>
            <a:r>
              <a:rPr lang="en-US" sz="1200" i="1" dirty="0" err="1">
                <a:solidFill>
                  <a:srgbClr val="4D4E53"/>
                </a:solidFill>
                <a:latin typeface="Smith&amp;NephewLF" panose="020F0500030000020004" pitchFamily="34" charset="0"/>
              </a:rPr>
              <a:t>G</a:t>
            </a:r>
            <a:r>
              <a:rPr lang="en-US" sz="1200" dirty="0" err="1">
                <a:solidFill>
                  <a:srgbClr val="4D4E53"/>
                </a:solidFill>
                <a:latin typeface="Smith&amp;NephewLF" panose="020F0500030000020004" pitchFamily="34" charset="0"/>
              </a:rPr>
              <a:t>rothier</a:t>
            </a:r>
            <a:r>
              <a:rPr lang="en-US" sz="1200" dirty="0">
                <a:solidFill>
                  <a:srgbClr val="4D4E53"/>
                </a:solidFill>
                <a:latin typeface="Smith&amp;NephewLF" panose="020F0500030000020004" pitchFamily="34" charset="0"/>
              </a:rPr>
              <a:t>. et. al. </a:t>
            </a:r>
            <a:r>
              <a:rPr lang="en-US" sz="1200" i="1" dirty="0" smtClean="0">
                <a:solidFill>
                  <a:srgbClr val="4D4E53"/>
                </a:solidFill>
                <a:latin typeface="Smith&amp;NephewLF" panose="020F0500030000020004" pitchFamily="34" charset="0"/>
              </a:rPr>
              <a:t>The </a:t>
            </a:r>
            <a:r>
              <a:rPr lang="en-US" sz="1200" i="1" dirty="0">
                <a:solidFill>
                  <a:srgbClr val="4D4E53"/>
                </a:solidFill>
                <a:latin typeface="Smith&amp;NephewLF" panose="020F0500030000020004" pitchFamily="34" charset="0"/>
              </a:rPr>
              <a:t>level of pain experienced during therapy and dressing changes of gauze-based Negative Pressure Wound therapy. </a:t>
            </a:r>
            <a:r>
              <a:rPr lang="en-US" sz="1200" dirty="0" smtClean="0">
                <a:solidFill>
                  <a:srgbClr val="4D4E53"/>
                </a:solidFill>
                <a:latin typeface="Smith&amp;NephewLF" panose="020F0500030000020004" pitchFamily="34" charset="0"/>
              </a:rPr>
              <a:t>Presented </a:t>
            </a:r>
            <a:r>
              <a:rPr lang="en-US" sz="1200" dirty="0">
                <a:solidFill>
                  <a:srgbClr val="4D4E53"/>
                </a:solidFill>
                <a:latin typeface="Smith&amp;NephewLF" panose="020F0500030000020004" pitchFamily="34" charset="0"/>
              </a:rPr>
              <a:t>at Wounds UK 2009</a:t>
            </a:r>
            <a:r>
              <a:rPr lang="en-US" sz="1200" dirty="0">
                <a:solidFill>
                  <a:srgbClr val="4D4E53"/>
                </a:solidFill>
                <a:effectLst>
                  <a:outerShdw blurRad="38100" dist="38100" dir="2700000" algn="tl">
                    <a:srgbClr val="C0C0C0"/>
                  </a:outerShdw>
                </a:effectLst>
                <a:latin typeface="Smith&amp;NephewLF" panose="020F0500030000020004" pitchFamily="34" charset="0"/>
              </a:rPr>
              <a:t> </a:t>
            </a:r>
          </a:p>
        </p:txBody>
      </p:sp>
    </p:spTree>
    <p:extLst>
      <p:ext uri="{BB962C8B-B14F-4D97-AF65-F5344CB8AC3E}">
        <p14:creationId xmlns:p14="http://schemas.microsoft.com/office/powerpoint/2010/main" val="1665337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1943" y="707571"/>
            <a:ext cx="8229600" cy="990601"/>
          </a:xfrm>
        </p:spPr>
        <p:txBody>
          <a:bodyPr>
            <a:normAutofit/>
          </a:bodyPr>
          <a:lstStyle/>
          <a:p>
            <a:r>
              <a:rPr lang="en-US" sz="2800" dirty="0" smtClean="0"/>
              <a:t>RENASYS</a:t>
            </a:r>
            <a:r>
              <a:rPr lang="en-US" sz="2800" dirty="0" smtClean="0">
                <a:latin typeface="Smith&amp;NephewLF"/>
              </a:rPr>
              <a:t>™</a:t>
            </a:r>
            <a:r>
              <a:rPr lang="en-US" sz="2800" dirty="0" smtClean="0"/>
              <a:t>-F Foam Dressing Kit with Soft Port</a:t>
            </a:r>
            <a:br>
              <a:rPr lang="en-US" sz="2800" dirty="0" smtClean="0"/>
            </a:br>
            <a:r>
              <a:rPr lang="en-US" sz="2800" dirty="0"/>
              <a:t>a</a:t>
            </a:r>
            <a:r>
              <a:rPr lang="en-US" sz="2800" dirty="0" smtClean="0"/>
              <a:t>pplication procedure</a:t>
            </a:r>
            <a:endParaRPr lang="en-US" sz="2800" dirty="0"/>
          </a:p>
        </p:txBody>
      </p:sp>
      <p:cxnSp>
        <p:nvCxnSpPr>
          <p:cNvPr id="6" name="Straight Arrow Connector 5"/>
          <p:cNvCxnSpPr/>
          <p:nvPr/>
        </p:nvCxnSpPr>
        <p:spPr>
          <a:xfrm>
            <a:off x="5715000" y="19050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14" y="2592970"/>
            <a:ext cx="4378098" cy="3479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448300" y="2592970"/>
            <a:ext cx="3505200" cy="1569660"/>
          </a:xfrm>
          <a:prstGeom prst="rect">
            <a:avLst/>
          </a:prstGeom>
          <a:noFill/>
        </p:spPr>
        <p:txBody>
          <a:bodyPr wrap="square" rtlCol="0">
            <a:spAutoFit/>
          </a:bodyPr>
          <a:lstStyle/>
          <a:p>
            <a:r>
              <a:rPr lang="en-US" sz="2400" b="1" dirty="0" smtClean="0">
                <a:solidFill>
                  <a:srgbClr val="4D4E53"/>
                </a:solidFill>
                <a:latin typeface="Smith&amp;NephewLF" pitchFamily="34" charset="0"/>
              </a:rPr>
              <a:t>Contents of foam kit:</a:t>
            </a:r>
          </a:p>
          <a:p>
            <a:pPr marL="342900" indent="-342900">
              <a:buFont typeface="Arial" panose="020B0604020202020204" pitchFamily="34" charset="0"/>
              <a:buChar char="•"/>
            </a:pPr>
            <a:r>
              <a:rPr lang="en-US" sz="2400" dirty="0" smtClean="0">
                <a:solidFill>
                  <a:srgbClr val="4D4E53"/>
                </a:solidFill>
                <a:latin typeface="Smith&amp;NephewLF" pitchFamily="34" charset="0"/>
              </a:rPr>
              <a:t>Polyurethane Foam</a:t>
            </a:r>
          </a:p>
          <a:p>
            <a:pPr marL="342900" indent="-342900">
              <a:buFont typeface="Arial" panose="020B0604020202020204" pitchFamily="34" charset="0"/>
              <a:buChar char="•"/>
            </a:pPr>
            <a:r>
              <a:rPr lang="en-US" sz="2400" dirty="0" smtClean="0">
                <a:solidFill>
                  <a:srgbClr val="4D4E53"/>
                </a:solidFill>
                <a:latin typeface="Smith&amp;NephewLF" pitchFamily="34" charset="0"/>
              </a:rPr>
              <a:t>Soft Port</a:t>
            </a:r>
          </a:p>
          <a:p>
            <a:pPr marL="342900" indent="-342900">
              <a:buFont typeface="Arial" panose="020B0604020202020204" pitchFamily="34" charset="0"/>
              <a:buChar char="•"/>
            </a:pPr>
            <a:r>
              <a:rPr lang="en-US" sz="2400" dirty="0" smtClean="0">
                <a:solidFill>
                  <a:srgbClr val="4D4E53"/>
                </a:solidFill>
                <a:latin typeface="Smith&amp;NephewLF" pitchFamily="34" charset="0"/>
              </a:rPr>
              <a:t>Transparent Films</a:t>
            </a:r>
          </a:p>
        </p:txBody>
      </p:sp>
    </p:spTree>
    <p:extLst>
      <p:ext uri="{BB962C8B-B14F-4D97-AF65-F5344CB8AC3E}">
        <p14:creationId xmlns:p14="http://schemas.microsoft.com/office/powerpoint/2010/main" val="2192118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6364" y="685800"/>
            <a:ext cx="8340436" cy="731838"/>
          </a:xfrm>
        </p:spPr>
        <p:txBody>
          <a:bodyPr>
            <a:normAutofit/>
          </a:bodyPr>
          <a:lstStyle/>
          <a:p>
            <a:r>
              <a:rPr lang="en-US" sz="2800" dirty="0"/>
              <a:t>RENASYS™-F Foam Dressing Kit with Soft Port</a:t>
            </a:r>
            <a:endParaRPr lang="en-US" sz="2800" b="0" dirty="0">
              <a:effectLst/>
            </a:endParaRPr>
          </a:p>
        </p:txBody>
      </p:sp>
      <p:sp>
        <p:nvSpPr>
          <p:cNvPr id="3" name="Text Placeholder 2"/>
          <p:cNvSpPr>
            <a:spLocks noGrp="1"/>
          </p:cNvSpPr>
          <p:nvPr>
            <p:ph type="body" idx="1"/>
          </p:nvPr>
        </p:nvSpPr>
        <p:spPr>
          <a:xfrm>
            <a:off x="381000" y="1494976"/>
            <a:ext cx="8394510" cy="4525963"/>
          </a:xfrm>
        </p:spPr>
        <p:txBody>
          <a:bodyPr>
            <a:normAutofit/>
          </a:bodyPr>
          <a:lstStyle/>
          <a:p>
            <a:pPr indent="-182880">
              <a:buFont typeface="Arial" panose="020B0604020202020204" pitchFamily="34" charset="0"/>
              <a:buChar char="•"/>
            </a:pPr>
            <a:r>
              <a:rPr lang="en-US" sz="2600" dirty="0">
                <a:solidFill>
                  <a:schemeClr val="tx2"/>
                </a:solidFill>
              </a:rPr>
              <a:t>Cut the foam dressing to fit the size and shape of the </a:t>
            </a:r>
            <a:r>
              <a:rPr lang="en-US" sz="2600" dirty="0" smtClean="0">
                <a:solidFill>
                  <a:schemeClr val="tx2"/>
                </a:solidFill>
              </a:rPr>
              <a:t>wound.</a:t>
            </a:r>
          </a:p>
          <a:p>
            <a:pPr>
              <a:lnSpc>
                <a:spcPct val="100000"/>
              </a:lnSpc>
              <a:spcBef>
                <a:spcPts val="0"/>
              </a:spcBef>
            </a:pPr>
            <a:r>
              <a:rPr lang="en-US" sz="2600" dirty="0">
                <a:solidFill>
                  <a:schemeClr val="tx2"/>
                </a:solidFill>
              </a:rPr>
              <a:t> </a:t>
            </a:r>
            <a:r>
              <a:rPr lang="en-US" sz="2600" dirty="0" smtClean="0">
                <a:solidFill>
                  <a:schemeClr val="tx2"/>
                </a:solidFill>
              </a:rPr>
              <a:t> Do not cut dressing directly over wound as fragments may fall</a:t>
            </a:r>
          </a:p>
          <a:p>
            <a:pPr>
              <a:lnSpc>
                <a:spcPct val="100000"/>
              </a:lnSpc>
              <a:spcBef>
                <a:spcPts val="0"/>
              </a:spcBef>
            </a:pPr>
            <a:r>
              <a:rPr lang="en-US" sz="2600" dirty="0">
                <a:solidFill>
                  <a:schemeClr val="tx2"/>
                </a:solidFill>
              </a:rPr>
              <a:t> </a:t>
            </a:r>
            <a:r>
              <a:rPr lang="en-US" sz="2600" dirty="0" smtClean="0">
                <a:solidFill>
                  <a:schemeClr val="tx2"/>
                </a:solidFill>
              </a:rPr>
              <a:t> into wound</a:t>
            </a:r>
            <a:endParaRPr lang="en-US" sz="2600" dirty="0">
              <a:solidFill>
                <a:schemeClr val="tx2"/>
              </a:solidFill>
            </a:endParaRPr>
          </a:p>
          <a:p>
            <a:pPr indent="-182880">
              <a:buFont typeface="Arial" panose="020B0604020202020204" pitchFamily="34" charset="0"/>
              <a:buChar char="•"/>
            </a:pPr>
            <a:r>
              <a:rPr lang="en-US" sz="2600" dirty="0">
                <a:solidFill>
                  <a:schemeClr val="tx2"/>
                </a:solidFill>
              </a:rPr>
              <a:t>Place foam into wound </a:t>
            </a:r>
            <a:r>
              <a:rPr lang="en-US" sz="2600" dirty="0" smtClean="0">
                <a:solidFill>
                  <a:schemeClr val="tx2"/>
                </a:solidFill>
              </a:rPr>
              <a:t>cavity  </a:t>
            </a:r>
            <a:endParaRPr lang="en-US" sz="2600" dirty="0">
              <a:solidFill>
                <a:schemeClr val="tx2"/>
              </a:solidFill>
            </a:endParaRPr>
          </a:p>
          <a:p>
            <a:pPr indent="-182880">
              <a:buFont typeface="Arial" panose="020B0604020202020204" pitchFamily="34" charset="0"/>
              <a:buChar char="•"/>
            </a:pPr>
            <a:r>
              <a:rPr lang="en-US" sz="2600" dirty="0">
                <a:solidFill>
                  <a:schemeClr val="tx2"/>
                </a:solidFill>
              </a:rPr>
              <a:t>Foam should </a:t>
            </a:r>
            <a:r>
              <a:rPr lang="en-US" sz="2600" dirty="0" smtClean="0">
                <a:solidFill>
                  <a:schemeClr val="tx2"/>
                </a:solidFill>
              </a:rPr>
              <a:t>completely fill </a:t>
            </a:r>
            <a:r>
              <a:rPr lang="en-US" sz="2600" dirty="0">
                <a:solidFill>
                  <a:schemeClr val="tx2"/>
                </a:solidFill>
              </a:rPr>
              <a:t>the wound </a:t>
            </a:r>
            <a:r>
              <a:rPr lang="en-US" sz="2600" dirty="0" smtClean="0">
                <a:solidFill>
                  <a:schemeClr val="tx2"/>
                </a:solidFill>
              </a:rPr>
              <a:t>cavity  </a:t>
            </a:r>
            <a:endParaRPr lang="en-US" sz="2600" dirty="0">
              <a:solidFill>
                <a:schemeClr val="tx2"/>
              </a:solidFill>
            </a:endParaRPr>
          </a:p>
          <a:p>
            <a:pPr indent="-182880">
              <a:buFont typeface="Arial" panose="020B0604020202020204" pitchFamily="34" charset="0"/>
              <a:buChar char="•"/>
            </a:pPr>
            <a:r>
              <a:rPr lang="en-US" sz="2600" dirty="0">
                <a:solidFill>
                  <a:schemeClr val="tx2"/>
                </a:solidFill>
              </a:rPr>
              <a:t>It may be necessary to stack pieces of foam in deep </a:t>
            </a:r>
            <a:r>
              <a:rPr lang="en-US" sz="2600" dirty="0" smtClean="0">
                <a:solidFill>
                  <a:schemeClr val="tx2"/>
                </a:solidFill>
              </a:rPr>
              <a:t>wounds </a:t>
            </a:r>
          </a:p>
          <a:p>
            <a:pPr indent="-182880">
              <a:buFont typeface="Arial" panose="020B0604020202020204" pitchFamily="34" charset="0"/>
              <a:buChar char="•"/>
            </a:pPr>
            <a:r>
              <a:rPr lang="en-US" sz="2600" dirty="0" smtClean="0">
                <a:solidFill>
                  <a:schemeClr val="tx2"/>
                </a:solidFill>
              </a:rPr>
              <a:t>Caution: Do not over pack foam into the wound</a:t>
            </a:r>
            <a:endParaRPr lang="en-US" sz="2600" dirty="0">
              <a:solidFill>
                <a:schemeClr val="tx2"/>
              </a:solidFill>
            </a:endParaRPr>
          </a:p>
          <a:p>
            <a:pPr indent="-182880">
              <a:buFont typeface="Arial" panose="020B0604020202020204" pitchFamily="34" charset="0"/>
              <a:buChar char="•"/>
            </a:pPr>
            <a:r>
              <a:rPr lang="en-US" sz="2600" dirty="0">
                <a:solidFill>
                  <a:schemeClr val="tx2"/>
                </a:solidFill>
              </a:rPr>
              <a:t>A non-adherent dressing may be applied to the wound </a:t>
            </a:r>
            <a:r>
              <a:rPr lang="en-US" sz="2600" dirty="0" smtClean="0">
                <a:solidFill>
                  <a:schemeClr val="tx2"/>
                </a:solidFill>
              </a:rPr>
              <a:t>prior</a:t>
            </a:r>
          </a:p>
          <a:p>
            <a:pPr>
              <a:lnSpc>
                <a:spcPct val="100000"/>
              </a:lnSpc>
              <a:spcBef>
                <a:spcPts val="0"/>
              </a:spcBef>
            </a:pPr>
            <a:r>
              <a:rPr lang="en-US" sz="2600" dirty="0">
                <a:solidFill>
                  <a:schemeClr val="tx2"/>
                </a:solidFill>
              </a:rPr>
              <a:t> </a:t>
            </a:r>
            <a:r>
              <a:rPr lang="en-US" sz="2600" dirty="0" smtClean="0">
                <a:solidFill>
                  <a:schemeClr val="tx2"/>
                </a:solidFill>
              </a:rPr>
              <a:t> to </a:t>
            </a:r>
            <a:r>
              <a:rPr lang="en-US" sz="2600" dirty="0">
                <a:solidFill>
                  <a:schemeClr val="tx2"/>
                </a:solidFill>
              </a:rPr>
              <a:t>placing the foam into the wound bed if </a:t>
            </a:r>
            <a:r>
              <a:rPr lang="en-US" sz="2600" dirty="0" smtClean="0">
                <a:solidFill>
                  <a:schemeClr val="tx2"/>
                </a:solidFill>
              </a:rPr>
              <a:t>required </a:t>
            </a:r>
            <a:endParaRPr lang="en-US" sz="2600" dirty="0">
              <a:solidFill>
                <a:schemeClr val="tx2"/>
              </a:solidFill>
            </a:endParaRPr>
          </a:p>
          <a:p>
            <a:pPr marL="342900" indent="-342900">
              <a:buFont typeface="Arial" panose="020B0604020202020204" pitchFamily="34" charset="0"/>
              <a:buChar char="•"/>
            </a:pPr>
            <a:endParaRPr lang="en-US" dirty="0">
              <a:solidFill>
                <a:schemeClr val="tx2"/>
              </a:solidFill>
            </a:endParaRPr>
          </a:p>
        </p:txBody>
      </p:sp>
    </p:spTree>
    <p:extLst>
      <p:ext uri="{BB962C8B-B14F-4D97-AF65-F5344CB8AC3E}">
        <p14:creationId xmlns:p14="http://schemas.microsoft.com/office/powerpoint/2010/main" val="154531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9593" y="533400"/>
            <a:ext cx="8229600" cy="731838"/>
          </a:xfrm>
        </p:spPr>
        <p:txBody>
          <a:bodyPr>
            <a:normAutofit/>
          </a:bodyPr>
          <a:lstStyle/>
          <a:p>
            <a:r>
              <a:rPr lang="en-US" sz="2800" dirty="0" smtClean="0">
                <a:latin typeface="Smith&amp;NephewLF" pitchFamily="34" charset="0"/>
              </a:rPr>
              <a:t>Contact layers</a:t>
            </a:r>
            <a:endParaRPr lang="en-US" sz="2800" dirty="0">
              <a:latin typeface="Smith&amp;NephewLF"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94" y="1905000"/>
            <a:ext cx="1700188" cy="2133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588" y="1905001"/>
            <a:ext cx="1728812" cy="2133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1904998"/>
            <a:ext cx="1752600" cy="2133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659593" y="4419600"/>
            <a:ext cx="3385933" cy="1477328"/>
          </a:xfrm>
          <a:prstGeom prst="rect">
            <a:avLst/>
          </a:prstGeom>
          <a:noFill/>
        </p:spPr>
        <p:txBody>
          <a:bodyPr wrap="square" rtlCol="0">
            <a:spAutoFit/>
          </a:bodyPr>
          <a:lstStyle/>
          <a:p>
            <a:r>
              <a:rPr lang="en-US" dirty="0" smtClean="0">
                <a:solidFill>
                  <a:srgbClr val="4D4E53"/>
                </a:solidFill>
                <a:latin typeface="Smith&amp;NephewLF" pitchFamily="34" charset="0"/>
              </a:rPr>
              <a:t>Cut Non-Adherent Gauze to fit wound bed  </a:t>
            </a:r>
          </a:p>
          <a:p>
            <a:endParaRPr lang="en-US" dirty="0">
              <a:solidFill>
                <a:srgbClr val="4D4E53"/>
              </a:solidFill>
              <a:latin typeface="Smith&amp;NephewLF" pitchFamily="34" charset="0"/>
            </a:endParaRPr>
          </a:p>
          <a:p>
            <a:r>
              <a:rPr lang="en-US" dirty="0" smtClean="0">
                <a:solidFill>
                  <a:srgbClr val="4D4E53"/>
                </a:solidFill>
                <a:latin typeface="Smith&amp;NephewLF" pitchFamily="34" charset="0"/>
              </a:rPr>
              <a:t>Place a </a:t>
            </a:r>
            <a:r>
              <a:rPr lang="en-US" u="sng" dirty="0" smtClean="0">
                <a:solidFill>
                  <a:srgbClr val="4D4E53"/>
                </a:solidFill>
                <a:latin typeface="Smith&amp;NephewLF" pitchFamily="34" charset="0"/>
              </a:rPr>
              <a:t>single</a:t>
            </a:r>
            <a:r>
              <a:rPr lang="en-US" dirty="0" smtClean="0">
                <a:solidFill>
                  <a:srgbClr val="4D4E53"/>
                </a:solidFill>
                <a:latin typeface="Smith&amp;NephewLF" pitchFamily="34" charset="0"/>
              </a:rPr>
              <a:t> layer across wound bed</a:t>
            </a:r>
            <a:endParaRPr lang="en-US" dirty="0">
              <a:solidFill>
                <a:srgbClr val="4D4E53"/>
              </a:solidFill>
              <a:latin typeface="Smith&amp;NephewLF" pitchFamily="34"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1905001"/>
            <a:ext cx="1676400" cy="2133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4987635" y="4419600"/>
            <a:ext cx="3408219" cy="1477328"/>
          </a:xfrm>
          <a:prstGeom prst="rect">
            <a:avLst/>
          </a:prstGeom>
          <a:noFill/>
        </p:spPr>
        <p:txBody>
          <a:bodyPr wrap="square" rtlCol="0">
            <a:spAutoFit/>
          </a:bodyPr>
          <a:lstStyle/>
          <a:p>
            <a:r>
              <a:rPr lang="en-US" dirty="0" smtClean="0">
                <a:solidFill>
                  <a:srgbClr val="4D4E53"/>
                </a:solidFill>
                <a:latin typeface="Smith&amp;NephewLF" pitchFamily="34" charset="0"/>
              </a:rPr>
              <a:t>ACTICOAT</a:t>
            </a:r>
            <a:r>
              <a:rPr lang="en-US" dirty="0" smtClean="0">
                <a:solidFill>
                  <a:srgbClr val="4D4E53"/>
                </a:solidFill>
                <a:latin typeface="Smith&amp;NephewLF"/>
              </a:rPr>
              <a:t>™</a:t>
            </a:r>
            <a:r>
              <a:rPr lang="en-US" dirty="0" smtClean="0">
                <a:solidFill>
                  <a:srgbClr val="4D4E53"/>
                </a:solidFill>
                <a:latin typeface="Smith&amp;NephewLF" pitchFamily="34" charset="0"/>
              </a:rPr>
              <a:t> Flex and ACTICOAT may be used as alternate contact layers for up to 3 days</a:t>
            </a:r>
          </a:p>
          <a:p>
            <a:endParaRPr lang="en-US" dirty="0">
              <a:solidFill>
                <a:srgbClr val="4D4E53"/>
              </a:solidFill>
              <a:latin typeface="Smith&amp;NephewLF" pitchFamily="34" charset="0"/>
            </a:endParaRPr>
          </a:p>
          <a:p>
            <a:r>
              <a:rPr lang="en-US" dirty="0" smtClean="0">
                <a:solidFill>
                  <a:srgbClr val="4D4E53"/>
                </a:solidFill>
                <a:latin typeface="Smith&amp;NephewLF" pitchFamily="34" charset="0"/>
              </a:rPr>
              <a:t>ACTICOAT </a:t>
            </a:r>
            <a:r>
              <a:rPr lang="en-US" u="sng" dirty="0" smtClean="0">
                <a:solidFill>
                  <a:srgbClr val="4D4E53"/>
                </a:solidFill>
                <a:latin typeface="Smith&amp;NephewLF" pitchFamily="34" charset="0"/>
              </a:rPr>
              <a:t>must</a:t>
            </a:r>
            <a:r>
              <a:rPr lang="en-US" dirty="0" smtClean="0">
                <a:solidFill>
                  <a:srgbClr val="4D4E53"/>
                </a:solidFill>
                <a:latin typeface="Smith&amp;NephewLF" pitchFamily="34" charset="0"/>
              </a:rPr>
              <a:t> be fenestrated</a:t>
            </a:r>
            <a:endParaRPr lang="en-US" dirty="0">
              <a:solidFill>
                <a:srgbClr val="4D4E53"/>
              </a:solidFill>
              <a:latin typeface="Smith&amp;NephewLF" pitchFamily="34" charset="0"/>
            </a:endParaRPr>
          </a:p>
        </p:txBody>
      </p:sp>
    </p:spTree>
    <p:extLst>
      <p:ext uri="{BB962C8B-B14F-4D97-AF65-F5344CB8AC3E}">
        <p14:creationId xmlns:p14="http://schemas.microsoft.com/office/powerpoint/2010/main" val="379742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0006" y="566119"/>
            <a:ext cx="7237269" cy="762000"/>
          </a:xfrm>
        </p:spPr>
        <p:txBody>
          <a:bodyPr>
            <a:normAutofit/>
          </a:bodyPr>
          <a:lstStyle/>
          <a:p>
            <a:r>
              <a:rPr lang="en-US" sz="2800" dirty="0"/>
              <a:t>RENASYS™-F Foam Dressing Kit with Soft Port</a:t>
            </a:r>
          </a:p>
        </p:txBody>
      </p:sp>
      <p:pic>
        <p:nvPicPr>
          <p:cNvPr id="7" name="Picture 6"/>
          <p:cNvPicPr/>
          <p:nvPr/>
        </p:nvPicPr>
        <p:blipFill rotWithShape="1">
          <a:blip r:embed="rId3">
            <a:extLst>
              <a:ext uri="{28A0092B-C50C-407E-A947-70E740481C1C}">
                <a14:useLocalDpi xmlns:a14="http://schemas.microsoft.com/office/drawing/2010/main" val="0"/>
              </a:ext>
            </a:extLst>
          </a:blip>
          <a:srcRect r="6332"/>
          <a:stretch/>
        </p:blipFill>
        <p:spPr bwMode="auto">
          <a:xfrm>
            <a:off x="500006" y="1718072"/>
            <a:ext cx="3665594" cy="234910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p:nvPr/>
        </p:nvPicPr>
        <p:blipFill rotWithShape="1">
          <a:blip r:embed="rId4">
            <a:extLst>
              <a:ext uri="{28A0092B-C50C-407E-A947-70E740481C1C}">
                <a14:useLocalDpi xmlns:a14="http://schemas.microsoft.com/office/drawing/2010/main" val="0"/>
              </a:ext>
            </a:extLst>
          </a:blip>
          <a:srcRect l="4366" r="7424"/>
          <a:stretch/>
        </p:blipFill>
        <p:spPr bwMode="auto">
          <a:xfrm>
            <a:off x="5050666" y="1718072"/>
            <a:ext cx="3394834" cy="234910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76181" y="4356458"/>
            <a:ext cx="4129144" cy="923330"/>
          </a:xfrm>
          <a:prstGeom prst="rect">
            <a:avLst/>
          </a:prstGeom>
          <a:noFill/>
        </p:spPr>
        <p:txBody>
          <a:bodyPr wrap="square" rtlCol="0">
            <a:spAutoFit/>
          </a:bodyPr>
          <a:lstStyle/>
          <a:p>
            <a:r>
              <a:rPr lang="en-US" dirty="0">
                <a:solidFill>
                  <a:srgbClr val="4D4E53"/>
                </a:solidFill>
                <a:latin typeface="Smith&amp;NephewLF" pitchFamily="34" charset="0"/>
                <a:ea typeface="+mj-ea"/>
                <a:cs typeface="+mj-cs"/>
              </a:rPr>
              <a:t>Cut the foam dressing to </a:t>
            </a:r>
            <a:r>
              <a:rPr lang="en-US" dirty="0" smtClean="0">
                <a:solidFill>
                  <a:srgbClr val="4D4E53"/>
                </a:solidFill>
                <a:latin typeface="Smith&amp;NephewLF" pitchFamily="34" charset="0"/>
                <a:ea typeface="+mj-ea"/>
                <a:cs typeface="+mj-cs"/>
              </a:rPr>
              <a:t>fit the </a:t>
            </a:r>
            <a:r>
              <a:rPr lang="en-US" dirty="0">
                <a:solidFill>
                  <a:srgbClr val="4D4E53"/>
                </a:solidFill>
                <a:latin typeface="Smith&amp;NephewLF" pitchFamily="34" charset="0"/>
                <a:ea typeface="+mj-ea"/>
                <a:cs typeface="+mj-cs"/>
              </a:rPr>
              <a:t>size and shape of </a:t>
            </a:r>
            <a:r>
              <a:rPr lang="en-US" dirty="0" smtClean="0">
                <a:solidFill>
                  <a:srgbClr val="4D4E53"/>
                </a:solidFill>
                <a:latin typeface="Smith&amp;NephewLF" pitchFamily="34" charset="0"/>
                <a:ea typeface="+mj-ea"/>
                <a:cs typeface="+mj-cs"/>
              </a:rPr>
              <a:t>the wound </a:t>
            </a:r>
            <a:r>
              <a:rPr lang="en-US" dirty="0">
                <a:solidFill>
                  <a:srgbClr val="4D4E53"/>
                </a:solidFill>
                <a:latin typeface="Smith&amp;NephewLF" pitchFamily="34" charset="0"/>
                <a:ea typeface="+mj-ea"/>
                <a:cs typeface="+mj-cs"/>
              </a:rPr>
              <a:t>and place the cut </a:t>
            </a:r>
            <a:r>
              <a:rPr lang="en-US" dirty="0" smtClean="0">
                <a:solidFill>
                  <a:srgbClr val="4D4E53"/>
                </a:solidFill>
                <a:latin typeface="Smith&amp;NephewLF" pitchFamily="34" charset="0"/>
                <a:ea typeface="+mj-ea"/>
                <a:cs typeface="+mj-cs"/>
              </a:rPr>
              <a:t>foam into </a:t>
            </a:r>
            <a:r>
              <a:rPr lang="en-US" dirty="0">
                <a:solidFill>
                  <a:srgbClr val="4D4E53"/>
                </a:solidFill>
                <a:latin typeface="Smith&amp;NephewLF" pitchFamily="34" charset="0"/>
                <a:ea typeface="+mj-ea"/>
                <a:cs typeface="+mj-cs"/>
              </a:rPr>
              <a:t>the </a:t>
            </a:r>
            <a:r>
              <a:rPr lang="en-US" dirty="0" smtClean="0">
                <a:solidFill>
                  <a:srgbClr val="4D4E53"/>
                </a:solidFill>
                <a:latin typeface="Smith&amp;NephewLF" pitchFamily="34" charset="0"/>
                <a:ea typeface="+mj-ea"/>
                <a:cs typeface="+mj-cs"/>
              </a:rPr>
              <a:t>wound</a:t>
            </a:r>
            <a:endParaRPr lang="en-US" dirty="0">
              <a:solidFill>
                <a:srgbClr val="4D4E53"/>
              </a:solidFill>
              <a:latin typeface="Smith&amp;NephewLF" pitchFamily="34" charset="0"/>
              <a:ea typeface="+mj-ea"/>
              <a:cs typeface="+mj-cs"/>
            </a:endParaRPr>
          </a:p>
        </p:txBody>
      </p:sp>
      <p:sp>
        <p:nvSpPr>
          <p:cNvPr id="11" name="TextBox 10"/>
          <p:cNvSpPr txBox="1"/>
          <p:nvPr/>
        </p:nvSpPr>
        <p:spPr>
          <a:xfrm>
            <a:off x="5050664" y="4356458"/>
            <a:ext cx="3645659" cy="1200329"/>
          </a:xfrm>
          <a:prstGeom prst="rect">
            <a:avLst/>
          </a:prstGeom>
          <a:noFill/>
        </p:spPr>
        <p:txBody>
          <a:bodyPr wrap="square" rtlCol="0">
            <a:spAutoFit/>
          </a:bodyPr>
          <a:lstStyle/>
          <a:p>
            <a:r>
              <a:rPr lang="en-US" dirty="0">
                <a:solidFill>
                  <a:srgbClr val="4D4E53"/>
                </a:solidFill>
                <a:latin typeface="Smith&amp;NephewLF" pitchFamily="34" charset="0"/>
                <a:ea typeface="+mj-ea"/>
                <a:cs typeface="+mj-cs"/>
              </a:rPr>
              <a:t>Avoid over packing. Foam should</a:t>
            </a:r>
          </a:p>
          <a:p>
            <a:r>
              <a:rPr lang="en-US" dirty="0" smtClean="0">
                <a:solidFill>
                  <a:srgbClr val="4D4E53"/>
                </a:solidFill>
                <a:latin typeface="Smith&amp;NephewLF" pitchFamily="34" charset="0"/>
                <a:ea typeface="+mj-ea"/>
                <a:cs typeface="+mj-cs"/>
              </a:rPr>
              <a:t>completely </a:t>
            </a:r>
            <a:r>
              <a:rPr lang="en-US" dirty="0">
                <a:solidFill>
                  <a:srgbClr val="4D4E53"/>
                </a:solidFill>
                <a:latin typeface="Smith&amp;NephewLF" pitchFamily="34" charset="0"/>
                <a:ea typeface="+mj-ea"/>
                <a:cs typeface="+mj-cs"/>
              </a:rPr>
              <a:t>fill the wound cavity.</a:t>
            </a:r>
          </a:p>
          <a:p>
            <a:r>
              <a:rPr lang="en-US" dirty="0" smtClean="0">
                <a:solidFill>
                  <a:srgbClr val="4D4E53"/>
                </a:solidFill>
                <a:latin typeface="Smith&amp;NephewLF" pitchFamily="34" charset="0"/>
                <a:ea typeface="+mj-ea"/>
                <a:cs typeface="+mj-cs"/>
              </a:rPr>
              <a:t>It </a:t>
            </a:r>
            <a:r>
              <a:rPr lang="en-US" dirty="0">
                <a:solidFill>
                  <a:srgbClr val="4D4E53"/>
                </a:solidFill>
                <a:latin typeface="Smith&amp;NephewLF" pitchFamily="34" charset="0"/>
                <a:ea typeface="+mj-ea"/>
                <a:cs typeface="+mj-cs"/>
              </a:rPr>
              <a:t>may be necessary to stack</a:t>
            </a:r>
          </a:p>
          <a:p>
            <a:r>
              <a:rPr lang="en-US" dirty="0" smtClean="0">
                <a:solidFill>
                  <a:srgbClr val="4D4E53"/>
                </a:solidFill>
                <a:latin typeface="Smith&amp;NephewLF" pitchFamily="34" charset="0"/>
                <a:ea typeface="+mj-ea"/>
                <a:cs typeface="+mj-cs"/>
              </a:rPr>
              <a:t>pieces </a:t>
            </a:r>
            <a:r>
              <a:rPr lang="en-US" dirty="0">
                <a:solidFill>
                  <a:srgbClr val="4D4E53"/>
                </a:solidFill>
                <a:latin typeface="Smith&amp;NephewLF" pitchFamily="34" charset="0"/>
                <a:ea typeface="+mj-ea"/>
                <a:cs typeface="+mj-cs"/>
              </a:rPr>
              <a:t>of foam in deep </a:t>
            </a:r>
            <a:r>
              <a:rPr lang="en-US" dirty="0" smtClean="0">
                <a:solidFill>
                  <a:srgbClr val="4D4E53"/>
                </a:solidFill>
                <a:latin typeface="Smith&amp;NephewLF" pitchFamily="34" charset="0"/>
                <a:ea typeface="+mj-ea"/>
                <a:cs typeface="+mj-cs"/>
              </a:rPr>
              <a:t>wounds</a:t>
            </a:r>
            <a:endParaRPr lang="en-US" dirty="0">
              <a:solidFill>
                <a:srgbClr val="4D4E53"/>
              </a:solidFill>
              <a:latin typeface="Smith&amp;NephewLF" pitchFamily="34" charset="0"/>
              <a:ea typeface="+mj-ea"/>
              <a:cs typeface="+mj-cs"/>
            </a:endParaRPr>
          </a:p>
        </p:txBody>
      </p:sp>
    </p:spTree>
    <p:extLst>
      <p:ext uri="{BB962C8B-B14F-4D97-AF65-F5344CB8AC3E}">
        <p14:creationId xmlns:p14="http://schemas.microsoft.com/office/powerpoint/2010/main" val="3523758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3203"/>
            <a:ext cx="8229600" cy="731838"/>
          </a:xfrm>
        </p:spPr>
        <p:txBody>
          <a:bodyPr>
            <a:normAutofit/>
          </a:bodyPr>
          <a:lstStyle/>
          <a:p>
            <a:r>
              <a:rPr lang="en-US" sz="2800" dirty="0"/>
              <a:t>RENASYS™-F Foam Dressing Kit with Soft Port</a:t>
            </a:r>
            <a:endParaRPr lang="en-US" sz="2800" b="0" dirty="0">
              <a:effectLst/>
            </a:endParaRPr>
          </a:p>
        </p:txBody>
      </p:sp>
      <p:sp>
        <p:nvSpPr>
          <p:cNvPr id="3" name="Text Placeholder 2"/>
          <p:cNvSpPr>
            <a:spLocks noGrp="1"/>
          </p:cNvSpPr>
          <p:nvPr>
            <p:ph type="body" idx="1"/>
          </p:nvPr>
        </p:nvSpPr>
        <p:spPr>
          <a:xfrm>
            <a:off x="323850" y="1868678"/>
            <a:ext cx="8229600" cy="4525963"/>
          </a:xfrm>
        </p:spPr>
        <p:txBody>
          <a:bodyPr>
            <a:normAutofit/>
          </a:bodyPr>
          <a:lstStyle/>
          <a:p>
            <a:endParaRPr lang="en-US" dirty="0" smtClean="0">
              <a:solidFill>
                <a:schemeClr val="tx2"/>
              </a:solidFill>
            </a:endParaRPr>
          </a:p>
          <a:p>
            <a:endParaRPr lang="en-US" dirty="0">
              <a:solidFill>
                <a:schemeClr val="tx2"/>
              </a:solidFill>
            </a:endParaRPr>
          </a:p>
          <a:p>
            <a:endParaRPr lang="en-US" dirty="0" smtClean="0">
              <a:solidFill>
                <a:schemeClr val="tx2"/>
              </a:solidFill>
            </a:endParaRPr>
          </a:p>
          <a:p>
            <a:endParaRPr lang="en-US" dirty="0">
              <a:solidFill>
                <a:schemeClr val="tx2"/>
              </a:solidFill>
            </a:endParaRPr>
          </a:p>
          <a:p>
            <a:endParaRPr lang="en-US" dirty="0" smtClean="0">
              <a:solidFill>
                <a:schemeClr val="tx2"/>
              </a:solidFill>
            </a:endParaRPr>
          </a:p>
          <a:p>
            <a:endParaRPr lang="en-US" dirty="0" smtClean="0">
              <a:solidFill>
                <a:schemeClr val="tx2"/>
              </a:solidFill>
            </a:endParaRPr>
          </a:p>
          <a:p>
            <a:pPr marL="342900" indent="-342900">
              <a:buFont typeface="Arial" panose="020B0604020202020204" pitchFamily="34" charset="0"/>
              <a:buChar char="•"/>
            </a:pPr>
            <a:r>
              <a:rPr lang="en-US" dirty="0" smtClean="0">
                <a:solidFill>
                  <a:schemeClr val="tx2"/>
                </a:solidFill>
              </a:rPr>
              <a:t>Cover </a:t>
            </a:r>
            <a:r>
              <a:rPr lang="en-US" dirty="0">
                <a:solidFill>
                  <a:schemeClr val="tx2"/>
                </a:solidFill>
              </a:rPr>
              <a:t>foam with </a:t>
            </a:r>
            <a:r>
              <a:rPr lang="en-US" dirty="0" smtClean="0">
                <a:solidFill>
                  <a:schemeClr val="tx2"/>
                </a:solidFill>
              </a:rPr>
              <a:t>Transparent Film</a:t>
            </a:r>
            <a:endParaRPr lang="en-US" dirty="0">
              <a:solidFill>
                <a:schemeClr val="tx2"/>
              </a:solidFill>
            </a:endParaRPr>
          </a:p>
          <a:p>
            <a:pPr marL="342900" indent="-342900">
              <a:buFont typeface="Arial" panose="020B0604020202020204" pitchFamily="34" charset="0"/>
              <a:buChar char="•"/>
            </a:pPr>
            <a:r>
              <a:rPr lang="en-US" dirty="0">
                <a:solidFill>
                  <a:schemeClr val="tx2"/>
                </a:solidFill>
              </a:rPr>
              <a:t>Film should extend at least </a:t>
            </a:r>
            <a:r>
              <a:rPr lang="en-US" dirty="0" smtClean="0">
                <a:solidFill>
                  <a:schemeClr val="tx2"/>
                </a:solidFill>
              </a:rPr>
              <a:t>2in </a:t>
            </a:r>
            <a:r>
              <a:rPr lang="en-US" dirty="0">
                <a:solidFill>
                  <a:schemeClr val="tx2"/>
                </a:solidFill>
              </a:rPr>
              <a:t>(</a:t>
            </a:r>
            <a:r>
              <a:rPr lang="en-US" dirty="0" smtClean="0">
                <a:solidFill>
                  <a:schemeClr val="tx2"/>
                </a:solidFill>
              </a:rPr>
              <a:t>5.08cm</a:t>
            </a:r>
            <a:r>
              <a:rPr lang="en-US" dirty="0">
                <a:solidFill>
                  <a:schemeClr val="tx2"/>
                </a:solidFill>
              </a:rPr>
              <a:t>) beyond wound margin to facilitate adequate </a:t>
            </a:r>
            <a:r>
              <a:rPr lang="en-US" dirty="0" smtClean="0">
                <a:solidFill>
                  <a:schemeClr val="tx2"/>
                </a:solidFill>
              </a:rPr>
              <a:t>seal </a:t>
            </a:r>
            <a:endParaRPr lang="en-US" dirty="0">
              <a:solidFill>
                <a:schemeClr val="tx2"/>
              </a:solidFill>
            </a:endParaRPr>
          </a:p>
          <a:p>
            <a:pPr marL="342900" indent="-342900">
              <a:buFont typeface="Arial" panose="020B0604020202020204" pitchFamily="34" charset="0"/>
              <a:buChar char="•"/>
            </a:pPr>
            <a:endParaRPr lang="en-US" dirty="0">
              <a:solidFill>
                <a:schemeClr val="tx2"/>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244437" y="1425041"/>
            <a:ext cx="4655126" cy="294507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27216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normAutofit/>
          </a:bodyPr>
          <a:lstStyle/>
          <a:p>
            <a:r>
              <a:rPr lang="en-US" sz="2800" dirty="0"/>
              <a:t>RENASYS™-F Foam Dressing Kit with Soft Port</a:t>
            </a:r>
            <a:endParaRPr lang="en-US" sz="2800" b="0" dirty="0">
              <a:effectLst/>
            </a:endParaRPr>
          </a:p>
        </p:txBody>
      </p:sp>
      <p:sp>
        <p:nvSpPr>
          <p:cNvPr id="3" name="Text Placeholder 2"/>
          <p:cNvSpPr>
            <a:spLocks noGrp="1"/>
          </p:cNvSpPr>
          <p:nvPr>
            <p:ph type="body" idx="1"/>
          </p:nvPr>
        </p:nvSpPr>
        <p:spPr>
          <a:xfrm>
            <a:off x="355600" y="1876735"/>
            <a:ext cx="8229600" cy="4891763"/>
          </a:xfrm>
        </p:spPr>
        <p:txBody>
          <a:bodyPr>
            <a:normAutofit/>
          </a:bodyPr>
          <a:lstStyle/>
          <a:p>
            <a:endParaRPr lang="en-US" dirty="0" smtClean="0">
              <a:solidFill>
                <a:schemeClr val="tx2"/>
              </a:solidFill>
            </a:endParaRPr>
          </a:p>
          <a:p>
            <a:endParaRPr lang="en-US" dirty="0">
              <a:solidFill>
                <a:schemeClr val="tx2"/>
              </a:solidFill>
            </a:endParaRPr>
          </a:p>
          <a:p>
            <a:endParaRPr lang="en-US" dirty="0" smtClean="0">
              <a:solidFill>
                <a:schemeClr val="tx2"/>
              </a:solidFill>
            </a:endParaRPr>
          </a:p>
          <a:p>
            <a:endParaRPr lang="en-US" dirty="0">
              <a:solidFill>
                <a:schemeClr val="tx2"/>
              </a:solidFill>
            </a:endParaRPr>
          </a:p>
          <a:p>
            <a:endParaRPr lang="en-US" sz="2400" dirty="0" smtClean="0">
              <a:solidFill>
                <a:schemeClr val="tx2"/>
              </a:solidFill>
            </a:endParaRPr>
          </a:p>
          <a:p>
            <a:pPr marL="342900" indent="-342900">
              <a:buFont typeface="Arial" panose="020B0604020202020204" pitchFamily="34" charset="0"/>
              <a:buChar char="•"/>
            </a:pPr>
            <a:endParaRPr lang="en-US" sz="2400" dirty="0" smtClean="0">
              <a:solidFill>
                <a:schemeClr val="tx2"/>
              </a:solidFill>
            </a:endParaRPr>
          </a:p>
          <a:p>
            <a:pPr marL="182880" indent="-182880">
              <a:buFont typeface="Arial" panose="020B0604020202020204" pitchFamily="34" charset="0"/>
              <a:buChar char="•"/>
            </a:pPr>
            <a:r>
              <a:rPr lang="en-US" sz="2800" dirty="0">
                <a:solidFill>
                  <a:schemeClr val="tx2"/>
                </a:solidFill>
              </a:rPr>
              <a:t>Cut a circular opening in film no less than </a:t>
            </a:r>
            <a:r>
              <a:rPr lang="en-US" sz="2800" dirty="0" smtClean="0">
                <a:solidFill>
                  <a:schemeClr val="tx2"/>
                </a:solidFill>
              </a:rPr>
              <a:t>2.0cm (0.79in) in diameter</a:t>
            </a:r>
            <a:endParaRPr lang="en-US" sz="2800" dirty="0">
              <a:solidFill>
                <a:schemeClr val="tx2"/>
              </a:solidFill>
            </a:endParaRPr>
          </a:p>
          <a:p>
            <a:pPr marL="182880" indent="-182880">
              <a:buFont typeface="Arial" panose="020B0604020202020204" pitchFamily="34" charset="0"/>
              <a:buChar char="•"/>
            </a:pPr>
            <a:r>
              <a:rPr lang="en-US" sz="2800" dirty="0">
                <a:solidFill>
                  <a:schemeClr val="tx2"/>
                </a:solidFill>
              </a:rPr>
              <a:t>Remove any excess trimmed film</a:t>
            </a:r>
          </a:p>
          <a:p>
            <a:endParaRPr lang="en-US" sz="2400" dirty="0">
              <a:solidFill>
                <a:schemeClr val="tx2"/>
              </a:solidFill>
            </a:endParaRPr>
          </a:p>
          <a:p>
            <a:endParaRPr lang="en-US" dirty="0" smtClean="0">
              <a:solidFill>
                <a:schemeClr val="tx2"/>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161309" y="1555668"/>
            <a:ext cx="4203865" cy="276694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1290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689" y="657225"/>
            <a:ext cx="8229600" cy="731838"/>
          </a:xfrm>
        </p:spPr>
        <p:txBody>
          <a:bodyPr>
            <a:normAutofit/>
          </a:bodyPr>
          <a:lstStyle/>
          <a:p>
            <a:r>
              <a:rPr lang="en-US" sz="2800" b="0" dirty="0" smtClean="0">
                <a:effectLst/>
              </a:rPr>
              <a:t>Remove the RENASYS</a:t>
            </a:r>
            <a:r>
              <a:rPr lang="en-US" sz="2800" b="0" dirty="0" smtClean="0">
                <a:effectLst/>
                <a:latin typeface="Smith&amp;NephewLF"/>
              </a:rPr>
              <a:t>™ </a:t>
            </a:r>
            <a:r>
              <a:rPr lang="en-US" sz="2800" b="0" dirty="0" smtClean="0">
                <a:effectLst/>
              </a:rPr>
              <a:t>Soft Port liner</a:t>
            </a:r>
            <a:endParaRPr lang="en-US" sz="2800" b="0" dirty="0">
              <a:effectLst/>
            </a:endParaRPr>
          </a:p>
        </p:txBody>
      </p:sp>
      <p:sp>
        <p:nvSpPr>
          <p:cNvPr id="3" name="Text Placeholder 2"/>
          <p:cNvSpPr>
            <a:spLocks noGrp="1"/>
          </p:cNvSpPr>
          <p:nvPr>
            <p:ph type="body" idx="1"/>
          </p:nvPr>
        </p:nvSpPr>
        <p:spPr>
          <a:xfrm>
            <a:off x="369339" y="1914359"/>
            <a:ext cx="8229600" cy="4435641"/>
          </a:xfrm>
        </p:spPr>
        <p:txBody>
          <a:bodyPr>
            <a:normAutofit lnSpcReduction="10000"/>
          </a:bodyPr>
          <a:lstStyle/>
          <a:p>
            <a:endParaRPr lang="en-US" dirty="0" smtClean="0">
              <a:solidFill>
                <a:schemeClr val="tx2"/>
              </a:solidFill>
            </a:endParaRPr>
          </a:p>
          <a:p>
            <a:endParaRPr lang="en-US" dirty="0">
              <a:solidFill>
                <a:schemeClr val="tx2"/>
              </a:solidFill>
            </a:endParaRPr>
          </a:p>
          <a:p>
            <a:endParaRPr lang="en-US" dirty="0" smtClean="0">
              <a:solidFill>
                <a:schemeClr val="tx2"/>
              </a:solidFill>
            </a:endParaRPr>
          </a:p>
          <a:p>
            <a:endParaRPr lang="en-US" dirty="0">
              <a:solidFill>
                <a:schemeClr val="tx2"/>
              </a:solidFill>
            </a:endParaRPr>
          </a:p>
          <a:p>
            <a:endParaRPr lang="en-US" dirty="0" smtClean="0">
              <a:solidFill>
                <a:schemeClr val="tx2"/>
              </a:solidFill>
            </a:endParaRPr>
          </a:p>
          <a:p>
            <a:endParaRPr lang="en-US" sz="2800" dirty="0" smtClean="0">
              <a:solidFill>
                <a:schemeClr val="tx2"/>
              </a:solidFill>
            </a:endParaRPr>
          </a:p>
          <a:p>
            <a:endParaRPr lang="en-US" sz="2800" dirty="0" smtClean="0">
              <a:solidFill>
                <a:schemeClr val="tx2"/>
              </a:solidFill>
            </a:endParaRPr>
          </a:p>
          <a:p>
            <a:pPr marL="457200" indent="-457200">
              <a:buFont typeface="Arial" panose="020B0604020202020204" pitchFamily="34" charset="0"/>
              <a:buChar char="•"/>
            </a:pPr>
            <a:r>
              <a:rPr lang="en-US" sz="2800" dirty="0" smtClean="0">
                <a:solidFill>
                  <a:schemeClr val="tx2"/>
                </a:solidFill>
              </a:rPr>
              <a:t>Remove </a:t>
            </a:r>
            <a:r>
              <a:rPr lang="en-US" sz="2800" dirty="0">
                <a:solidFill>
                  <a:schemeClr val="tx2"/>
                </a:solidFill>
              </a:rPr>
              <a:t>the liner from </a:t>
            </a:r>
            <a:r>
              <a:rPr lang="en-US" sz="2800" dirty="0" smtClean="0">
                <a:solidFill>
                  <a:schemeClr val="tx2"/>
                </a:solidFill>
              </a:rPr>
              <a:t>the Soft </a:t>
            </a:r>
            <a:r>
              <a:rPr lang="en-US" sz="2800" dirty="0">
                <a:solidFill>
                  <a:schemeClr val="tx2"/>
                </a:solidFill>
              </a:rPr>
              <a:t>Port </a:t>
            </a:r>
            <a:r>
              <a:rPr lang="en-US" sz="2800" dirty="0" smtClean="0">
                <a:solidFill>
                  <a:schemeClr val="tx2"/>
                </a:solidFill>
              </a:rPr>
              <a:t>dressing</a:t>
            </a:r>
            <a:endParaRPr lang="en-US" sz="2800" dirty="0">
              <a:solidFill>
                <a:schemeClr val="tx2"/>
              </a:solidFill>
            </a:endParaRPr>
          </a:p>
          <a:p>
            <a:pPr marL="457200" indent="-457200">
              <a:buFont typeface="Arial" panose="020B0604020202020204" pitchFamily="34" charset="0"/>
              <a:buChar char="•"/>
            </a:pPr>
            <a:r>
              <a:rPr lang="en-US" sz="2800" dirty="0">
                <a:solidFill>
                  <a:schemeClr val="tx2"/>
                </a:solidFill>
              </a:rPr>
              <a:t>Align Soft Port hole directly over film hole</a:t>
            </a:r>
          </a:p>
          <a:p>
            <a:endParaRPr lang="en-US" sz="2800" dirty="0">
              <a:solidFill>
                <a:schemeClr val="tx2"/>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689" y="1523997"/>
            <a:ext cx="3883002" cy="318073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4813820" y="1523998"/>
            <a:ext cx="3785119" cy="318073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1413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466344" y="486197"/>
            <a:ext cx="8229600" cy="768096"/>
          </a:xfrm>
        </p:spPr>
        <p:txBody>
          <a:bodyPr>
            <a:normAutofit/>
          </a:bodyPr>
          <a:lstStyle/>
          <a:p>
            <a:r>
              <a:rPr lang="en-US" dirty="0"/>
              <a:t>Contraindications</a:t>
            </a:r>
          </a:p>
        </p:txBody>
      </p:sp>
      <p:sp>
        <p:nvSpPr>
          <p:cNvPr id="2" name="Text Placeholder 1"/>
          <p:cNvSpPr>
            <a:spLocks noGrp="1"/>
          </p:cNvSpPr>
          <p:nvPr>
            <p:ph type="body" idx="4294967295"/>
          </p:nvPr>
        </p:nvSpPr>
        <p:spPr>
          <a:xfrm>
            <a:off x="467544" y="1556792"/>
            <a:ext cx="7992888" cy="3585604"/>
          </a:xfrm>
        </p:spPr>
        <p:txBody>
          <a:bodyPr/>
          <a:lstStyle/>
          <a:p>
            <a:endParaRPr lang="en-US" sz="1800" dirty="0" smtClean="0"/>
          </a:p>
          <a:p>
            <a:r>
              <a:rPr lang="en-US" sz="2400" dirty="0" smtClean="0"/>
              <a:t>The </a:t>
            </a:r>
            <a:r>
              <a:rPr lang="en-US" sz="2400" dirty="0"/>
              <a:t>use of the RENASYS™ </a:t>
            </a:r>
            <a:r>
              <a:rPr lang="en-US" sz="2400" dirty="0" smtClean="0"/>
              <a:t>GO System </a:t>
            </a:r>
            <a:r>
              <a:rPr lang="en-US" sz="2400" dirty="0"/>
              <a:t>is contraindicated in the </a:t>
            </a:r>
            <a:r>
              <a:rPr lang="en-US" sz="2400" dirty="0" smtClean="0"/>
              <a:t>  presence </a:t>
            </a:r>
            <a:r>
              <a:rPr lang="en-US" sz="2400" dirty="0"/>
              <a:t>of:</a:t>
            </a:r>
          </a:p>
          <a:p>
            <a:pPr marL="285750" indent="-285750">
              <a:buFont typeface="Arial" panose="020B0604020202020204" pitchFamily="34" charset="0"/>
              <a:buChar char="•"/>
            </a:pPr>
            <a:r>
              <a:rPr lang="en-US" dirty="0" smtClean="0"/>
              <a:t>Necrotic </a:t>
            </a:r>
            <a:r>
              <a:rPr lang="en-US" dirty="0"/>
              <a:t>tissue with eschar</a:t>
            </a:r>
          </a:p>
          <a:p>
            <a:pPr marL="285750" indent="-285750">
              <a:buFont typeface="Arial" panose="020B0604020202020204" pitchFamily="34" charset="0"/>
              <a:buChar char="•"/>
            </a:pPr>
            <a:r>
              <a:rPr lang="en-US" dirty="0" smtClean="0"/>
              <a:t>Untreated </a:t>
            </a:r>
            <a:r>
              <a:rPr lang="en-US" dirty="0"/>
              <a:t>osteomyelitis</a:t>
            </a:r>
          </a:p>
          <a:p>
            <a:pPr marL="285750" indent="-285750">
              <a:buFont typeface="Arial" panose="020B0604020202020204" pitchFamily="34" charset="0"/>
              <a:buChar char="•"/>
            </a:pPr>
            <a:r>
              <a:rPr lang="en-US" dirty="0" smtClean="0"/>
              <a:t>Malignancy </a:t>
            </a:r>
            <a:r>
              <a:rPr lang="en-US" dirty="0"/>
              <a:t>in wound (with exception of palliative care to enhance quality of life)</a:t>
            </a:r>
          </a:p>
          <a:p>
            <a:pPr marL="285750" indent="-285750">
              <a:buFont typeface="Arial" panose="020B0604020202020204" pitchFamily="34" charset="0"/>
              <a:buChar char="•"/>
            </a:pPr>
            <a:r>
              <a:rPr lang="en-US" dirty="0" smtClean="0"/>
              <a:t>Exposed </a:t>
            </a:r>
            <a:r>
              <a:rPr lang="en-US" dirty="0"/>
              <a:t>arteries, veins, organs or nerves</a:t>
            </a:r>
          </a:p>
          <a:p>
            <a:pPr marL="285750" indent="-285750">
              <a:buFont typeface="Arial" panose="020B0604020202020204" pitchFamily="34" charset="0"/>
              <a:buChar char="•"/>
            </a:pPr>
            <a:r>
              <a:rPr lang="en-US" dirty="0" smtClean="0"/>
              <a:t>Non-enteric </a:t>
            </a:r>
            <a:r>
              <a:rPr lang="en-US" dirty="0"/>
              <a:t>and unexplored fistulas</a:t>
            </a:r>
          </a:p>
          <a:p>
            <a:pPr marL="285750" indent="-285750">
              <a:buFont typeface="Arial" panose="020B0604020202020204" pitchFamily="34" charset="0"/>
              <a:buChar char="•"/>
            </a:pPr>
            <a:r>
              <a:rPr lang="en-US" dirty="0" smtClean="0"/>
              <a:t>Anastomotic </a:t>
            </a:r>
            <a:r>
              <a:rPr lang="en-US" dirty="0"/>
              <a:t>sites</a:t>
            </a:r>
            <a:endParaRPr lang="en-GB"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4</a:t>
            </a:fld>
            <a:endParaRPr lang="en-US" sz="1400" dirty="0">
              <a:latin typeface="Smith&amp;NephewLF" panose="020F0500030000020004" pitchFamily="34" charset="0"/>
            </a:endParaRPr>
          </a:p>
        </p:txBody>
      </p:sp>
    </p:spTree>
    <p:extLst>
      <p:ext uri="{BB962C8B-B14F-4D97-AF65-F5344CB8AC3E}">
        <p14:creationId xmlns:p14="http://schemas.microsoft.com/office/powerpoint/2010/main" val="932618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normAutofit/>
          </a:bodyPr>
          <a:lstStyle/>
          <a:p>
            <a:r>
              <a:rPr lang="en-US" sz="2800" dirty="0"/>
              <a:t>Apply and anchor the RENASYS™ Soft Port</a:t>
            </a:r>
          </a:p>
        </p:txBody>
      </p:sp>
      <p:sp>
        <p:nvSpPr>
          <p:cNvPr id="3" name="Text Placeholder 2"/>
          <p:cNvSpPr>
            <a:spLocks noGrp="1"/>
          </p:cNvSpPr>
          <p:nvPr>
            <p:ph type="body" idx="1"/>
          </p:nvPr>
        </p:nvSpPr>
        <p:spPr>
          <a:xfrm>
            <a:off x="393700" y="1612735"/>
            <a:ext cx="8229600" cy="4525963"/>
          </a:xfrm>
        </p:spPr>
        <p:txBody>
          <a:bodyPr>
            <a:normAutofit/>
          </a:bodyPr>
          <a:lstStyle/>
          <a:p>
            <a:endParaRPr lang="en-US" dirty="0" smtClean="0">
              <a:solidFill>
                <a:schemeClr val="tx2"/>
              </a:solidFill>
            </a:endParaRPr>
          </a:p>
          <a:p>
            <a:endParaRPr lang="en-US" dirty="0">
              <a:solidFill>
                <a:schemeClr val="tx2"/>
              </a:solidFill>
            </a:endParaRPr>
          </a:p>
          <a:p>
            <a:endParaRPr lang="en-US" dirty="0" smtClean="0">
              <a:solidFill>
                <a:schemeClr val="tx2"/>
              </a:solidFill>
            </a:endParaRPr>
          </a:p>
          <a:p>
            <a:endParaRPr lang="en-US" dirty="0">
              <a:solidFill>
                <a:schemeClr val="tx2"/>
              </a:solidFill>
            </a:endParaRPr>
          </a:p>
          <a:p>
            <a:endParaRPr lang="en-US" dirty="0" smtClean="0">
              <a:solidFill>
                <a:schemeClr val="tx2"/>
              </a:solidFill>
            </a:endParaRPr>
          </a:p>
          <a:p>
            <a:endParaRPr lang="en-US" sz="2600" dirty="0" smtClean="0">
              <a:solidFill>
                <a:schemeClr val="tx2"/>
              </a:solidFill>
            </a:endParaRPr>
          </a:p>
          <a:p>
            <a:pPr marL="457200" indent="-457200">
              <a:buFont typeface="Arial" panose="020B0604020202020204" pitchFamily="34" charset="0"/>
              <a:buChar char="•"/>
            </a:pPr>
            <a:r>
              <a:rPr lang="en-US" sz="2800" dirty="0" smtClean="0">
                <a:solidFill>
                  <a:schemeClr val="tx2"/>
                </a:solidFill>
              </a:rPr>
              <a:t>Use </a:t>
            </a:r>
            <a:r>
              <a:rPr lang="en-US" sz="2800" dirty="0">
                <a:solidFill>
                  <a:schemeClr val="tx2"/>
                </a:solidFill>
              </a:rPr>
              <a:t>gentle pressure to anchor </a:t>
            </a:r>
            <a:r>
              <a:rPr lang="en-US" sz="2800" dirty="0" smtClean="0">
                <a:solidFill>
                  <a:schemeClr val="tx2"/>
                </a:solidFill>
              </a:rPr>
              <a:t>the </a:t>
            </a:r>
            <a:r>
              <a:rPr lang="en-US" sz="2800" dirty="0" smtClean="0">
                <a:solidFill>
                  <a:schemeClr val="tx2"/>
                </a:solidFill>
                <a:latin typeface="Smith&amp;NephewLF"/>
              </a:rPr>
              <a:t>So</a:t>
            </a:r>
            <a:r>
              <a:rPr lang="en-US" sz="2800" dirty="0" smtClean="0">
                <a:solidFill>
                  <a:schemeClr val="tx2"/>
                </a:solidFill>
              </a:rPr>
              <a:t>ft </a:t>
            </a:r>
            <a:r>
              <a:rPr lang="en-US" sz="2800" dirty="0">
                <a:solidFill>
                  <a:schemeClr val="tx2"/>
                </a:solidFill>
              </a:rPr>
              <a:t>Port </a:t>
            </a:r>
            <a:r>
              <a:rPr lang="en-US" sz="2800" dirty="0" smtClean="0">
                <a:solidFill>
                  <a:schemeClr val="tx2"/>
                </a:solidFill>
              </a:rPr>
              <a:t>dressing </a:t>
            </a:r>
            <a:r>
              <a:rPr lang="en-US" sz="2800" dirty="0">
                <a:solidFill>
                  <a:schemeClr val="tx2"/>
                </a:solidFill>
              </a:rPr>
              <a:t>to the </a:t>
            </a:r>
            <a:r>
              <a:rPr lang="en-US" sz="2800" dirty="0" smtClean="0">
                <a:solidFill>
                  <a:schemeClr val="tx2"/>
                </a:solidFill>
              </a:rPr>
              <a:t>Transparent Film</a:t>
            </a:r>
            <a:endParaRPr lang="en-US" sz="2800" dirty="0">
              <a:solidFill>
                <a:schemeClr val="tx2"/>
              </a:solidFill>
            </a:endParaRPr>
          </a:p>
          <a:p>
            <a:pPr marL="457200" indent="-457200">
              <a:buFont typeface="Arial" panose="020B0604020202020204" pitchFamily="34" charset="0"/>
              <a:buChar char="•"/>
            </a:pPr>
            <a:r>
              <a:rPr lang="en-US" sz="2800" dirty="0">
                <a:solidFill>
                  <a:schemeClr val="tx2"/>
                </a:solidFill>
              </a:rPr>
              <a:t>Smooth the dressing down while removing the </a:t>
            </a:r>
            <a:r>
              <a:rPr lang="en-US" sz="2800" dirty="0" smtClean="0">
                <a:solidFill>
                  <a:schemeClr val="tx2"/>
                </a:solidFill>
              </a:rPr>
              <a:t>frame</a:t>
            </a:r>
            <a:endParaRPr lang="en-US" sz="2600" dirty="0">
              <a:solidFill>
                <a:schemeClr val="tx2"/>
              </a:solidFill>
            </a:endParaRPr>
          </a:p>
          <a:p>
            <a:endParaRPr lang="en-US" dirty="0">
              <a:solidFill>
                <a:schemeClr val="tx2"/>
              </a:solidFil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216726" y="1581068"/>
            <a:ext cx="3966359" cy="274319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7097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47" y="685800"/>
            <a:ext cx="8229600" cy="731838"/>
          </a:xfrm>
        </p:spPr>
        <p:txBody>
          <a:bodyPr>
            <a:normAutofit/>
          </a:bodyPr>
          <a:lstStyle/>
          <a:p>
            <a:r>
              <a:rPr lang="en-US" sz="2800" b="0" dirty="0" smtClean="0">
                <a:effectLst/>
              </a:rPr>
              <a:t>Quick Click </a:t>
            </a:r>
            <a:r>
              <a:rPr lang="en-US" sz="2800" b="0" dirty="0">
                <a:effectLst/>
              </a:rPr>
              <a:t>C</a:t>
            </a:r>
            <a:r>
              <a:rPr lang="en-US" sz="2800" b="0" dirty="0" smtClean="0">
                <a:effectLst/>
              </a:rPr>
              <a:t>onnector</a:t>
            </a:r>
            <a:endParaRPr lang="en-US" sz="2800" b="0" dirty="0">
              <a:effectLst/>
            </a:endParaRPr>
          </a:p>
        </p:txBody>
      </p:sp>
      <p:sp>
        <p:nvSpPr>
          <p:cNvPr id="3" name="Text Placeholder 2"/>
          <p:cNvSpPr>
            <a:spLocks noGrp="1"/>
          </p:cNvSpPr>
          <p:nvPr>
            <p:ph type="body" idx="1"/>
          </p:nvPr>
        </p:nvSpPr>
        <p:spPr>
          <a:xfrm>
            <a:off x="381000" y="1481328"/>
            <a:ext cx="8229600" cy="4767072"/>
          </a:xfrm>
        </p:spPr>
        <p:txBody>
          <a:bodyPr>
            <a:normAutofit/>
          </a:bodyPr>
          <a:lstStyle/>
          <a:p>
            <a:endParaRPr lang="en-US" dirty="0" smtClean="0">
              <a:solidFill>
                <a:schemeClr val="tx2"/>
              </a:solidFill>
            </a:endParaRPr>
          </a:p>
          <a:p>
            <a:endParaRPr lang="en-US" dirty="0">
              <a:solidFill>
                <a:schemeClr val="tx2"/>
              </a:solidFill>
            </a:endParaRPr>
          </a:p>
          <a:p>
            <a:endParaRPr lang="en-US" dirty="0" smtClean="0">
              <a:solidFill>
                <a:schemeClr val="tx2"/>
              </a:solidFill>
            </a:endParaRPr>
          </a:p>
          <a:p>
            <a:endParaRPr lang="en-US" dirty="0">
              <a:solidFill>
                <a:schemeClr val="tx2"/>
              </a:solidFill>
            </a:endParaRPr>
          </a:p>
          <a:p>
            <a:endParaRPr lang="en-US" dirty="0" smtClean="0">
              <a:solidFill>
                <a:schemeClr val="tx2"/>
              </a:solidFill>
            </a:endParaRPr>
          </a:p>
          <a:p>
            <a:endParaRPr lang="en-US" sz="2600" dirty="0" smtClean="0">
              <a:solidFill>
                <a:schemeClr val="tx2"/>
              </a:solidFill>
            </a:endParaRPr>
          </a:p>
          <a:p>
            <a:pPr marL="457200" indent="-457200">
              <a:buFont typeface="Arial" panose="020B0604020202020204" pitchFamily="34" charset="0"/>
              <a:buChar char="•"/>
            </a:pPr>
            <a:r>
              <a:rPr lang="en-US" sz="2600" dirty="0" smtClean="0">
                <a:solidFill>
                  <a:schemeClr val="tx2"/>
                </a:solidFill>
              </a:rPr>
              <a:t>Connect the RENASYS</a:t>
            </a:r>
            <a:r>
              <a:rPr lang="en-US" sz="2600" dirty="0" smtClean="0">
                <a:solidFill>
                  <a:schemeClr val="tx2"/>
                </a:solidFill>
                <a:latin typeface="Smith&amp;NephewLF"/>
              </a:rPr>
              <a:t>™</a:t>
            </a:r>
            <a:r>
              <a:rPr lang="en-US" sz="2600" dirty="0" smtClean="0">
                <a:solidFill>
                  <a:schemeClr val="tx2"/>
                </a:solidFill>
              </a:rPr>
              <a:t> Soft Port to canister using Quick Click </a:t>
            </a:r>
            <a:r>
              <a:rPr lang="en-US" sz="2600" dirty="0">
                <a:solidFill>
                  <a:schemeClr val="tx2"/>
                </a:solidFill>
              </a:rPr>
              <a:t>C</a:t>
            </a:r>
            <a:r>
              <a:rPr lang="en-US" sz="2600" dirty="0" smtClean="0">
                <a:solidFill>
                  <a:schemeClr val="tx2"/>
                </a:solidFill>
              </a:rPr>
              <a:t>onnector</a:t>
            </a:r>
          </a:p>
          <a:p>
            <a:pPr marL="457200" indent="-457200">
              <a:buFont typeface="Arial" panose="020B0604020202020204" pitchFamily="34" charset="0"/>
              <a:buChar char="•"/>
            </a:pPr>
            <a:r>
              <a:rPr lang="en-US" sz="2600" dirty="0" smtClean="0">
                <a:solidFill>
                  <a:schemeClr val="tx2"/>
                </a:solidFill>
              </a:rPr>
              <a:t>Do not tape over or otherwise occlude aeration disc</a:t>
            </a:r>
            <a:endParaRPr lang="en-US" sz="2600" dirty="0">
              <a:solidFill>
                <a:schemeClr val="tx2"/>
              </a:solidFill>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5010076" y="1752599"/>
            <a:ext cx="3633848" cy="254230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p:nvPr/>
        </p:nvPicPr>
        <p:blipFill rotWithShape="1">
          <a:blip r:embed="rId4">
            <a:extLst>
              <a:ext uri="{28A0092B-C50C-407E-A947-70E740481C1C}">
                <a14:useLocalDpi xmlns:a14="http://schemas.microsoft.com/office/drawing/2010/main" val="0"/>
              </a:ext>
            </a:extLst>
          </a:blip>
          <a:srcRect t="8766"/>
          <a:stretch/>
        </p:blipFill>
        <p:spPr bwMode="auto">
          <a:xfrm>
            <a:off x="818047" y="1752600"/>
            <a:ext cx="4036649" cy="254230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5456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77824"/>
            <a:ext cx="8229600" cy="731838"/>
          </a:xfrm>
        </p:spPr>
        <p:txBody>
          <a:bodyPr>
            <a:normAutofit/>
          </a:bodyPr>
          <a:lstStyle/>
          <a:p>
            <a:r>
              <a:rPr lang="en-US" sz="2800" b="0" dirty="0" smtClean="0">
                <a:effectLst/>
              </a:rPr>
              <a:t>Finished </a:t>
            </a:r>
            <a:r>
              <a:rPr lang="en-US" sz="2800" dirty="0" smtClean="0"/>
              <a:t>foam </a:t>
            </a:r>
            <a:r>
              <a:rPr lang="en-US" sz="2800" b="0" dirty="0" smtClean="0">
                <a:effectLst/>
              </a:rPr>
              <a:t>dressing</a:t>
            </a:r>
            <a:endParaRPr lang="en-US" sz="2800" b="0" dirty="0">
              <a:effectLst/>
            </a:endParaRPr>
          </a:p>
        </p:txBody>
      </p:sp>
      <p:sp>
        <p:nvSpPr>
          <p:cNvPr id="3" name="Text Placeholder 2"/>
          <p:cNvSpPr>
            <a:spLocks noGrp="1"/>
          </p:cNvSpPr>
          <p:nvPr>
            <p:ph type="body" idx="1"/>
          </p:nvPr>
        </p:nvSpPr>
        <p:spPr>
          <a:xfrm>
            <a:off x="485774" y="4105274"/>
            <a:ext cx="8229600" cy="1285875"/>
          </a:xfrm>
        </p:spPr>
        <p:txBody>
          <a:bodyPr/>
          <a:lstStyle/>
          <a:p>
            <a:pPr marL="457200" indent="-457200">
              <a:buFont typeface="Arial" panose="020B0604020202020204" pitchFamily="34" charset="0"/>
              <a:buChar char="•"/>
            </a:pPr>
            <a:r>
              <a:rPr lang="en-US" dirty="0" smtClean="0">
                <a:solidFill>
                  <a:schemeClr val="tx2"/>
                </a:solidFill>
              </a:rPr>
              <a:t>Finished </a:t>
            </a:r>
            <a:r>
              <a:rPr lang="en-US" dirty="0">
                <a:solidFill>
                  <a:schemeClr val="tx2"/>
                </a:solidFill>
              </a:rPr>
              <a:t>and leak-free dressing should be firm to the </a:t>
            </a:r>
            <a:r>
              <a:rPr lang="en-US" dirty="0" smtClean="0">
                <a:solidFill>
                  <a:schemeClr val="tx2"/>
                </a:solidFill>
              </a:rPr>
              <a:t>touch</a:t>
            </a:r>
          </a:p>
          <a:p>
            <a:pPr marL="457200" indent="-457200">
              <a:buFont typeface="Arial" panose="020B0604020202020204" pitchFamily="34" charset="0"/>
              <a:buChar char="•"/>
            </a:pPr>
            <a:r>
              <a:rPr lang="en-US" dirty="0" smtClean="0">
                <a:solidFill>
                  <a:schemeClr val="tx2"/>
                </a:solidFill>
              </a:rPr>
              <a:t>Routine inspection of the NPWT device and dressing should include visual inspection and palpation of the dressing</a:t>
            </a:r>
            <a:endParaRPr lang="en-US" dirty="0">
              <a:solidFill>
                <a:schemeClr val="tx2"/>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2" y="1109662"/>
            <a:ext cx="3200400" cy="28194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p:spPr>
      </p:pic>
      <p:sp>
        <p:nvSpPr>
          <p:cNvPr id="4" name="Rectangle 3"/>
          <p:cNvSpPr/>
          <p:nvPr/>
        </p:nvSpPr>
        <p:spPr>
          <a:xfrm>
            <a:off x="800100" y="5657671"/>
            <a:ext cx="7419976" cy="1200329"/>
          </a:xfrm>
          <a:prstGeom prst="rect">
            <a:avLst/>
          </a:prstGeom>
          <a:ln>
            <a:solidFill>
              <a:srgbClr val="FF0000"/>
            </a:solidFill>
          </a:ln>
        </p:spPr>
        <p:txBody>
          <a:bodyPr wrap="square">
            <a:spAutoFit/>
          </a:bodyPr>
          <a:lstStyle/>
          <a:p>
            <a:r>
              <a:rPr lang="en-US" dirty="0" smtClean="0">
                <a:solidFill>
                  <a:srgbClr val="FF0000"/>
                </a:solidFill>
              </a:rPr>
              <a:t>Carefully </a:t>
            </a:r>
            <a:r>
              <a:rPr lang="en-US" dirty="0">
                <a:solidFill>
                  <a:srgbClr val="FF0000"/>
                </a:solidFill>
              </a:rPr>
              <a:t>monitor patients for signs of bleeding, which may lead to interruption in therapy and hemodynamic instability. If such  symptoms are observed, immediately discontinue therapy, take appropriate measures to control bleeding, and contact treating clinician</a:t>
            </a:r>
          </a:p>
        </p:txBody>
      </p:sp>
    </p:spTree>
    <p:extLst>
      <p:ext uri="{BB962C8B-B14F-4D97-AF65-F5344CB8AC3E}">
        <p14:creationId xmlns:p14="http://schemas.microsoft.com/office/powerpoint/2010/main" val="998467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817463"/>
            <a:ext cx="8991600" cy="808038"/>
          </a:xfrm>
        </p:spPr>
        <p:txBody>
          <a:bodyPr>
            <a:noAutofit/>
          </a:bodyPr>
          <a:lstStyle/>
          <a:p>
            <a:r>
              <a:rPr lang="en-US" sz="2800" dirty="0"/>
              <a:t>RENASYS™-G Gauze Dressing Kit with Soft </a:t>
            </a:r>
            <a:r>
              <a:rPr lang="en-US" sz="2800" dirty="0" smtClean="0"/>
              <a:t>Port</a:t>
            </a:r>
            <a:r>
              <a:rPr lang="en-US" sz="2800" dirty="0"/>
              <a:t/>
            </a:r>
            <a:br>
              <a:rPr lang="en-US" sz="2800" dirty="0"/>
            </a:br>
            <a:r>
              <a:rPr lang="en-US" sz="2800" dirty="0"/>
              <a:t>application procedure</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33600"/>
            <a:ext cx="3771900" cy="38862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p:spPr>
      </p:pic>
      <p:sp>
        <p:nvSpPr>
          <p:cNvPr id="4" name="TextBox 3"/>
          <p:cNvSpPr txBox="1"/>
          <p:nvPr/>
        </p:nvSpPr>
        <p:spPr>
          <a:xfrm>
            <a:off x="4876800" y="2438400"/>
            <a:ext cx="3505200" cy="3046988"/>
          </a:xfrm>
          <a:prstGeom prst="rect">
            <a:avLst/>
          </a:prstGeom>
          <a:noFill/>
        </p:spPr>
        <p:txBody>
          <a:bodyPr wrap="square" rtlCol="0">
            <a:spAutoFit/>
          </a:bodyPr>
          <a:lstStyle/>
          <a:p>
            <a:r>
              <a:rPr lang="en-US" sz="2400" b="1" dirty="0" smtClean="0">
                <a:solidFill>
                  <a:srgbClr val="4D4E53"/>
                </a:solidFill>
                <a:latin typeface="Smith&amp;NephewLF" pitchFamily="34" charset="0"/>
              </a:rPr>
              <a:t>Contents of gauze </a:t>
            </a:r>
            <a:r>
              <a:rPr lang="en-US" sz="2400" b="1" dirty="0">
                <a:solidFill>
                  <a:srgbClr val="4D4E53"/>
                </a:solidFill>
                <a:latin typeface="Smith&amp;NephewLF" pitchFamily="34" charset="0"/>
              </a:rPr>
              <a:t>k</a:t>
            </a:r>
            <a:r>
              <a:rPr lang="en-US" sz="2400" b="1" dirty="0" smtClean="0">
                <a:solidFill>
                  <a:srgbClr val="4D4E53"/>
                </a:solidFill>
                <a:latin typeface="Smith&amp;NephewLF" pitchFamily="34" charset="0"/>
              </a:rPr>
              <a:t>it:</a:t>
            </a:r>
          </a:p>
          <a:p>
            <a:pPr marL="342900" indent="-342900">
              <a:buFont typeface="Arial" panose="020B0604020202020204" pitchFamily="34" charset="0"/>
              <a:buChar char="•"/>
            </a:pPr>
            <a:r>
              <a:rPr lang="en-US" sz="2400" dirty="0" smtClean="0">
                <a:solidFill>
                  <a:srgbClr val="4D4E53"/>
                </a:solidFill>
                <a:latin typeface="Smith&amp;NephewLF" pitchFamily="34" charset="0"/>
              </a:rPr>
              <a:t>Antimicrobial gauze</a:t>
            </a:r>
          </a:p>
          <a:p>
            <a:pPr marL="342900" indent="-342900">
              <a:buFont typeface="Arial" panose="020B0604020202020204" pitchFamily="34" charset="0"/>
              <a:buChar char="•"/>
            </a:pPr>
            <a:r>
              <a:rPr lang="en-US" sz="2400" dirty="0" smtClean="0">
                <a:solidFill>
                  <a:srgbClr val="4D4E53"/>
                </a:solidFill>
                <a:latin typeface="Smith&amp;NephewLF" pitchFamily="34" charset="0"/>
              </a:rPr>
              <a:t>Non-adherent layer</a:t>
            </a:r>
          </a:p>
          <a:p>
            <a:pPr marL="342900" indent="-342900">
              <a:buFont typeface="Arial" panose="020B0604020202020204" pitchFamily="34" charset="0"/>
              <a:buChar char="•"/>
            </a:pPr>
            <a:r>
              <a:rPr lang="en-US" sz="2400" dirty="0" smtClean="0">
                <a:solidFill>
                  <a:srgbClr val="4D4E53"/>
                </a:solidFill>
                <a:latin typeface="Smith&amp;NephewLF" pitchFamily="34" charset="0"/>
              </a:rPr>
              <a:t>Saline bullet</a:t>
            </a:r>
          </a:p>
          <a:p>
            <a:pPr marL="342900" indent="-342900">
              <a:buFont typeface="Arial" panose="020B0604020202020204" pitchFamily="34" charset="0"/>
              <a:buChar char="•"/>
            </a:pPr>
            <a:r>
              <a:rPr lang="en-US" sz="2400" dirty="0" smtClean="0">
                <a:solidFill>
                  <a:srgbClr val="4D4E53"/>
                </a:solidFill>
                <a:latin typeface="Smith&amp;NephewLF" pitchFamily="34" charset="0"/>
              </a:rPr>
              <a:t>NO-STING SKIN-PREP</a:t>
            </a:r>
            <a:r>
              <a:rPr lang="en-US" sz="2400" dirty="0" smtClean="0">
                <a:solidFill>
                  <a:srgbClr val="4D4E53"/>
                </a:solidFill>
                <a:latin typeface="Smith&amp;NephewLF"/>
              </a:rPr>
              <a:t>™</a:t>
            </a:r>
            <a:endParaRPr lang="en-US" sz="2400" dirty="0" smtClean="0">
              <a:solidFill>
                <a:srgbClr val="4D4E53"/>
              </a:solidFill>
              <a:latin typeface="Smith&amp;NephewLF" pitchFamily="34" charset="0"/>
            </a:endParaRPr>
          </a:p>
          <a:p>
            <a:pPr marL="342900" indent="-342900">
              <a:buFont typeface="Arial" panose="020B0604020202020204" pitchFamily="34" charset="0"/>
              <a:buChar char="•"/>
            </a:pPr>
            <a:r>
              <a:rPr lang="en-US" sz="2400" dirty="0" smtClean="0">
                <a:solidFill>
                  <a:srgbClr val="4D4E53"/>
                </a:solidFill>
                <a:latin typeface="Smith&amp;NephewLF" pitchFamily="34" charset="0"/>
              </a:rPr>
              <a:t>Transparent Film</a:t>
            </a:r>
          </a:p>
          <a:p>
            <a:pPr marL="342900" indent="-342900">
              <a:buFont typeface="Arial" panose="020B0604020202020204" pitchFamily="34" charset="0"/>
              <a:buChar char="•"/>
            </a:pPr>
            <a:r>
              <a:rPr lang="en-US" sz="2400" dirty="0" smtClean="0">
                <a:solidFill>
                  <a:srgbClr val="4D4E53"/>
                </a:solidFill>
                <a:latin typeface="Smith&amp;NephewLF" pitchFamily="34" charset="0"/>
              </a:rPr>
              <a:t>Ruler</a:t>
            </a:r>
          </a:p>
          <a:p>
            <a:pPr marL="342900" indent="-342900">
              <a:buFont typeface="Arial" panose="020B0604020202020204" pitchFamily="34" charset="0"/>
              <a:buChar char="•"/>
            </a:pPr>
            <a:r>
              <a:rPr lang="en-US" sz="2400" dirty="0" smtClean="0">
                <a:solidFill>
                  <a:srgbClr val="4D4E53"/>
                </a:solidFill>
                <a:latin typeface="Smith&amp;NephewLF" pitchFamily="34" charset="0"/>
              </a:rPr>
              <a:t>Soft Port</a:t>
            </a:r>
            <a:endParaRPr lang="en-US" sz="2400" dirty="0">
              <a:solidFill>
                <a:srgbClr val="4D4E53"/>
              </a:solidFill>
              <a:latin typeface="Smith&amp;NephewLF" pitchFamily="34" charset="0"/>
            </a:endParaRPr>
          </a:p>
        </p:txBody>
      </p:sp>
    </p:spTree>
    <p:extLst>
      <p:ext uri="{BB962C8B-B14F-4D97-AF65-F5344CB8AC3E}">
        <p14:creationId xmlns:p14="http://schemas.microsoft.com/office/powerpoint/2010/main" val="1875851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659823"/>
            <a:ext cx="8229600" cy="731838"/>
          </a:xfrm>
        </p:spPr>
        <p:txBody>
          <a:bodyPr>
            <a:normAutofit/>
          </a:bodyPr>
          <a:lstStyle/>
          <a:p>
            <a:r>
              <a:rPr lang="en-US" sz="2800" dirty="0"/>
              <a:t>RENASYS™-G Gauze Dressing Kit with Soft Port</a:t>
            </a:r>
          </a:p>
        </p:txBody>
      </p:sp>
      <p:sp>
        <p:nvSpPr>
          <p:cNvPr id="7" name="TextBox 6"/>
          <p:cNvSpPr txBox="1"/>
          <p:nvPr/>
        </p:nvSpPr>
        <p:spPr>
          <a:xfrm>
            <a:off x="777586" y="4181475"/>
            <a:ext cx="2098964" cy="923330"/>
          </a:xfrm>
          <a:prstGeom prst="rect">
            <a:avLst/>
          </a:prstGeom>
          <a:noFill/>
        </p:spPr>
        <p:txBody>
          <a:bodyPr wrap="square" rtlCol="0">
            <a:spAutoFit/>
          </a:bodyPr>
          <a:lstStyle/>
          <a:p>
            <a:r>
              <a:rPr lang="en-US" dirty="0" smtClean="0">
                <a:solidFill>
                  <a:srgbClr val="4D4E53"/>
                </a:solidFill>
                <a:latin typeface="Smith&amp;NephewLF" pitchFamily="34" charset="0"/>
              </a:rPr>
              <a:t>Fill wound bed with saline moistened antimicrobial gauze</a:t>
            </a:r>
            <a:endParaRPr lang="en-US" dirty="0">
              <a:solidFill>
                <a:srgbClr val="4D4E53"/>
              </a:solidFill>
              <a:latin typeface="Smith&amp;NephewLF" pitchFamily="34" charset="0"/>
            </a:endParaRPr>
          </a:p>
        </p:txBody>
      </p:sp>
      <p:sp>
        <p:nvSpPr>
          <p:cNvPr id="8" name="TextBox 7"/>
          <p:cNvSpPr txBox="1"/>
          <p:nvPr/>
        </p:nvSpPr>
        <p:spPr>
          <a:xfrm>
            <a:off x="3200400" y="4191000"/>
            <a:ext cx="2819400" cy="1477328"/>
          </a:xfrm>
          <a:prstGeom prst="rect">
            <a:avLst/>
          </a:prstGeom>
          <a:noFill/>
        </p:spPr>
        <p:txBody>
          <a:bodyPr wrap="square" rtlCol="0">
            <a:spAutoFit/>
          </a:bodyPr>
          <a:lstStyle/>
          <a:p>
            <a:r>
              <a:rPr lang="en-US" dirty="0" smtClean="0">
                <a:solidFill>
                  <a:srgbClr val="4D4E53"/>
                </a:solidFill>
                <a:latin typeface="Smith&amp;NephewLF" pitchFamily="34" charset="0"/>
              </a:rPr>
              <a:t>Cover with Transparent </a:t>
            </a:r>
            <a:r>
              <a:rPr lang="en-US" dirty="0">
                <a:solidFill>
                  <a:srgbClr val="4D4E53"/>
                </a:solidFill>
                <a:latin typeface="Smith&amp;NephewLF" pitchFamily="34" charset="0"/>
              </a:rPr>
              <a:t>F</a:t>
            </a:r>
            <a:r>
              <a:rPr lang="en-US" dirty="0" smtClean="0">
                <a:solidFill>
                  <a:srgbClr val="4D4E53"/>
                </a:solidFill>
                <a:latin typeface="Smith&amp;NephewLF" pitchFamily="34" charset="0"/>
              </a:rPr>
              <a:t>ilm.  Film should extend at least 2in (5.08cm) beyond wound margin to facilitate adequate seal</a:t>
            </a:r>
            <a:endParaRPr lang="en-US" dirty="0">
              <a:solidFill>
                <a:srgbClr val="4D4E53"/>
              </a:solidFill>
              <a:latin typeface="Smith&amp;NephewLF" pitchFamily="34" charset="0"/>
            </a:endParaRPr>
          </a:p>
        </p:txBody>
      </p:sp>
      <p:sp>
        <p:nvSpPr>
          <p:cNvPr id="9" name="TextBox 8"/>
          <p:cNvSpPr txBox="1"/>
          <p:nvPr/>
        </p:nvSpPr>
        <p:spPr>
          <a:xfrm>
            <a:off x="6248400" y="4191000"/>
            <a:ext cx="2362200" cy="2031325"/>
          </a:xfrm>
          <a:prstGeom prst="rect">
            <a:avLst/>
          </a:prstGeom>
          <a:noFill/>
        </p:spPr>
        <p:txBody>
          <a:bodyPr wrap="square" rtlCol="0">
            <a:spAutoFit/>
          </a:bodyPr>
          <a:lstStyle/>
          <a:p>
            <a:r>
              <a:rPr lang="en-US" dirty="0">
                <a:solidFill>
                  <a:srgbClr val="4D4E53"/>
                </a:solidFill>
                <a:latin typeface="Smith&amp;NephewLF" pitchFamily="34" charset="0"/>
              </a:rPr>
              <a:t>Cut a circular opening in film no less than 2.0cm in diameter</a:t>
            </a:r>
          </a:p>
          <a:p>
            <a:r>
              <a:rPr lang="en-US" dirty="0">
                <a:solidFill>
                  <a:srgbClr val="4D4E53"/>
                </a:solidFill>
                <a:latin typeface="Smith&amp;NephewLF" pitchFamily="34" charset="0"/>
              </a:rPr>
              <a:t>Remove any excess trimmed film.</a:t>
            </a:r>
          </a:p>
          <a:p>
            <a:r>
              <a:rPr lang="en-US" dirty="0">
                <a:solidFill>
                  <a:srgbClr val="4D4E53"/>
                </a:solidFill>
                <a:latin typeface="Smith&amp;NephewLF" pitchFamily="34" charset="0"/>
              </a:rPr>
              <a:t>Align Soft Port hole directly over film hole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197"/>
            <a:ext cx="2038350" cy="2057399"/>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0" y="1600198"/>
            <a:ext cx="1981200" cy="205739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600197"/>
            <a:ext cx="1981200" cy="205739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p:spPr>
      </p:pic>
    </p:spTree>
    <p:extLst>
      <p:ext uri="{BB962C8B-B14F-4D97-AF65-F5344CB8AC3E}">
        <p14:creationId xmlns:p14="http://schemas.microsoft.com/office/powerpoint/2010/main" val="64272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normAutofit/>
          </a:bodyPr>
          <a:lstStyle/>
          <a:p>
            <a:r>
              <a:rPr lang="en-US" sz="2800" dirty="0"/>
              <a:t>Apply and anchor the RENASYS™ Soft Port</a:t>
            </a:r>
          </a:p>
        </p:txBody>
      </p:sp>
      <p:sp>
        <p:nvSpPr>
          <p:cNvPr id="3" name="Text Placeholder 2"/>
          <p:cNvSpPr>
            <a:spLocks noGrp="1"/>
          </p:cNvSpPr>
          <p:nvPr>
            <p:ph type="body" idx="1"/>
          </p:nvPr>
        </p:nvSpPr>
        <p:spPr>
          <a:xfrm>
            <a:off x="469900" y="1532128"/>
            <a:ext cx="8229600" cy="4525963"/>
          </a:xfrm>
        </p:spPr>
        <p:txBody>
          <a:bodyPr/>
          <a:lstStyle/>
          <a:p>
            <a:endParaRPr lang="en-US" dirty="0" smtClean="0">
              <a:solidFill>
                <a:schemeClr val="tx2"/>
              </a:solidFill>
            </a:endParaRPr>
          </a:p>
          <a:p>
            <a:endParaRPr lang="en-US" dirty="0">
              <a:solidFill>
                <a:schemeClr val="tx2"/>
              </a:solidFill>
            </a:endParaRPr>
          </a:p>
          <a:p>
            <a:endParaRPr lang="en-US" dirty="0" smtClean="0">
              <a:solidFill>
                <a:schemeClr val="tx2"/>
              </a:solidFill>
            </a:endParaRPr>
          </a:p>
          <a:p>
            <a:endParaRPr lang="en-US" dirty="0">
              <a:solidFill>
                <a:schemeClr val="tx2"/>
              </a:solidFill>
            </a:endParaRPr>
          </a:p>
          <a:p>
            <a:endParaRPr lang="en-US" dirty="0" smtClean="0">
              <a:solidFill>
                <a:schemeClr val="tx2"/>
              </a:solidFill>
            </a:endParaRPr>
          </a:p>
          <a:p>
            <a:endParaRPr lang="en-US" sz="2600" dirty="0" smtClean="0">
              <a:solidFill>
                <a:schemeClr val="tx2"/>
              </a:solidFill>
            </a:endParaRPr>
          </a:p>
          <a:p>
            <a:pPr marL="457200" indent="-457200">
              <a:buFont typeface="Arial" panose="020B0604020202020204" pitchFamily="34" charset="0"/>
              <a:buChar char="•"/>
            </a:pPr>
            <a:r>
              <a:rPr lang="en-US" sz="2600" dirty="0" smtClean="0">
                <a:solidFill>
                  <a:schemeClr val="tx2"/>
                </a:solidFill>
              </a:rPr>
              <a:t>Use </a:t>
            </a:r>
            <a:r>
              <a:rPr lang="en-US" sz="2600" dirty="0">
                <a:solidFill>
                  <a:schemeClr val="tx2"/>
                </a:solidFill>
              </a:rPr>
              <a:t>gentle pressure to anchor the Soft Port dressing to the Transparent </a:t>
            </a:r>
            <a:r>
              <a:rPr lang="en-US" sz="2600" dirty="0" smtClean="0">
                <a:solidFill>
                  <a:schemeClr val="tx2"/>
                </a:solidFill>
              </a:rPr>
              <a:t>Film</a:t>
            </a:r>
            <a:endParaRPr lang="en-US" sz="2600" dirty="0">
              <a:solidFill>
                <a:schemeClr val="tx2"/>
              </a:solidFill>
            </a:endParaRPr>
          </a:p>
          <a:p>
            <a:pPr marL="457200" indent="-457200">
              <a:buFont typeface="Arial" panose="020B0604020202020204" pitchFamily="34" charset="0"/>
              <a:buChar char="•"/>
            </a:pPr>
            <a:r>
              <a:rPr lang="en-US" sz="2600" dirty="0">
                <a:solidFill>
                  <a:schemeClr val="tx2"/>
                </a:solidFill>
              </a:rPr>
              <a:t>Smooth the dressing down while removing the </a:t>
            </a:r>
            <a:r>
              <a:rPr lang="en-US" sz="2600" dirty="0" smtClean="0">
                <a:solidFill>
                  <a:schemeClr val="tx2"/>
                </a:solidFill>
              </a:rPr>
              <a:t>frame</a:t>
            </a:r>
            <a:endParaRPr lang="en-US" sz="2600" dirty="0">
              <a:solidFill>
                <a:schemeClr val="tx2"/>
              </a:solidFill>
            </a:endParaRPr>
          </a:p>
          <a:p>
            <a:pPr marL="457200" indent="-457200">
              <a:buFont typeface="Arial" panose="020B0604020202020204" pitchFamily="34" charset="0"/>
              <a:buChar char="•"/>
            </a:pPr>
            <a:endParaRPr lang="en-US" sz="2600" dirty="0" smtClean="0">
              <a:solidFill>
                <a:schemeClr val="tx2"/>
              </a:solidFil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113808" y="1662545"/>
            <a:ext cx="4085111" cy="261257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8395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85800"/>
            <a:ext cx="8229600" cy="731838"/>
          </a:xfrm>
        </p:spPr>
        <p:txBody>
          <a:bodyPr>
            <a:normAutofit/>
          </a:bodyPr>
          <a:lstStyle/>
          <a:p>
            <a:r>
              <a:rPr lang="en-US" sz="3200" b="0" dirty="0" smtClean="0">
                <a:effectLst/>
              </a:rPr>
              <a:t>Finished gauze dressing</a:t>
            </a:r>
            <a:endParaRPr lang="en-US" sz="3200" b="0" dirty="0">
              <a:effectLst/>
            </a:endParaRPr>
          </a:p>
        </p:txBody>
      </p:sp>
      <p:sp>
        <p:nvSpPr>
          <p:cNvPr id="3" name="Text Placeholder 2"/>
          <p:cNvSpPr>
            <a:spLocks noGrp="1"/>
          </p:cNvSpPr>
          <p:nvPr>
            <p:ph type="body" idx="1"/>
          </p:nvPr>
        </p:nvSpPr>
        <p:spPr>
          <a:xfrm>
            <a:off x="304800" y="1481328"/>
            <a:ext cx="8229600" cy="4525963"/>
          </a:xfrm>
          <a:noFill/>
        </p:spPr>
        <p:txBody>
          <a:bodyPr/>
          <a:lstStyle/>
          <a:p>
            <a:endParaRPr lang="en-US" dirty="0" smtClean="0">
              <a:solidFill>
                <a:schemeClr val="tx2"/>
              </a:solidFill>
            </a:endParaRPr>
          </a:p>
          <a:p>
            <a:endParaRPr lang="en-US" dirty="0">
              <a:solidFill>
                <a:schemeClr val="tx2"/>
              </a:solidFill>
            </a:endParaRPr>
          </a:p>
          <a:p>
            <a:endParaRPr lang="en-US" dirty="0" smtClean="0">
              <a:solidFill>
                <a:schemeClr val="tx2"/>
              </a:solidFill>
            </a:endParaRPr>
          </a:p>
          <a:p>
            <a:endParaRPr lang="en-US" dirty="0">
              <a:solidFill>
                <a:schemeClr val="tx2"/>
              </a:solidFill>
            </a:endParaRPr>
          </a:p>
          <a:p>
            <a:endParaRPr lang="en-US" dirty="0" smtClean="0">
              <a:solidFill>
                <a:schemeClr val="tx2"/>
              </a:solidFill>
            </a:endParaRPr>
          </a:p>
          <a:p>
            <a:endParaRPr lang="en-US" sz="2600" dirty="0" smtClean="0">
              <a:solidFill>
                <a:schemeClr val="tx2"/>
              </a:solidFill>
            </a:endParaRPr>
          </a:p>
          <a:p>
            <a:pPr marL="457200" indent="-457200">
              <a:buFont typeface="Arial" panose="020B0604020202020204" pitchFamily="34" charset="0"/>
              <a:buChar char="•"/>
            </a:pPr>
            <a:r>
              <a:rPr lang="en-US" dirty="0">
                <a:solidFill>
                  <a:schemeClr val="tx2"/>
                </a:solidFill>
              </a:rPr>
              <a:t>The finished dressing should be leak-free and firm to the touch</a:t>
            </a:r>
          </a:p>
          <a:p>
            <a:pPr marL="457200" indent="-457200">
              <a:buFont typeface="Arial" panose="020B0604020202020204" pitchFamily="34" charset="0"/>
              <a:buChar char="•"/>
            </a:pPr>
            <a:r>
              <a:rPr lang="en-US" dirty="0">
                <a:solidFill>
                  <a:schemeClr val="tx2"/>
                </a:solidFill>
              </a:rPr>
              <a:t>Routine inspection of the NPWT device and dressing should include visual inspection and palpation of the dressing</a:t>
            </a:r>
          </a:p>
          <a:p>
            <a:pPr marL="342900" indent="-342900">
              <a:buFont typeface="Arial" panose="020B0604020202020204" pitchFamily="34" charset="0"/>
              <a:buChar char="•"/>
            </a:pPr>
            <a:endParaRPr lang="en-US" dirty="0" smtClean="0">
              <a:solidFill>
                <a:schemeClr val="tx2"/>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1676400"/>
            <a:ext cx="3048000" cy="24384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p:spPr>
      </p:pic>
      <p:sp>
        <p:nvSpPr>
          <p:cNvPr id="5" name="Rectangle 4"/>
          <p:cNvSpPr/>
          <p:nvPr/>
        </p:nvSpPr>
        <p:spPr>
          <a:xfrm>
            <a:off x="661988" y="5837962"/>
            <a:ext cx="7667625" cy="923330"/>
          </a:xfrm>
          <a:prstGeom prst="rect">
            <a:avLst/>
          </a:prstGeom>
          <a:ln>
            <a:solidFill>
              <a:srgbClr val="FF0000"/>
            </a:solidFill>
          </a:ln>
        </p:spPr>
        <p:txBody>
          <a:bodyPr wrap="square">
            <a:spAutoFit/>
          </a:bodyPr>
          <a:lstStyle/>
          <a:p>
            <a:r>
              <a:rPr lang="en-US" dirty="0" smtClean="0">
                <a:solidFill>
                  <a:srgbClr val="FF0000"/>
                </a:solidFill>
              </a:rPr>
              <a:t>Carefully </a:t>
            </a:r>
            <a:r>
              <a:rPr lang="en-US" dirty="0">
                <a:solidFill>
                  <a:srgbClr val="FF0000"/>
                </a:solidFill>
              </a:rPr>
              <a:t>monitor patients for signs of bleeding, which may lead to interruption in therapy and hemodynamic instability. If such  symptoms are observed, immediately discontinue therapy, take appropriate measures to control bleeding, and contact treating clinician</a:t>
            </a:r>
          </a:p>
        </p:txBody>
      </p:sp>
    </p:spTree>
    <p:extLst>
      <p:ext uri="{BB962C8B-B14F-4D97-AF65-F5344CB8AC3E}">
        <p14:creationId xmlns:p14="http://schemas.microsoft.com/office/powerpoint/2010/main" val="1008204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850392"/>
            <a:ext cx="8229600" cy="768096"/>
          </a:xfrm>
        </p:spPr>
        <p:txBody>
          <a:bodyPr>
            <a:normAutofit/>
          </a:bodyPr>
          <a:lstStyle/>
          <a:p>
            <a:r>
              <a:rPr lang="en-US" sz="2800" dirty="0" smtClean="0"/>
              <a:t>Bridging techniques</a:t>
            </a:r>
            <a:endParaRPr lang="en-US" sz="2800" dirty="0"/>
          </a:p>
        </p:txBody>
      </p:sp>
      <p:sp>
        <p:nvSpPr>
          <p:cNvPr id="3" name="Text Placeholder 2"/>
          <p:cNvSpPr>
            <a:spLocks noGrp="1"/>
          </p:cNvSpPr>
          <p:nvPr>
            <p:ph type="body" idx="1"/>
          </p:nvPr>
        </p:nvSpPr>
        <p:spPr/>
        <p:txBody>
          <a:bodyPr/>
          <a:lstStyle/>
          <a:p>
            <a:pPr marL="342900" indent="-342900">
              <a:buFont typeface="Arial" panose="020B0604020202020204" pitchFamily="34" charset="0"/>
              <a:buChar char="•"/>
            </a:pPr>
            <a:r>
              <a:rPr lang="en-US" dirty="0" smtClean="0"/>
              <a:t>Bridging </a:t>
            </a:r>
            <a:r>
              <a:rPr lang="en-US" dirty="0"/>
              <a:t>technique – this technique is used to join two wounds that are close in proximity and/or to </a:t>
            </a:r>
            <a:r>
              <a:rPr lang="en-US" dirty="0" smtClean="0"/>
              <a:t>position the RENASYS</a:t>
            </a:r>
            <a:r>
              <a:rPr lang="en-US" dirty="0" smtClean="0">
                <a:latin typeface="Smith&amp;NephewLF"/>
              </a:rPr>
              <a:t>™</a:t>
            </a:r>
            <a:r>
              <a:rPr lang="en-US" dirty="0" smtClean="0"/>
              <a:t> </a:t>
            </a:r>
            <a:r>
              <a:rPr lang="en-US" dirty="0"/>
              <a:t>Soft Port in an area away from the wound</a:t>
            </a:r>
          </a:p>
          <a:p>
            <a:pPr marL="342900" indent="-342900">
              <a:buFont typeface="Arial" panose="020B0604020202020204" pitchFamily="34" charset="0"/>
              <a:buChar char="•"/>
            </a:pPr>
            <a:r>
              <a:rPr lang="en-US" dirty="0" smtClean="0"/>
              <a:t>Bridging </a:t>
            </a:r>
            <a:r>
              <a:rPr lang="en-US" dirty="0"/>
              <a:t>can be done using both the </a:t>
            </a:r>
            <a:r>
              <a:rPr lang="en-US" dirty="0" smtClean="0"/>
              <a:t>RENASYS-G </a:t>
            </a:r>
            <a:r>
              <a:rPr lang="en-US" dirty="0"/>
              <a:t>and </a:t>
            </a:r>
            <a:r>
              <a:rPr lang="en-US" dirty="0" smtClean="0"/>
              <a:t>RENASYS–F dressing kits</a:t>
            </a:r>
          </a:p>
          <a:p>
            <a:pPr marL="342900" indent="-342900">
              <a:buFont typeface="Arial" panose="020B0604020202020204" pitchFamily="34" charset="0"/>
              <a:buChar char="•"/>
            </a:pPr>
            <a:r>
              <a:rPr lang="en-US" dirty="0"/>
              <a:t>Consider bridging two wounds together using </a:t>
            </a:r>
            <a:r>
              <a:rPr lang="en-US" dirty="0" smtClean="0"/>
              <a:t>a wound filler for </a:t>
            </a:r>
            <a:r>
              <a:rPr lang="en-US" dirty="0"/>
              <a:t>wounds separated by a distance less than 25cm. If </a:t>
            </a:r>
            <a:r>
              <a:rPr lang="en-US" dirty="0" smtClean="0"/>
              <a:t>the wounds </a:t>
            </a:r>
            <a:r>
              <a:rPr lang="en-US" dirty="0"/>
              <a:t>are greater than 25cm consider using two </a:t>
            </a:r>
            <a:r>
              <a:rPr lang="en-US" dirty="0" smtClean="0"/>
              <a:t>RENASYS pumps</a:t>
            </a:r>
            <a:endParaRPr lang="en-US" dirty="0"/>
          </a:p>
        </p:txBody>
      </p:sp>
    </p:spTree>
    <p:extLst>
      <p:ext uri="{BB962C8B-B14F-4D97-AF65-F5344CB8AC3E}">
        <p14:creationId xmlns:p14="http://schemas.microsoft.com/office/powerpoint/2010/main" val="13005635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136" y="206528"/>
            <a:ext cx="8229600" cy="768096"/>
          </a:xfrm>
        </p:spPr>
        <p:txBody>
          <a:bodyPr>
            <a:normAutofit/>
          </a:bodyPr>
          <a:lstStyle/>
          <a:p>
            <a:r>
              <a:rPr lang="en-US" sz="2800" dirty="0" smtClean="0"/>
              <a:t>Bridging – step 1</a:t>
            </a:r>
            <a:endParaRPr lang="en-US" sz="2800" dirty="0"/>
          </a:p>
        </p:txBody>
      </p:sp>
      <p:sp>
        <p:nvSpPr>
          <p:cNvPr id="3" name="Text Placeholder 2"/>
          <p:cNvSpPr>
            <a:spLocks noGrp="1"/>
          </p:cNvSpPr>
          <p:nvPr>
            <p:ph type="body" sz="half" idx="1"/>
          </p:nvPr>
        </p:nvSpPr>
        <p:spPr>
          <a:xfrm>
            <a:off x="474661" y="905903"/>
            <a:ext cx="4020909" cy="4694797"/>
          </a:xfrm>
        </p:spPr>
        <p:txBody>
          <a:bodyPr/>
          <a:lstStyle/>
          <a:p>
            <a:pPr marL="342900" indent="-342900">
              <a:buFont typeface="Arial" panose="020B0604020202020204" pitchFamily="34" charset="0"/>
              <a:buChar char="•"/>
            </a:pPr>
            <a:r>
              <a:rPr lang="en-US" sz="2400" dirty="0"/>
              <a:t>Protect the intact </a:t>
            </a:r>
            <a:r>
              <a:rPr lang="en-US" sz="2400" dirty="0" smtClean="0"/>
              <a:t>skin between </a:t>
            </a:r>
            <a:r>
              <a:rPr lang="en-US" sz="2400" dirty="0"/>
              <a:t>the wounds </a:t>
            </a:r>
            <a:r>
              <a:rPr lang="en-US" sz="2400" dirty="0" smtClean="0"/>
              <a:t>with Transparent </a:t>
            </a:r>
            <a:r>
              <a:rPr lang="en-US" sz="2400" dirty="0"/>
              <a:t>F</a:t>
            </a:r>
            <a:r>
              <a:rPr lang="en-US" sz="2400" dirty="0" smtClean="0"/>
              <a:t>ilm</a:t>
            </a:r>
            <a:endParaRPr lang="en-US" sz="2400" dirty="0"/>
          </a:p>
          <a:p>
            <a:pPr marL="342900" indent="-342900">
              <a:buFont typeface="Arial" panose="020B0604020202020204" pitchFamily="34" charset="0"/>
              <a:buChar char="•"/>
            </a:pPr>
            <a:r>
              <a:rPr lang="en-US" sz="2400" dirty="0" smtClean="0"/>
              <a:t>Cut </a:t>
            </a:r>
            <a:r>
              <a:rPr lang="en-US" sz="2400" dirty="0"/>
              <a:t>foam to the size </a:t>
            </a:r>
            <a:r>
              <a:rPr lang="en-US" sz="2400" dirty="0" smtClean="0"/>
              <a:t>and shape </a:t>
            </a:r>
            <a:r>
              <a:rPr lang="en-US" sz="2400" dirty="0"/>
              <a:t>of wounds to </a:t>
            </a:r>
            <a:r>
              <a:rPr lang="en-US" sz="2400" dirty="0" smtClean="0"/>
              <a:t>be bridged</a:t>
            </a:r>
            <a:endParaRPr lang="en-US" sz="2400" dirty="0"/>
          </a:p>
          <a:p>
            <a:pPr marL="342900" indent="-342900">
              <a:buFont typeface="Arial" panose="020B0604020202020204" pitchFamily="34" charset="0"/>
              <a:buChar char="•"/>
            </a:pPr>
            <a:r>
              <a:rPr lang="en-US" sz="2400" dirty="0" smtClean="0"/>
              <a:t>Begin </a:t>
            </a:r>
            <a:r>
              <a:rPr lang="en-US" sz="2400" dirty="0"/>
              <a:t>securing </a:t>
            </a:r>
            <a:r>
              <a:rPr lang="en-US" sz="2400" dirty="0" smtClean="0"/>
              <a:t>with Transparent </a:t>
            </a:r>
            <a:r>
              <a:rPr lang="en-US" sz="2400" dirty="0"/>
              <a:t>F</a:t>
            </a:r>
            <a:r>
              <a:rPr lang="en-US" sz="2400" dirty="0" smtClean="0"/>
              <a:t>ilm </a:t>
            </a:r>
            <a:r>
              <a:rPr lang="en-US" sz="2400" dirty="0"/>
              <a:t>to hold </a:t>
            </a:r>
            <a:r>
              <a:rPr lang="en-US" sz="2400" dirty="0" smtClean="0"/>
              <a:t>foam in place</a:t>
            </a:r>
            <a:endParaRPr lang="en-US" sz="2400" dirty="0"/>
          </a:p>
        </p:txBody>
      </p:sp>
      <p:sp>
        <p:nvSpPr>
          <p:cNvPr id="5" name="Text Placeholder 4"/>
          <p:cNvSpPr>
            <a:spLocks noGrp="1"/>
          </p:cNvSpPr>
          <p:nvPr>
            <p:ph type="body" sz="half" idx="2"/>
          </p:nvPr>
        </p:nvSpPr>
        <p:spPr>
          <a:xfrm>
            <a:off x="4684829" y="1864753"/>
            <a:ext cx="4010933" cy="4694797"/>
          </a:xfrm>
        </p:spPr>
        <p:txBody>
          <a:bodyPr/>
          <a:lstStyle/>
          <a:p>
            <a:endParaRPr lang="en-US" dirty="0"/>
          </a:p>
        </p:txBody>
      </p:sp>
      <p:grpSp>
        <p:nvGrpSpPr>
          <p:cNvPr id="6" name="Group 5"/>
          <p:cNvGrpSpPr/>
          <p:nvPr/>
        </p:nvGrpSpPr>
        <p:grpSpPr>
          <a:xfrm>
            <a:off x="631030" y="4314825"/>
            <a:ext cx="3534570" cy="2349500"/>
            <a:chOff x="4703761" y="1827213"/>
            <a:chExt cx="2657477" cy="203835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763" y="1827213"/>
              <a:ext cx="26574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2" y="2084388"/>
              <a:ext cx="26574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761" y="3084513"/>
              <a:ext cx="265747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4678360" y="1473200"/>
            <a:ext cx="3602039" cy="2489199"/>
            <a:chOff x="4449761" y="3927475"/>
            <a:chExt cx="2652714" cy="2038350"/>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761" y="3927475"/>
              <a:ext cx="26479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4525" y="4175125"/>
              <a:ext cx="264795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4525" y="5184775"/>
              <a:ext cx="2647950"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4667542" y="4314825"/>
            <a:ext cx="3612858" cy="2349500"/>
            <a:chOff x="4678361" y="4051300"/>
            <a:chExt cx="3376614" cy="1981200"/>
          </a:xfrm>
        </p:grpSpPr>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8361" y="4051300"/>
              <a:ext cx="33718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25" y="5022850"/>
              <a:ext cx="337185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Rectangle 3"/>
          <p:cNvSpPr/>
          <p:nvPr/>
        </p:nvSpPr>
        <p:spPr>
          <a:xfrm rot="20229981">
            <a:off x="1795659" y="5595943"/>
            <a:ext cx="1608410" cy="457200"/>
          </a:xfrm>
          <a:prstGeom prst="rect">
            <a:avLst/>
          </a:prstGeom>
          <a:noFill/>
          <a:ln>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8654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Bridging – step 2</a:t>
            </a:r>
            <a:endParaRPr lang="en-US" sz="2800" dirty="0"/>
          </a:p>
        </p:txBody>
      </p:sp>
      <p:sp>
        <p:nvSpPr>
          <p:cNvPr id="3" name="Text Placeholder 2"/>
          <p:cNvSpPr>
            <a:spLocks noGrp="1"/>
          </p:cNvSpPr>
          <p:nvPr>
            <p:ph type="body" sz="half" idx="1"/>
          </p:nvPr>
        </p:nvSpPr>
        <p:spPr>
          <a:xfrm>
            <a:off x="457201" y="1788553"/>
            <a:ext cx="3975100" cy="4694797"/>
          </a:xfrm>
        </p:spPr>
        <p:txBody>
          <a:bodyPr/>
          <a:lstStyle/>
          <a:p>
            <a:pPr marL="342900" indent="-342900">
              <a:buFont typeface="Arial" panose="020B0604020202020204" pitchFamily="34" charset="0"/>
              <a:buChar char="•"/>
            </a:pPr>
            <a:r>
              <a:rPr lang="en-US" sz="2400" dirty="0"/>
              <a:t>Cut additional foam and place </a:t>
            </a:r>
            <a:r>
              <a:rPr lang="en-US" sz="2400" dirty="0" smtClean="0"/>
              <a:t>on top </a:t>
            </a:r>
            <a:r>
              <a:rPr lang="en-US" sz="2400" dirty="0"/>
              <a:t>of </a:t>
            </a:r>
            <a:r>
              <a:rPr lang="en-US" sz="2400" dirty="0" smtClean="0"/>
              <a:t>Transparent </a:t>
            </a:r>
            <a:r>
              <a:rPr lang="en-US" sz="2400" dirty="0"/>
              <a:t>F</a:t>
            </a:r>
            <a:r>
              <a:rPr lang="en-US" sz="2400" dirty="0" smtClean="0"/>
              <a:t>ilm </a:t>
            </a:r>
            <a:r>
              <a:rPr lang="en-US" sz="2400" dirty="0"/>
              <a:t>to form </a:t>
            </a:r>
            <a:r>
              <a:rPr lang="en-US" sz="2400" dirty="0" smtClean="0"/>
              <a:t>the bridge</a:t>
            </a:r>
          </a:p>
          <a:p>
            <a:pPr marL="342900" indent="-342900">
              <a:buFont typeface="Arial" panose="020B0604020202020204" pitchFamily="34" charset="0"/>
              <a:buChar char="•"/>
            </a:pPr>
            <a:r>
              <a:rPr lang="en-US" sz="2400" dirty="0"/>
              <a:t>Important: Contact must be </a:t>
            </a:r>
            <a:r>
              <a:rPr lang="en-US" sz="2400" dirty="0" smtClean="0"/>
              <a:t>made between </a:t>
            </a:r>
            <a:r>
              <a:rPr lang="en-US" sz="2400" dirty="0"/>
              <a:t>the bridge foam and </a:t>
            </a:r>
            <a:r>
              <a:rPr lang="en-US" sz="2400" dirty="0" smtClean="0"/>
              <a:t>the foam </a:t>
            </a:r>
            <a:r>
              <a:rPr lang="en-US" sz="2400" dirty="0"/>
              <a:t>in the wound bed (overlap</a:t>
            </a:r>
            <a:r>
              <a:rPr lang="en-US" sz="2400" dirty="0" smtClean="0"/>
              <a:t>)</a:t>
            </a:r>
            <a:endParaRPr lang="en-US" sz="2400" dirty="0"/>
          </a:p>
        </p:txBody>
      </p:sp>
      <p:sp>
        <p:nvSpPr>
          <p:cNvPr id="5" name="Rectangle 4"/>
          <p:cNvSpPr/>
          <p:nvPr/>
        </p:nvSpPr>
        <p:spPr>
          <a:xfrm>
            <a:off x="215900" y="5654797"/>
            <a:ext cx="8775700" cy="1077218"/>
          </a:xfrm>
          <a:prstGeom prst="rect">
            <a:avLst/>
          </a:prstGeom>
        </p:spPr>
        <p:txBody>
          <a:bodyPr wrap="square">
            <a:spAutoFit/>
          </a:bodyPr>
          <a:lstStyle/>
          <a:p>
            <a:r>
              <a:rPr lang="en-US" sz="1600" dirty="0">
                <a:latin typeface="Smith&amp;NephewLF" panose="020F0500030000020004" pitchFamily="34" charset="0"/>
              </a:rPr>
              <a:t>NOTE: To optimize transfer of </a:t>
            </a:r>
            <a:r>
              <a:rPr lang="en-US" sz="1600" dirty="0" smtClean="0">
                <a:latin typeface="Smith&amp;NephewLF" panose="020F0500030000020004" pitchFamily="34" charset="0"/>
              </a:rPr>
              <a:t>fluid </a:t>
            </a:r>
            <a:r>
              <a:rPr lang="en-US" sz="1600" dirty="0">
                <a:latin typeface="Smith&amp;NephewLF" panose="020F0500030000020004" pitchFamily="34" charset="0"/>
              </a:rPr>
              <a:t>and vacuum through the bridge, the foam dressing is recommended. In </a:t>
            </a:r>
            <a:r>
              <a:rPr lang="en-US" sz="1600" dirty="0" smtClean="0">
                <a:latin typeface="Smith&amp;NephewLF" panose="020F0500030000020004" pitchFamily="34" charset="0"/>
              </a:rPr>
              <a:t>the instance </a:t>
            </a:r>
            <a:r>
              <a:rPr lang="en-US" sz="1600" dirty="0">
                <a:latin typeface="Smith&amp;NephewLF" panose="020F0500030000020004" pitchFamily="34" charset="0"/>
              </a:rPr>
              <a:t>where gauze is used, particularly for large volume and surface area wounds with moderate to </a:t>
            </a:r>
            <a:r>
              <a:rPr lang="en-US" sz="1600" dirty="0" smtClean="0">
                <a:latin typeface="Smith&amp;NephewLF" panose="020F0500030000020004" pitchFamily="34" charset="0"/>
              </a:rPr>
              <a:t>heavy drainage</a:t>
            </a:r>
            <a:r>
              <a:rPr lang="en-US" sz="1600" dirty="0">
                <a:latin typeface="Smith&amp;NephewLF" panose="020F0500030000020004" pitchFamily="34" charset="0"/>
              </a:rPr>
              <a:t>, more frequent inspection of the dressing and dressing changes may be required</a:t>
            </a:r>
          </a:p>
        </p:txBody>
      </p:sp>
      <p:grpSp>
        <p:nvGrpSpPr>
          <p:cNvPr id="6" name="Group 5"/>
          <p:cNvGrpSpPr/>
          <p:nvPr/>
        </p:nvGrpSpPr>
        <p:grpSpPr>
          <a:xfrm>
            <a:off x="4572000" y="1771650"/>
            <a:ext cx="4419600" cy="3409950"/>
            <a:chOff x="4572000" y="1771650"/>
            <a:chExt cx="4419600" cy="340995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71650"/>
              <a:ext cx="44196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71750"/>
              <a:ext cx="441960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581400"/>
              <a:ext cx="441960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591050"/>
              <a:ext cx="441960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16723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611526" y="232073"/>
            <a:ext cx="8229600" cy="576064"/>
          </a:xfrm>
        </p:spPr>
        <p:txBody>
          <a:bodyPr>
            <a:normAutofit/>
          </a:bodyPr>
          <a:lstStyle/>
          <a:p>
            <a:r>
              <a:rPr lang="en-US" dirty="0"/>
              <a:t>Warnings</a:t>
            </a:r>
          </a:p>
        </p:txBody>
      </p:sp>
      <p:sp>
        <p:nvSpPr>
          <p:cNvPr id="2" name="Text Placeholder 1"/>
          <p:cNvSpPr>
            <a:spLocks noGrp="1"/>
          </p:cNvSpPr>
          <p:nvPr>
            <p:ph type="body" idx="4294967295"/>
          </p:nvPr>
        </p:nvSpPr>
        <p:spPr>
          <a:xfrm>
            <a:off x="467544" y="980728"/>
            <a:ext cx="8228400" cy="3585604"/>
          </a:xfrm>
        </p:spPr>
        <p:txBody>
          <a:bodyPr/>
          <a:lstStyle/>
          <a:p>
            <a:r>
              <a:rPr lang="en-US" sz="1200" b="1" dirty="0"/>
              <a:t>1. </a:t>
            </a:r>
            <a:r>
              <a:rPr lang="en-US" sz="1600" b="1" dirty="0">
                <a:solidFill>
                  <a:srgbClr val="FF0000"/>
                </a:solidFill>
              </a:rPr>
              <a:t>Carefully monitor patients for signs of </a:t>
            </a:r>
            <a:r>
              <a:rPr lang="en-US" sz="1600" b="1" dirty="0" smtClean="0">
                <a:solidFill>
                  <a:srgbClr val="FF0000"/>
                </a:solidFill>
              </a:rPr>
              <a:t>bleeding, which </a:t>
            </a:r>
            <a:r>
              <a:rPr lang="en-US" sz="1600" b="1" dirty="0">
                <a:solidFill>
                  <a:srgbClr val="FF0000"/>
                </a:solidFill>
              </a:rPr>
              <a:t>may lead to interruption in therapy </a:t>
            </a:r>
            <a:r>
              <a:rPr lang="en-US" sz="1600" b="1" dirty="0" smtClean="0">
                <a:solidFill>
                  <a:srgbClr val="FF0000"/>
                </a:solidFill>
              </a:rPr>
              <a:t>and hemodynamic </a:t>
            </a:r>
            <a:r>
              <a:rPr lang="en-US" sz="1600" b="1" dirty="0">
                <a:solidFill>
                  <a:srgbClr val="FF0000"/>
                </a:solidFill>
              </a:rPr>
              <a:t>instability. If such </a:t>
            </a:r>
            <a:r>
              <a:rPr lang="en-US" sz="1600" b="1" dirty="0" smtClean="0">
                <a:solidFill>
                  <a:srgbClr val="FF0000"/>
                </a:solidFill>
              </a:rPr>
              <a:t> symptoms are observed</a:t>
            </a:r>
            <a:r>
              <a:rPr lang="en-US" sz="1600" b="1" dirty="0">
                <a:solidFill>
                  <a:srgbClr val="FF0000"/>
                </a:solidFill>
              </a:rPr>
              <a:t>, immediately discontinue therapy, </a:t>
            </a:r>
            <a:r>
              <a:rPr lang="en-US" sz="1600" b="1" dirty="0" smtClean="0">
                <a:solidFill>
                  <a:srgbClr val="FF0000"/>
                </a:solidFill>
              </a:rPr>
              <a:t>take appropriate </a:t>
            </a:r>
            <a:r>
              <a:rPr lang="en-US" sz="1600" b="1" dirty="0">
                <a:solidFill>
                  <a:srgbClr val="FF0000"/>
                </a:solidFill>
              </a:rPr>
              <a:t>measures to control bleeding, </a:t>
            </a:r>
            <a:r>
              <a:rPr lang="en-US" sz="1600" b="1" dirty="0" smtClean="0">
                <a:solidFill>
                  <a:srgbClr val="FF0000"/>
                </a:solidFill>
              </a:rPr>
              <a:t>and contact </a:t>
            </a:r>
            <a:r>
              <a:rPr lang="en-US" sz="1600" b="1" dirty="0">
                <a:solidFill>
                  <a:srgbClr val="FF0000"/>
                </a:solidFill>
              </a:rPr>
              <a:t>treating </a:t>
            </a:r>
            <a:r>
              <a:rPr lang="en-US" sz="1600" b="1" dirty="0" smtClean="0">
                <a:solidFill>
                  <a:srgbClr val="FF0000"/>
                </a:solidFill>
              </a:rPr>
              <a:t>clinician</a:t>
            </a:r>
            <a:endParaRPr lang="en-US" sz="1600" b="1" dirty="0">
              <a:solidFill>
                <a:srgbClr val="FF0000"/>
              </a:solidFill>
            </a:endParaRPr>
          </a:p>
          <a:p>
            <a:r>
              <a:rPr lang="en-US" sz="1200" b="1" dirty="0"/>
              <a:t>2. </a:t>
            </a:r>
            <a:r>
              <a:rPr lang="en-US" sz="1200" dirty="0"/>
              <a:t>Patients suffering from difficult hemostasis </a:t>
            </a:r>
            <a:r>
              <a:rPr lang="en-US" sz="1200" dirty="0" smtClean="0"/>
              <a:t>or who </a:t>
            </a:r>
            <a:r>
              <a:rPr lang="en-US" sz="1200" dirty="0"/>
              <a:t>are receiving anticoagulant therapy have </a:t>
            </a:r>
            <a:r>
              <a:rPr lang="en-US" sz="1200" dirty="0" smtClean="0"/>
              <a:t>an increased </a:t>
            </a:r>
            <a:r>
              <a:rPr lang="en-US" sz="1200" dirty="0"/>
              <a:t>risk of bleeding. During therapy, </a:t>
            </a:r>
            <a:r>
              <a:rPr lang="en-US" sz="1200" dirty="0" smtClean="0"/>
              <a:t>avoid using </a:t>
            </a:r>
            <a:r>
              <a:rPr lang="en-US" sz="1200" dirty="0"/>
              <a:t>hemostatic products that, if disrupted, </a:t>
            </a:r>
            <a:r>
              <a:rPr lang="en-US" sz="1200" dirty="0" smtClean="0"/>
              <a:t>may increase </a:t>
            </a:r>
            <a:r>
              <a:rPr lang="en-US" sz="1200" dirty="0"/>
              <a:t>the risk of </a:t>
            </a:r>
            <a:r>
              <a:rPr lang="en-US" sz="1200" dirty="0" smtClean="0"/>
              <a:t>bleeding</a:t>
            </a:r>
            <a:endParaRPr lang="en-US" sz="1200" dirty="0"/>
          </a:p>
          <a:p>
            <a:r>
              <a:rPr lang="en-US" sz="1200" b="1" dirty="0"/>
              <a:t>3. </a:t>
            </a:r>
            <a:r>
              <a:rPr lang="en-US" sz="1200" dirty="0"/>
              <a:t>Do not use directly on exposed blood vessels </a:t>
            </a:r>
            <a:r>
              <a:rPr lang="en-US" sz="1200" dirty="0" smtClean="0"/>
              <a:t>or organs</a:t>
            </a:r>
            <a:r>
              <a:rPr lang="en-US" sz="1200" dirty="0"/>
              <a:t>. Sharp edges such as bone fragments </a:t>
            </a:r>
            <a:r>
              <a:rPr lang="en-US" sz="1200" dirty="0" smtClean="0"/>
              <a:t>must be </a:t>
            </a:r>
            <a:r>
              <a:rPr lang="en-US" sz="1200" dirty="0"/>
              <a:t>covered or removed prior to initiating therapy</a:t>
            </a:r>
            <a:r>
              <a:rPr lang="en-US" sz="1200" dirty="0" smtClean="0"/>
              <a:t>, due </a:t>
            </a:r>
            <a:r>
              <a:rPr lang="en-US" sz="1200" dirty="0"/>
              <a:t>to risk of puncturing organs or blood </a:t>
            </a:r>
            <a:r>
              <a:rPr lang="en-US" sz="1200" dirty="0" smtClean="0"/>
              <a:t>vessels drawn </a:t>
            </a:r>
            <a:r>
              <a:rPr lang="en-US" sz="1200" dirty="0"/>
              <a:t>closer under the action of negative </a:t>
            </a:r>
            <a:r>
              <a:rPr lang="en-US" sz="1200" dirty="0" smtClean="0"/>
              <a:t>pressure</a:t>
            </a:r>
            <a:endParaRPr lang="en-US" sz="1200" dirty="0"/>
          </a:p>
          <a:p>
            <a:r>
              <a:rPr lang="en-US" sz="1200" b="1" dirty="0"/>
              <a:t>4. </a:t>
            </a:r>
            <a:r>
              <a:rPr lang="en-US" sz="1200" dirty="0"/>
              <a:t>NPWT has not been studied on pediatric patients</a:t>
            </a:r>
            <a:r>
              <a:rPr lang="en-US" sz="1200" dirty="0" smtClean="0"/>
              <a:t>. Patient </a:t>
            </a:r>
            <a:r>
              <a:rPr lang="en-US" sz="1200" dirty="0"/>
              <a:t>size and weight should be </a:t>
            </a:r>
            <a:r>
              <a:rPr lang="en-US" sz="1200" dirty="0" smtClean="0"/>
              <a:t>considered when </a:t>
            </a:r>
            <a:r>
              <a:rPr lang="en-US" sz="1200" dirty="0"/>
              <a:t>prescribing the </a:t>
            </a:r>
            <a:r>
              <a:rPr lang="en-US" sz="1200" dirty="0" smtClean="0"/>
              <a:t>device</a:t>
            </a:r>
            <a:endParaRPr lang="en-US" sz="1200" dirty="0"/>
          </a:p>
          <a:p>
            <a:r>
              <a:rPr lang="en-US" sz="1200" b="1" dirty="0"/>
              <a:t>5. </a:t>
            </a:r>
            <a:r>
              <a:rPr lang="en-US" sz="1200" dirty="0"/>
              <a:t>Foam or gauze must not be tightly packed or </a:t>
            </a:r>
            <a:r>
              <a:rPr lang="en-US" sz="1200" dirty="0" smtClean="0"/>
              <a:t>forced into </a:t>
            </a:r>
            <a:r>
              <a:rPr lang="en-US" sz="1200" dirty="0"/>
              <a:t>any wound area. Over-packing may </a:t>
            </a:r>
            <a:r>
              <a:rPr lang="en-US" sz="1200" dirty="0" smtClean="0"/>
              <a:t>interfere with </a:t>
            </a:r>
            <a:r>
              <a:rPr lang="en-US" sz="1200" dirty="0"/>
              <a:t>distribution of NPWT evenly across the </a:t>
            </a:r>
            <a:r>
              <a:rPr lang="en-US" sz="1200" dirty="0" smtClean="0"/>
              <a:t>wound. This </a:t>
            </a:r>
            <a:r>
              <a:rPr lang="en-US" sz="1200" dirty="0"/>
              <a:t>may decrease the ability of the wound </a:t>
            </a:r>
            <a:r>
              <a:rPr lang="en-US" sz="1200" dirty="0" smtClean="0"/>
              <a:t>to properly </a:t>
            </a:r>
            <a:r>
              <a:rPr lang="en-US" sz="1200" dirty="0"/>
              <a:t>contract and permit exudate to remain </a:t>
            </a:r>
            <a:r>
              <a:rPr lang="en-US" sz="1200" dirty="0" smtClean="0"/>
              <a:t>in wound</a:t>
            </a:r>
            <a:endParaRPr lang="en-US" sz="1200" dirty="0"/>
          </a:p>
          <a:p>
            <a:r>
              <a:rPr lang="en-US" sz="1200" b="1" dirty="0" smtClean="0"/>
              <a:t>6 </a:t>
            </a:r>
            <a:r>
              <a:rPr lang="en-US" sz="1200" dirty="0" smtClean="0"/>
              <a:t>In </a:t>
            </a:r>
            <a:r>
              <a:rPr lang="en-US" sz="1200" dirty="0"/>
              <a:t>the event defibrillation is required, </a:t>
            </a:r>
            <a:r>
              <a:rPr lang="en-US" sz="1200" dirty="0" smtClean="0"/>
              <a:t>disconnect device </a:t>
            </a:r>
            <a:r>
              <a:rPr lang="en-US" sz="1200" dirty="0"/>
              <a:t>from wound dressing prior to defibrillation</a:t>
            </a:r>
            <a:r>
              <a:rPr lang="en-US" sz="1200" dirty="0" smtClean="0"/>
              <a:t>. Remove </a:t>
            </a:r>
            <a:r>
              <a:rPr lang="en-US" sz="1200" dirty="0"/>
              <a:t>wound dressing only if its location </a:t>
            </a:r>
            <a:r>
              <a:rPr lang="en-US" sz="1200" dirty="0" smtClean="0"/>
              <a:t>will interfere </a:t>
            </a:r>
            <a:r>
              <a:rPr lang="en-US" sz="1200" dirty="0"/>
              <a:t>with </a:t>
            </a:r>
            <a:r>
              <a:rPr lang="en-US" sz="1200" dirty="0" smtClean="0"/>
              <a:t>defibrillation</a:t>
            </a:r>
            <a:endParaRPr lang="en-US" sz="1200" dirty="0"/>
          </a:p>
          <a:p>
            <a:r>
              <a:rPr lang="en-US" sz="1200" b="1" dirty="0"/>
              <a:t>7. </a:t>
            </a:r>
            <a:r>
              <a:rPr lang="en-US" sz="1200" dirty="0"/>
              <a:t>Device is not MRI compatible. Do not </a:t>
            </a:r>
            <a:r>
              <a:rPr lang="en-US" sz="1200" dirty="0" smtClean="0"/>
              <a:t>bring device </a:t>
            </a:r>
            <a:r>
              <a:rPr lang="en-US" sz="1200" dirty="0"/>
              <a:t>into MRI suite. Prior to entering MRI suite</a:t>
            </a:r>
            <a:r>
              <a:rPr lang="en-US" sz="1200" dirty="0" smtClean="0"/>
              <a:t>, disconnect </a:t>
            </a:r>
            <a:r>
              <a:rPr lang="en-US" sz="1200" dirty="0"/>
              <a:t>device from dressing. Dressing </a:t>
            </a:r>
            <a:r>
              <a:rPr lang="en-US" sz="1200" dirty="0" smtClean="0"/>
              <a:t>can remain </a:t>
            </a:r>
            <a:r>
              <a:rPr lang="en-US" sz="1200" dirty="0"/>
              <a:t>intact on </a:t>
            </a:r>
            <a:r>
              <a:rPr lang="en-US" sz="1200" dirty="0" smtClean="0"/>
              <a:t>patient</a:t>
            </a:r>
            <a:endParaRPr lang="en-US" sz="1200" dirty="0"/>
          </a:p>
          <a:p>
            <a:r>
              <a:rPr lang="en-US" sz="1200" b="1" dirty="0"/>
              <a:t>8. </a:t>
            </a:r>
            <a:r>
              <a:rPr lang="en-US" sz="1200" dirty="0"/>
              <a:t>Do not use the device in oxygen </a:t>
            </a:r>
            <a:r>
              <a:rPr lang="en-US" sz="1200" dirty="0" smtClean="0"/>
              <a:t>enriched environment </a:t>
            </a:r>
            <a:r>
              <a:rPr lang="en-US" sz="1200" dirty="0"/>
              <a:t>or in areas where there is danger </a:t>
            </a:r>
            <a:r>
              <a:rPr lang="en-US" sz="1200" dirty="0" smtClean="0"/>
              <a:t>of explosion </a:t>
            </a:r>
            <a:r>
              <a:rPr lang="en-US" sz="1200" dirty="0"/>
              <a:t>(e.g., hyperbaric oxygen unit</a:t>
            </a:r>
            <a:r>
              <a:rPr lang="en-US" sz="1200" dirty="0" smtClean="0"/>
              <a:t>).</a:t>
            </a:r>
          </a:p>
          <a:p>
            <a:r>
              <a:rPr lang="en-US" sz="1200" b="1" dirty="0" smtClean="0"/>
              <a:t>9</a:t>
            </a:r>
            <a:r>
              <a:rPr lang="en-US" sz="1200" dirty="0"/>
              <a:t>. When operating, transporting or disposing </a:t>
            </a:r>
            <a:r>
              <a:rPr lang="en-US" sz="1200" dirty="0" smtClean="0"/>
              <a:t>of  device </a:t>
            </a:r>
            <a:r>
              <a:rPr lang="en-US" sz="1200" dirty="0"/>
              <a:t>and accessories, there is risk of </a:t>
            </a:r>
            <a:r>
              <a:rPr lang="en-US" sz="1200" dirty="0" smtClean="0"/>
              <a:t>infectious  liquids </a:t>
            </a:r>
            <a:r>
              <a:rPr lang="en-US" sz="1200" dirty="0"/>
              <a:t>being aspirated or </a:t>
            </a:r>
            <a:r>
              <a:rPr lang="en-US" sz="1200" dirty="0" smtClean="0"/>
              <a:t> contamination of device </a:t>
            </a:r>
            <a:r>
              <a:rPr lang="en-US" sz="1200" dirty="0"/>
              <a:t>assembly through incorrect use. </a:t>
            </a:r>
            <a:r>
              <a:rPr lang="en-US" sz="1200" dirty="0" smtClean="0"/>
              <a:t>Universal precautions </a:t>
            </a:r>
            <a:r>
              <a:rPr lang="en-US" sz="1200" dirty="0"/>
              <a:t>should be observed whenever </a:t>
            </a:r>
            <a:r>
              <a:rPr lang="en-US" sz="1200" dirty="0" smtClean="0"/>
              <a:t>working with </a:t>
            </a:r>
            <a:r>
              <a:rPr lang="en-US" sz="1200" dirty="0"/>
              <a:t>potentially contaminated components </a:t>
            </a:r>
            <a:r>
              <a:rPr lang="en-US" sz="1200" dirty="0" smtClean="0"/>
              <a:t>or equipment</a:t>
            </a:r>
            <a:endParaRPr lang="en-US" sz="1200" dirty="0"/>
          </a:p>
          <a:p>
            <a:r>
              <a:rPr lang="en-US" sz="1200" b="1" dirty="0"/>
              <a:t>10. </a:t>
            </a:r>
            <a:r>
              <a:rPr lang="en-US" sz="1200" dirty="0"/>
              <a:t>Device and canister kits are provided </a:t>
            </a:r>
            <a:r>
              <a:rPr lang="en-US" sz="1200" dirty="0" smtClean="0"/>
              <a:t>non-sterile and </a:t>
            </a:r>
            <a:r>
              <a:rPr lang="en-US" sz="1200" dirty="0"/>
              <a:t>should not be placed within a sterile </a:t>
            </a:r>
            <a:r>
              <a:rPr lang="en-US" sz="1200" dirty="0" smtClean="0"/>
              <a:t>field</a:t>
            </a:r>
            <a:endParaRPr lang="en-GB" sz="12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5</a:t>
            </a:fld>
            <a:endParaRPr lang="en-US" sz="1400" dirty="0">
              <a:latin typeface="Smith&amp;NephewLF" panose="020F0500030000020004" pitchFamily="34" charset="0"/>
            </a:endParaRPr>
          </a:p>
        </p:txBody>
      </p:sp>
      <p:sp>
        <p:nvSpPr>
          <p:cNvPr id="5" name="Rectangle 4"/>
          <p:cNvSpPr/>
          <p:nvPr/>
        </p:nvSpPr>
        <p:spPr>
          <a:xfrm>
            <a:off x="395536" y="6024109"/>
            <a:ext cx="8208912" cy="369332"/>
          </a:xfrm>
          <a:prstGeom prst="rect">
            <a:avLst/>
          </a:prstGeom>
          <a:ln>
            <a:solidFill>
              <a:schemeClr val="accent1"/>
            </a:solidFill>
          </a:ln>
        </p:spPr>
        <p:txBody>
          <a:bodyPr wrap="square">
            <a:spAutoFit/>
          </a:bodyPr>
          <a:lstStyle/>
          <a:p>
            <a:r>
              <a:rPr lang="en-US" b="1" dirty="0">
                <a:solidFill>
                  <a:schemeClr val="accent1"/>
                </a:solidFill>
              </a:rPr>
              <a:t>NOTE: </a:t>
            </a:r>
            <a:r>
              <a:rPr lang="en-US" dirty="0">
                <a:solidFill>
                  <a:schemeClr val="accent1"/>
                </a:solidFill>
              </a:rPr>
              <a:t>Full device operation is found in the User Manual for the </a:t>
            </a:r>
            <a:r>
              <a:rPr lang="en-US" dirty="0" smtClean="0">
                <a:solidFill>
                  <a:schemeClr val="accent1"/>
                </a:solidFill>
              </a:rPr>
              <a:t>RENASYS</a:t>
            </a:r>
            <a:r>
              <a:rPr lang="en-US" dirty="0" smtClean="0">
                <a:solidFill>
                  <a:schemeClr val="accent1"/>
                </a:solidFill>
                <a:latin typeface="Smith&amp;NephewLF"/>
              </a:rPr>
              <a:t>™</a:t>
            </a:r>
            <a:r>
              <a:rPr lang="en-US" dirty="0" smtClean="0">
                <a:solidFill>
                  <a:schemeClr val="accent1"/>
                </a:solidFill>
                <a:latin typeface="Arial Narrow"/>
              </a:rPr>
              <a:t> </a:t>
            </a:r>
            <a:r>
              <a:rPr lang="en-US" dirty="0" smtClean="0">
                <a:solidFill>
                  <a:schemeClr val="accent1"/>
                </a:solidFill>
              </a:rPr>
              <a:t> </a:t>
            </a:r>
            <a:r>
              <a:rPr lang="en-US" dirty="0">
                <a:solidFill>
                  <a:schemeClr val="accent1"/>
                </a:solidFill>
              </a:rPr>
              <a:t>GO </a:t>
            </a:r>
            <a:r>
              <a:rPr lang="en-US" dirty="0" smtClean="0">
                <a:solidFill>
                  <a:schemeClr val="accent1"/>
                </a:solidFill>
              </a:rPr>
              <a:t>Device</a:t>
            </a:r>
            <a:endParaRPr lang="en-US" dirty="0">
              <a:solidFill>
                <a:schemeClr val="accent1"/>
              </a:solidFill>
            </a:endParaRPr>
          </a:p>
        </p:txBody>
      </p:sp>
    </p:spTree>
    <p:extLst>
      <p:ext uri="{BB962C8B-B14F-4D97-AF65-F5344CB8AC3E}">
        <p14:creationId xmlns:p14="http://schemas.microsoft.com/office/powerpoint/2010/main" val="3791910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Bridging – step 3</a:t>
            </a:r>
            <a:endParaRPr lang="en-US" sz="2800" dirty="0"/>
          </a:p>
        </p:txBody>
      </p:sp>
      <p:sp>
        <p:nvSpPr>
          <p:cNvPr id="3" name="Text Placeholder 2"/>
          <p:cNvSpPr>
            <a:spLocks noGrp="1"/>
          </p:cNvSpPr>
          <p:nvPr>
            <p:ph type="body" sz="half" idx="1"/>
          </p:nvPr>
        </p:nvSpPr>
        <p:spPr/>
        <p:txBody>
          <a:bodyPr/>
          <a:lstStyle/>
          <a:p>
            <a:pPr marL="342900" indent="-342900">
              <a:buFont typeface="Arial" panose="020B0604020202020204" pitchFamily="34" charset="0"/>
              <a:buChar char="•"/>
            </a:pPr>
            <a:r>
              <a:rPr lang="en-US" sz="2400" dirty="0"/>
              <a:t>Cover both the wound and foam bridge with </a:t>
            </a:r>
            <a:r>
              <a:rPr lang="en-US" sz="2400" dirty="0" smtClean="0"/>
              <a:t>Transparent </a:t>
            </a:r>
            <a:r>
              <a:rPr lang="en-US" sz="2400" dirty="0"/>
              <a:t>F</a:t>
            </a:r>
            <a:r>
              <a:rPr lang="en-US" sz="2400" dirty="0" smtClean="0"/>
              <a:t>ilm</a:t>
            </a:r>
            <a:endParaRPr lang="en-US" sz="2400" dirty="0"/>
          </a:p>
          <a:p>
            <a:pPr marL="342900" indent="-342900">
              <a:buFont typeface="Arial" panose="020B0604020202020204" pitchFamily="34" charset="0"/>
              <a:buChar char="•"/>
            </a:pPr>
            <a:r>
              <a:rPr lang="en-US" sz="2400" dirty="0" smtClean="0"/>
              <a:t>Film </a:t>
            </a:r>
            <a:r>
              <a:rPr lang="en-US" sz="2400" dirty="0"/>
              <a:t>should extend </a:t>
            </a:r>
            <a:r>
              <a:rPr lang="en-US" sz="2400" dirty="0" smtClean="0"/>
              <a:t>2in </a:t>
            </a:r>
            <a:r>
              <a:rPr lang="en-US" sz="2400" dirty="0"/>
              <a:t>(5.1 cm) beyond wound margin to facilitate </a:t>
            </a:r>
            <a:r>
              <a:rPr lang="en-US" sz="2400" dirty="0" smtClean="0"/>
              <a:t>adequate seal</a:t>
            </a:r>
            <a:endParaRPr lang="en-US" sz="2400" dirty="0"/>
          </a:p>
        </p:txBody>
      </p:sp>
      <p:grpSp>
        <p:nvGrpSpPr>
          <p:cNvPr id="5" name="Group 4"/>
          <p:cNvGrpSpPr/>
          <p:nvPr/>
        </p:nvGrpSpPr>
        <p:grpSpPr>
          <a:xfrm>
            <a:off x="4752976" y="1333500"/>
            <a:ext cx="3717925" cy="2643187"/>
            <a:chOff x="2786062" y="3205163"/>
            <a:chExt cx="3571876" cy="2447924"/>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063" y="3205163"/>
              <a:ext cx="357187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3652837"/>
              <a:ext cx="35718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6062" y="4652962"/>
              <a:ext cx="35718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4752975" y="4179887"/>
            <a:ext cx="3717924" cy="2479675"/>
            <a:chOff x="4729162" y="4481513"/>
            <a:chExt cx="3619501" cy="2479675"/>
          </a:xfrm>
        </p:grpSpPr>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9163" y="4481513"/>
              <a:ext cx="361950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9162" y="4967288"/>
              <a:ext cx="361950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9163" y="5951538"/>
              <a:ext cx="361950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493404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Bridging – step 4</a:t>
            </a:r>
            <a:endParaRPr lang="en-US" sz="2800" dirty="0"/>
          </a:p>
        </p:txBody>
      </p:sp>
      <p:sp>
        <p:nvSpPr>
          <p:cNvPr id="3" name="Text Placeholder 2"/>
          <p:cNvSpPr>
            <a:spLocks noGrp="1"/>
          </p:cNvSpPr>
          <p:nvPr>
            <p:ph type="body" sz="half" idx="1"/>
          </p:nvPr>
        </p:nvSpPr>
        <p:spPr/>
        <p:txBody>
          <a:bodyPr/>
          <a:lstStyle/>
          <a:p>
            <a:pPr marL="342900" indent="-342900">
              <a:buFont typeface="Arial" panose="020B0604020202020204" pitchFamily="34" charset="0"/>
              <a:buChar char="•"/>
            </a:pPr>
            <a:r>
              <a:rPr lang="en-US" sz="2400" dirty="0"/>
              <a:t>Cut a hole in the center </a:t>
            </a:r>
            <a:r>
              <a:rPr lang="en-US" sz="2400" dirty="0" smtClean="0"/>
              <a:t>of film </a:t>
            </a:r>
            <a:r>
              <a:rPr lang="en-US" sz="2400" dirty="0"/>
              <a:t>over bridge </a:t>
            </a:r>
            <a:r>
              <a:rPr lang="en-US" sz="2400" dirty="0" smtClean="0"/>
              <a:t>foam</a:t>
            </a:r>
            <a:endParaRPr lang="en-US" sz="2400" dirty="0"/>
          </a:p>
          <a:p>
            <a:pPr marL="342900" indent="-342900">
              <a:buFont typeface="Arial" panose="020B0604020202020204" pitchFamily="34" charset="0"/>
              <a:buChar char="•"/>
            </a:pPr>
            <a:r>
              <a:rPr lang="en-US" sz="2400" dirty="0" smtClean="0"/>
              <a:t>The </a:t>
            </a:r>
            <a:r>
              <a:rPr lang="en-US" sz="2400" dirty="0"/>
              <a:t>hole should be </a:t>
            </a:r>
            <a:r>
              <a:rPr lang="en-US" sz="2400" dirty="0" smtClean="0"/>
              <a:t>at least .79in (2cm) in diameter</a:t>
            </a:r>
          </a:p>
          <a:p>
            <a:pPr marL="342900" indent="-342900">
              <a:buFont typeface="Arial" panose="020B0604020202020204" pitchFamily="34" charset="0"/>
              <a:buChar char="•"/>
            </a:pPr>
            <a:r>
              <a:rPr lang="en-US" sz="2400" dirty="0" smtClean="0"/>
              <a:t>Remove </a:t>
            </a:r>
            <a:r>
              <a:rPr lang="en-US" sz="2400" dirty="0"/>
              <a:t>any </a:t>
            </a:r>
            <a:r>
              <a:rPr lang="en-US" sz="2400" dirty="0" smtClean="0"/>
              <a:t>excess trimmed film</a:t>
            </a:r>
            <a:endParaRPr lang="en-US" sz="2400" dirty="0"/>
          </a:p>
          <a:p>
            <a:pPr marL="342900" indent="-342900">
              <a:buFont typeface="Arial" panose="020B0604020202020204" pitchFamily="34" charset="0"/>
              <a:buChar char="•"/>
            </a:pPr>
            <a:r>
              <a:rPr lang="en-US" sz="2400" dirty="0" smtClean="0"/>
              <a:t>The </a:t>
            </a:r>
            <a:r>
              <a:rPr lang="en-US" sz="2400" dirty="0"/>
              <a:t>center opening of </a:t>
            </a:r>
            <a:r>
              <a:rPr lang="en-US" sz="2400" dirty="0" smtClean="0"/>
              <a:t>the RENASYS</a:t>
            </a:r>
            <a:r>
              <a:rPr lang="en-US" sz="2400" dirty="0" smtClean="0">
                <a:latin typeface="Smith&amp;NephewLF"/>
              </a:rPr>
              <a:t>™</a:t>
            </a:r>
            <a:r>
              <a:rPr lang="en-US" sz="2400" dirty="0" smtClean="0"/>
              <a:t> Soft Port </a:t>
            </a:r>
            <a:r>
              <a:rPr lang="en-US" sz="2400" dirty="0"/>
              <a:t>Dressing will </a:t>
            </a:r>
            <a:r>
              <a:rPr lang="en-US" sz="2400" dirty="0" smtClean="0"/>
              <a:t>be aligned </a:t>
            </a:r>
            <a:r>
              <a:rPr lang="en-US" sz="2400" dirty="0"/>
              <a:t>over the hole </a:t>
            </a:r>
            <a:r>
              <a:rPr lang="en-US" sz="2400" dirty="0" smtClean="0"/>
              <a:t>to deliver </a:t>
            </a:r>
            <a:r>
              <a:rPr lang="en-US" sz="2400" dirty="0"/>
              <a:t>negative </a:t>
            </a:r>
            <a:r>
              <a:rPr lang="en-US" sz="2400" dirty="0" smtClean="0"/>
              <a:t>pressure</a:t>
            </a:r>
            <a:endParaRPr lang="en-US" sz="2400" dirty="0"/>
          </a:p>
        </p:txBody>
      </p:sp>
      <p:sp>
        <p:nvSpPr>
          <p:cNvPr id="4" name="Text Placeholder 3"/>
          <p:cNvSpPr>
            <a:spLocks noGrp="1"/>
          </p:cNvSpPr>
          <p:nvPr>
            <p:ph type="body" sz="half" idx="2"/>
          </p:nvPr>
        </p:nvSpPr>
        <p:spPr/>
        <p:txBody>
          <a:bodyPr/>
          <a:lstStyle/>
          <a:p>
            <a:endParaRPr lang="en-US" dirty="0"/>
          </a:p>
        </p:txBody>
      </p:sp>
      <p:grpSp>
        <p:nvGrpSpPr>
          <p:cNvPr id="7" name="Group 6"/>
          <p:cNvGrpSpPr/>
          <p:nvPr/>
        </p:nvGrpSpPr>
        <p:grpSpPr>
          <a:xfrm>
            <a:off x="4730748" y="1282700"/>
            <a:ext cx="3600451" cy="2505075"/>
            <a:chOff x="4705350" y="1812925"/>
            <a:chExt cx="3314700" cy="238125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350" y="1812925"/>
              <a:ext cx="33147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2174875"/>
              <a:ext cx="331470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350" y="3184525"/>
              <a:ext cx="331470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4730748" y="3924395"/>
            <a:ext cx="3625851" cy="2768600"/>
            <a:chOff x="4713286" y="4305300"/>
            <a:chExt cx="3332163" cy="2552700"/>
          </a:xfrm>
        </p:grpSpPr>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224" y="4305300"/>
              <a:ext cx="332422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1223" y="5019675"/>
              <a:ext cx="3324225"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3286" y="6029325"/>
              <a:ext cx="332422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7176468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Bridging – step 5</a:t>
            </a:r>
            <a:endParaRPr lang="en-US" sz="2800" dirty="0"/>
          </a:p>
        </p:txBody>
      </p:sp>
      <p:sp>
        <p:nvSpPr>
          <p:cNvPr id="3" name="Text Placeholder 2"/>
          <p:cNvSpPr>
            <a:spLocks noGrp="1"/>
          </p:cNvSpPr>
          <p:nvPr>
            <p:ph type="body" sz="half" idx="1"/>
          </p:nvPr>
        </p:nvSpPr>
        <p:spPr/>
        <p:txBody>
          <a:bodyPr/>
          <a:lstStyle/>
          <a:p>
            <a:r>
              <a:rPr lang="en-US" dirty="0" smtClean="0"/>
              <a:t>Initiate therapy and ensure that the entire dressing including the RENASYS</a:t>
            </a:r>
            <a:r>
              <a:rPr lang="en-US" dirty="0" smtClean="0">
                <a:latin typeface="Smith&amp;NephewLF"/>
              </a:rPr>
              <a:t>™ Soft Port is collapsed</a:t>
            </a:r>
            <a:endParaRPr lang="en-US" dirty="0" smtClean="0"/>
          </a:p>
          <a:p>
            <a:r>
              <a:rPr lang="en-US" dirty="0" smtClean="0"/>
              <a:t>Finished </a:t>
            </a:r>
            <a:r>
              <a:rPr lang="en-US" dirty="0"/>
              <a:t>and leak free dressing should be firm to the </a:t>
            </a:r>
            <a:r>
              <a:rPr lang="en-US" dirty="0" smtClean="0"/>
              <a:t>touch</a:t>
            </a:r>
            <a:endParaRPr lang="en-US" dirty="0"/>
          </a:p>
        </p:txBody>
      </p:sp>
      <p:sp>
        <p:nvSpPr>
          <p:cNvPr id="4" name="Text Placeholder 3"/>
          <p:cNvSpPr>
            <a:spLocks noGrp="1"/>
          </p:cNvSpPr>
          <p:nvPr>
            <p:ph type="body" sz="half" idx="2"/>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722" y="1828800"/>
            <a:ext cx="4014165" cy="28829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85774" y="5837962"/>
            <a:ext cx="8372475" cy="923330"/>
          </a:xfrm>
          <a:prstGeom prst="rect">
            <a:avLst/>
          </a:prstGeom>
          <a:ln>
            <a:solidFill>
              <a:srgbClr val="FF0000"/>
            </a:solidFill>
          </a:ln>
        </p:spPr>
        <p:txBody>
          <a:bodyPr wrap="square">
            <a:spAutoFit/>
          </a:bodyPr>
          <a:lstStyle/>
          <a:p>
            <a:r>
              <a:rPr lang="en-US" dirty="0" smtClean="0">
                <a:solidFill>
                  <a:srgbClr val="FF0000"/>
                </a:solidFill>
              </a:rPr>
              <a:t>Carefully </a:t>
            </a:r>
            <a:r>
              <a:rPr lang="en-US" dirty="0">
                <a:solidFill>
                  <a:srgbClr val="FF0000"/>
                </a:solidFill>
              </a:rPr>
              <a:t>monitor patients for signs of bleeding, which may lead to interruption in therapy and hemodynamic instability. If such  symptoms are observed, immediately discontinue therapy, take appropriate measures to control bleeding, and contact treating clinician</a:t>
            </a:r>
          </a:p>
        </p:txBody>
      </p:sp>
    </p:spTree>
    <p:extLst>
      <p:ext uri="{BB962C8B-B14F-4D97-AF65-F5344CB8AC3E}">
        <p14:creationId xmlns:p14="http://schemas.microsoft.com/office/powerpoint/2010/main" val="9331711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025" y="869442"/>
            <a:ext cx="8229600" cy="768096"/>
          </a:xfrm>
        </p:spPr>
        <p:txBody>
          <a:bodyPr>
            <a:noAutofit/>
          </a:bodyPr>
          <a:lstStyle/>
          <a:p>
            <a:r>
              <a:rPr lang="en-US" sz="2800" dirty="0"/>
              <a:t>Optimization of therapy: Bridging</a:t>
            </a:r>
            <a:br>
              <a:rPr lang="en-US" sz="2800" dirty="0"/>
            </a:br>
            <a:endParaRPr lang="en-US" sz="2800" dirty="0"/>
          </a:p>
        </p:txBody>
      </p:sp>
      <p:sp>
        <p:nvSpPr>
          <p:cNvPr id="6" name="Text Placeholder 5"/>
          <p:cNvSpPr>
            <a:spLocks noGrp="1"/>
          </p:cNvSpPr>
          <p:nvPr>
            <p:ph type="body" idx="1"/>
          </p:nvPr>
        </p:nvSpPr>
        <p:spPr>
          <a:xfrm>
            <a:off x="247650" y="1826768"/>
            <a:ext cx="8705850" cy="4453128"/>
          </a:xfrm>
        </p:spPr>
        <p:txBody>
          <a:bodyPr/>
          <a:lstStyle/>
          <a:p>
            <a:pPr marL="342900" indent="-342900">
              <a:buFont typeface="Arial" panose="020B0604020202020204" pitchFamily="34" charset="0"/>
              <a:buChar char="•"/>
            </a:pPr>
            <a:r>
              <a:rPr lang="en-US" dirty="0" smtClean="0"/>
              <a:t>Connecting </a:t>
            </a:r>
            <a:r>
              <a:rPr lang="en-US" dirty="0"/>
              <a:t>two wounds of different etiologies </a:t>
            </a:r>
            <a:r>
              <a:rPr lang="en-US" dirty="0" smtClean="0"/>
              <a:t>via a bridge </a:t>
            </a:r>
            <a:r>
              <a:rPr lang="en-US" dirty="0"/>
              <a:t>is not recommended due to the risk of cross </a:t>
            </a:r>
            <a:r>
              <a:rPr lang="en-US" dirty="0" smtClean="0"/>
              <a:t>contamination</a:t>
            </a:r>
            <a:endParaRPr lang="en-US" dirty="0"/>
          </a:p>
          <a:p>
            <a:pPr marL="342900" indent="-342900">
              <a:buFont typeface="Arial" panose="020B0604020202020204" pitchFamily="34" charset="0"/>
              <a:buChar char="•"/>
            </a:pPr>
            <a:r>
              <a:rPr lang="en-US" dirty="0" smtClean="0"/>
              <a:t>Connecting </a:t>
            </a:r>
            <a:r>
              <a:rPr lang="en-US" dirty="0"/>
              <a:t>two wounds of differing infection status via a bridge (non-infected with infected) is </a:t>
            </a:r>
            <a:r>
              <a:rPr lang="en-US" dirty="0" smtClean="0"/>
              <a:t>not recommended </a:t>
            </a:r>
            <a:r>
              <a:rPr lang="en-US" dirty="0"/>
              <a:t>due to the risk of cross </a:t>
            </a:r>
            <a:r>
              <a:rPr lang="en-US" dirty="0" smtClean="0"/>
              <a:t>contamination</a:t>
            </a:r>
            <a:endParaRPr lang="en-US" dirty="0"/>
          </a:p>
          <a:p>
            <a:pPr marL="342900" indent="-342900">
              <a:buFont typeface="Arial" panose="020B0604020202020204" pitchFamily="34" charset="0"/>
              <a:buChar char="•"/>
            </a:pPr>
            <a:r>
              <a:rPr lang="en-US" dirty="0" smtClean="0"/>
              <a:t>When </a:t>
            </a:r>
            <a:r>
              <a:rPr lang="en-US" dirty="0"/>
              <a:t>using a bridging technique, choose a location where the bridge is least likely to be </a:t>
            </a:r>
            <a:r>
              <a:rPr lang="en-US" dirty="0" smtClean="0"/>
              <a:t>weight bearing</a:t>
            </a:r>
            <a:r>
              <a:rPr lang="en-US" dirty="0"/>
              <a:t>. This will support the bridge remaining open to optimize transfer of </a:t>
            </a:r>
            <a:r>
              <a:rPr lang="en-US" dirty="0" smtClean="0"/>
              <a:t>fluid </a:t>
            </a:r>
            <a:r>
              <a:rPr lang="en-US" dirty="0"/>
              <a:t>and </a:t>
            </a:r>
            <a:r>
              <a:rPr lang="en-US" dirty="0" smtClean="0"/>
              <a:t>vacuum</a:t>
            </a:r>
            <a:endParaRPr lang="en-US" dirty="0"/>
          </a:p>
          <a:p>
            <a:pPr marL="342900" indent="-342900">
              <a:buFont typeface="Arial" panose="020B0604020202020204" pitchFamily="34" charset="0"/>
              <a:buChar char="•"/>
            </a:pPr>
            <a:r>
              <a:rPr lang="en-US" dirty="0" smtClean="0"/>
              <a:t>To </a:t>
            </a:r>
            <a:r>
              <a:rPr lang="en-US" dirty="0"/>
              <a:t>optimize transfer of </a:t>
            </a:r>
            <a:r>
              <a:rPr lang="en-US" dirty="0" smtClean="0"/>
              <a:t>fluid </a:t>
            </a:r>
            <a:r>
              <a:rPr lang="en-US" dirty="0"/>
              <a:t>and vacuum through a bridge, foam is recommended. In the </a:t>
            </a:r>
            <a:r>
              <a:rPr lang="en-US" dirty="0" smtClean="0"/>
              <a:t>instance that </a:t>
            </a:r>
            <a:r>
              <a:rPr lang="en-US" dirty="0"/>
              <a:t>gauze is used, particularly for wounds with moderate to heavy drainage, more </a:t>
            </a:r>
            <a:r>
              <a:rPr lang="en-US" dirty="0" smtClean="0"/>
              <a:t>frequent inspection </a:t>
            </a:r>
            <a:r>
              <a:rPr lang="en-US" dirty="0"/>
              <a:t>of the dressing and dressing changes may be </a:t>
            </a:r>
            <a:r>
              <a:rPr lang="en-US" dirty="0" smtClean="0"/>
              <a:t>required</a:t>
            </a:r>
            <a:endParaRPr lang="en-US" dirty="0"/>
          </a:p>
        </p:txBody>
      </p:sp>
    </p:spTree>
    <p:extLst>
      <p:ext uri="{BB962C8B-B14F-4D97-AF65-F5344CB8AC3E}">
        <p14:creationId xmlns:p14="http://schemas.microsoft.com/office/powerpoint/2010/main" val="17158565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478" y="739357"/>
            <a:ext cx="8229600" cy="768096"/>
          </a:xfrm>
        </p:spPr>
        <p:txBody>
          <a:bodyPr>
            <a:noAutofit/>
          </a:bodyPr>
          <a:lstStyle/>
          <a:p>
            <a:r>
              <a:rPr lang="en-US" dirty="0" smtClean="0"/>
              <a:t>Changing canister</a:t>
            </a:r>
            <a:r>
              <a:rPr lang="en-US" sz="3200" dirty="0"/>
              <a:t/>
            </a:r>
            <a:br>
              <a:rPr lang="en-US" sz="3200" dirty="0"/>
            </a:br>
            <a:endParaRPr lang="en-US" sz="3200" dirty="0"/>
          </a:p>
        </p:txBody>
      </p:sp>
      <p:sp>
        <p:nvSpPr>
          <p:cNvPr id="4" name="Text Placeholder 3"/>
          <p:cNvSpPr>
            <a:spLocks noGrp="1"/>
          </p:cNvSpPr>
          <p:nvPr>
            <p:ph type="body" sz="half" idx="1"/>
          </p:nvPr>
        </p:nvSpPr>
        <p:spPr/>
        <p:txBody>
          <a:bodyPr/>
          <a:lstStyle/>
          <a:p>
            <a:pPr marL="342900" indent="-342900">
              <a:buFont typeface="Arial" panose="020B0604020202020204" pitchFamily="34" charset="0"/>
              <a:buChar char="•"/>
            </a:pPr>
            <a:r>
              <a:rPr lang="en-US" dirty="0"/>
              <a:t>Light flashes </a:t>
            </a:r>
            <a:r>
              <a:rPr lang="en-US" dirty="0" smtClean="0"/>
              <a:t>yellow</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a:t>LCD Warning! </a:t>
            </a:r>
            <a:r>
              <a:rPr lang="en-US" dirty="0" smtClean="0"/>
              <a:t>Blockage/Full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Canister is </a:t>
            </a:r>
            <a:r>
              <a:rPr lang="en-US" dirty="0" smtClean="0"/>
              <a:t>full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Alarm will </a:t>
            </a:r>
            <a:r>
              <a:rPr lang="en-US" dirty="0" smtClean="0"/>
              <a:t>sound - beeps 2 times </a:t>
            </a:r>
            <a:r>
              <a:rPr lang="en-US" dirty="0"/>
              <a:t>every </a:t>
            </a:r>
            <a:r>
              <a:rPr lang="en-US" dirty="0" smtClean="0"/>
              <a:t>20 seconds</a:t>
            </a:r>
          </a:p>
          <a:p>
            <a:endParaRPr lang="en-US" dirty="0"/>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687" y="2149812"/>
            <a:ext cx="115887"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954278" y="1507453"/>
            <a:ext cx="3595956" cy="4726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Oval 22"/>
          <p:cNvSpPr/>
          <p:nvPr/>
        </p:nvSpPr>
        <p:spPr>
          <a:xfrm flipH="1">
            <a:off x="6694311" y="1703393"/>
            <a:ext cx="115890" cy="15832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2636322" y="1852831"/>
            <a:ext cx="382936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716977" y="2802577"/>
            <a:ext cx="2280062" cy="950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48" name="Straight Arrow Connector 2047"/>
          <p:cNvCxnSpPr/>
          <p:nvPr/>
        </p:nvCxnSpPr>
        <p:spPr>
          <a:xfrm>
            <a:off x="2339439" y="3633849"/>
            <a:ext cx="2945080" cy="3443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273525" y="3978234"/>
            <a:ext cx="635099" cy="626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2" name="Rectangle 2051"/>
          <p:cNvSpPr/>
          <p:nvPr/>
        </p:nvSpPr>
        <p:spPr>
          <a:xfrm>
            <a:off x="183408" y="6263094"/>
            <a:ext cx="8960592" cy="830997"/>
          </a:xfrm>
          <a:prstGeom prst="rect">
            <a:avLst/>
          </a:prstGeom>
        </p:spPr>
        <p:txBody>
          <a:bodyPr wrap="square">
            <a:spAutoFit/>
          </a:bodyPr>
          <a:lstStyle/>
          <a:p>
            <a:r>
              <a:rPr lang="en-US" sz="1600" b="1" dirty="0" smtClean="0">
                <a:solidFill>
                  <a:schemeClr val="accent1"/>
                </a:solidFill>
              </a:rPr>
              <a:t>Note: </a:t>
            </a:r>
            <a:r>
              <a:rPr lang="en-US" sz="1600" b="1" dirty="0">
                <a:solidFill>
                  <a:schemeClr val="accent1"/>
                </a:solidFill>
              </a:rPr>
              <a:t>To optimize canister over-capacity alarm functionality, canister must be changed in the event the canister </a:t>
            </a:r>
            <a:r>
              <a:rPr lang="en-US" sz="1600" b="1" dirty="0" smtClean="0">
                <a:solidFill>
                  <a:schemeClr val="accent1"/>
                </a:solidFill>
              </a:rPr>
              <a:t>contents reach </a:t>
            </a:r>
            <a:r>
              <a:rPr lang="en-US" sz="1600" b="1" dirty="0">
                <a:solidFill>
                  <a:schemeClr val="accent1"/>
                </a:solidFill>
              </a:rPr>
              <a:t>maximum volume indication (</a:t>
            </a:r>
            <a:r>
              <a:rPr lang="en-US" sz="1600" b="1" dirty="0" smtClean="0">
                <a:solidFill>
                  <a:schemeClr val="accent1"/>
                </a:solidFill>
              </a:rPr>
              <a:t>300mL </a:t>
            </a:r>
            <a:r>
              <a:rPr lang="en-US" sz="1600" b="1" dirty="0">
                <a:solidFill>
                  <a:schemeClr val="accent1"/>
                </a:solidFill>
              </a:rPr>
              <a:t>or </a:t>
            </a:r>
            <a:r>
              <a:rPr lang="en-US" sz="1600" b="1" dirty="0" smtClean="0">
                <a:solidFill>
                  <a:schemeClr val="accent1"/>
                </a:solidFill>
              </a:rPr>
              <a:t>750mL </a:t>
            </a:r>
            <a:r>
              <a:rPr lang="en-US" sz="1600" b="1" dirty="0">
                <a:solidFill>
                  <a:schemeClr val="accent1"/>
                </a:solidFill>
              </a:rPr>
              <a:t>fill line).</a:t>
            </a:r>
          </a:p>
          <a:p>
            <a:endParaRPr lang="en-US" sz="1600" b="1" dirty="0">
              <a:solidFill>
                <a:schemeClr val="accent1"/>
              </a:solidFill>
            </a:endParaRPr>
          </a:p>
        </p:txBody>
      </p:sp>
      <p:sp>
        <p:nvSpPr>
          <p:cNvPr id="12" name="Oval 11"/>
          <p:cNvSpPr/>
          <p:nvPr/>
        </p:nvSpPr>
        <p:spPr>
          <a:xfrm>
            <a:off x="6655583" y="1691228"/>
            <a:ext cx="154618" cy="277272"/>
          </a:xfrm>
          <a:prstGeom prst="ellipse">
            <a:avLst/>
          </a:prstGeom>
          <a:solidFill>
            <a:srgbClr val="FFFF00"/>
          </a:solidFill>
          <a:ln w="3175">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742208" y="5167445"/>
            <a:ext cx="3921496" cy="768096"/>
          </a:xfrm>
          <a:prstGeom prst="rect">
            <a:avLst/>
          </a:prstGeom>
        </p:spPr>
        <p:txBody>
          <a:bodyPr vert="horz" lIns="0" tIns="0" rIns="0" bIns="0" rtlCol="0" anchor="ctr">
            <a:normAutofit fontScale="75000" lnSpcReduction="20000"/>
          </a:bodyPr>
          <a:lstStyle>
            <a:lvl1pPr algn="l" defTabSz="914400" rtl="0" eaLnBrk="1" latinLnBrk="0" hangingPunct="1">
              <a:spcBef>
                <a:spcPct val="0"/>
              </a:spcBef>
              <a:buNone/>
              <a:defRPr sz="2800" kern="1200">
                <a:solidFill>
                  <a:srgbClr val="4D4E53"/>
                </a:solidFill>
                <a:latin typeface="Smith&amp;NephewLF" pitchFamily="34" charset="0"/>
                <a:ea typeface="+mj-ea"/>
                <a:cs typeface="+mj-cs"/>
              </a:defRPr>
            </a:lvl1pPr>
          </a:lstStyle>
          <a:p>
            <a:r>
              <a:rPr lang="en-US" b="1" dirty="0" smtClean="0">
                <a:solidFill>
                  <a:schemeClr val="tx1"/>
                </a:solidFill>
              </a:rPr>
              <a:t>Do not wait for alarm activation to    change the canister</a:t>
            </a:r>
            <a:r>
              <a:rPr lang="en-US" dirty="0" smtClean="0"/>
              <a:t/>
            </a:r>
            <a:br>
              <a:rPr lang="en-US" dirty="0" smtClean="0"/>
            </a:br>
            <a:endParaRPr lang="en-US" dirty="0"/>
          </a:p>
        </p:txBody>
      </p:sp>
    </p:spTree>
    <p:extLst>
      <p:ext uri="{BB962C8B-B14F-4D97-AF65-F5344CB8AC3E}">
        <p14:creationId xmlns:p14="http://schemas.microsoft.com/office/powerpoint/2010/main" val="383887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Changing canister</a:t>
            </a:r>
            <a:endParaRPr lang="en-US" dirty="0"/>
          </a:p>
        </p:txBody>
      </p:sp>
      <p:sp>
        <p:nvSpPr>
          <p:cNvPr id="4" name="Text Placeholder 3"/>
          <p:cNvSpPr>
            <a:spLocks noGrp="1"/>
          </p:cNvSpPr>
          <p:nvPr>
            <p:ph type="body" sz="half" idx="1"/>
          </p:nvPr>
        </p:nvSpPr>
        <p:spPr/>
        <p:txBody>
          <a:bodyPr/>
          <a:lstStyle/>
          <a:p>
            <a:endParaRPr lang="en-US" dirty="0"/>
          </a:p>
        </p:txBody>
      </p:sp>
      <p:sp>
        <p:nvSpPr>
          <p:cNvPr id="5" name="Text Placeholder 4"/>
          <p:cNvSpPr>
            <a:spLocks noGrp="1"/>
          </p:cNvSpPr>
          <p:nvPr>
            <p:ph type="body" sz="half" idx="2"/>
          </p:nvPr>
        </p:nvSpPr>
        <p:spPr/>
        <p:txBody>
          <a:bodyPr/>
          <a:lstStyle/>
          <a:p>
            <a:r>
              <a:rPr lang="en-US" sz="2400" dirty="0" smtClean="0"/>
              <a:t>    To </a:t>
            </a:r>
            <a:r>
              <a:rPr lang="en-US" sz="2400" dirty="0"/>
              <a:t>change canister: </a:t>
            </a:r>
          </a:p>
          <a:p>
            <a:pPr marL="342900" indent="-342900">
              <a:buFont typeface="Arial" panose="020B0604020202020204" pitchFamily="34" charset="0"/>
              <a:buChar char="•"/>
            </a:pPr>
            <a:r>
              <a:rPr lang="en-US" sz="2400" dirty="0"/>
              <a:t>Clamp dressing tubing </a:t>
            </a:r>
            <a:endParaRPr lang="en-US" sz="2400" dirty="0" smtClean="0"/>
          </a:p>
          <a:p>
            <a:pPr marL="342900" indent="-342900">
              <a:buFont typeface="Arial" panose="020B0604020202020204" pitchFamily="34" charset="0"/>
              <a:buChar char="•"/>
            </a:pPr>
            <a:endParaRPr lang="en-US" sz="2400" dirty="0"/>
          </a:p>
          <a:p>
            <a:endParaRPr lang="en-US" sz="2400" dirty="0" smtClean="0"/>
          </a:p>
          <a:p>
            <a:endParaRPr lang="en-US" sz="2400" dirty="0"/>
          </a:p>
          <a:p>
            <a:endParaRPr lang="en-US" sz="2400" dirty="0"/>
          </a:p>
          <a:p>
            <a:pPr marL="342900" indent="-342900">
              <a:buFont typeface="Arial" panose="020B0604020202020204" pitchFamily="34" charset="0"/>
              <a:buChar char="•"/>
            </a:pPr>
            <a:r>
              <a:rPr lang="en-US" sz="2400" dirty="0"/>
              <a:t>Stop therapy </a:t>
            </a:r>
          </a:p>
          <a:p>
            <a:pPr marL="342900" indent="-342900">
              <a:buFont typeface="Arial" panose="020B0604020202020204" pitchFamily="34" charset="0"/>
              <a:buChar char="•"/>
            </a:pPr>
            <a:r>
              <a:rPr lang="en-US" sz="2400" dirty="0"/>
              <a:t>Disconnect canister tube from dressing tube and cap both tubing connectors </a:t>
            </a:r>
          </a:p>
          <a:p>
            <a:pPr marL="342900" indent="-342900">
              <a:buFont typeface="Arial" panose="020B0604020202020204" pitchFamily="34" charset="0"/>
              <a:buChar char="•"/>
            </a:pPr>
            <a:r>
              <a:rPr lang="en-US" sz="2400" dirty="0"/>
              <a:t>Open orange canister clips </a:t>
            </a:r>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87" y="1683326"/>
            <a:ext cx="4378036" cy="492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p:cNvSpPr/>
          <p:nvPr/>
        </p:nvSpPr>
        <p:spPr>
          <a:xfrm>
            <a:off x="2138527" y="1975231"/>
            <a:ext cx="113828" cy="182656"/>
          </a:xfrm>
          <a:prstGeom prst="ellipse">
            <a:avLst/>
          </a:prstGeom>
          <a:solidFill>
            <a:srgbClr val="FFFF00"/>
          </a:solidFill>
          <a:ln w="3175">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1991" y="2656937"/>
            <a:ext cx="866899" cy="39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a:xfrm flipH="1" flipV="1">
            <a:off x="3940137" y="4501208"/>
            <a:ext cx="993813" cy="1880542"/>
          </a:xfrm>
          <a:prstGeom prst="straightConnector1">
            <a:avLst/>
          </a:prstGeom>
          <a:ln>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28891" y="4299793"/>
            <a:ext cx="533778" cy="526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517" r="6075" b="55464"/>
          <a:stretch/>
        </p:blipFill>
        <p:spPr bwMode="auto">
          <a:xfrm>
            <a:off x="6578599" y="3187011"/>
            <a:ext cx="2286000" cy="1298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4174" t="44809" r="16356"/>
          <a:stretch/>
        </p:blipFill>
        <p:spPr bwMode="auto">
          <a:xfrm>
            <a:off x="4744192" y="2883166"/>
            <a:ext cx="1834407" cy="1661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62943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98" y="901272"/>
            <a:ext cx="8229600" cy="768096"/>
          </a:xfrm>
        </p:spPr>
        <p:txBody>
          <a:bodyPr>
            <a:normAutofit/>
          </a:bodyPr>
          <a:lstStyle/>
          <a:p>
            <a:r>
              <a:rPr lang="en-US" dirty="0" smtClean="0"/>
              <a:t>Changing canister</a:t>
            </a:r>
            <a:endParaRPr lang="en-US" dirty="0"/>
          </a:p>
        </p:txBody>
      </p:sp>
      <p:sp>
        <p:nvSpPr>
          <p:cNvPr id="3" name="Text Placeholder 2"/>
          <p:cNvSpPr>
            <a:spLocks noGrp="1"/>
          </p:cNvSpPr>
          <p:nvPr>
            <p:ph type="body" sz="half" idx="1"/>
          </p:nvPr>
        </p:nvSpPr>
        <p:spPr>
          <a:xfrm>
            <a:off x="280687" y="1773781"/>
            <a:ext cx="4020909" cy="4694797"/>
          </a:xfrm>
        </p:spPr>
        <p:txBody>
          <a:bodyPr/>
          <a:lstStyle/>
          <a:p>
            <a:endParaRPr lang="en-US" dirty="0"/>
          </a:p>
        </p:txBody>
      </p:sp>
      <p:sp>
        <p:nvSpPr>
          <p:cNvPr id="4" name="Text Placeholder 3"/>
          <p:cNvSpPr>
            <a:spLocks noGrp="1"/>
          </p:cNvSpPr>
          <p:nvPr>
            <p:ph type="body" sz="half" idx="2"/>
          </p:nvPr>
        </p:nvSpPr>
        <p:spPr/>
        <p:txBody>
          <a:bodyPr/>
          <a:lstStyle/>
          <a:p>
            <a:r>
              <a:rPr lang="en-US" sz="2400" dirty="0" smtClean="0"/>
              <a:t>     Removing </a:t>
            </a:r>
            <a:r>
              <a:rPr lang="en-US" sz="2400" dirty="0"/>
              <a:t>canister: </a:t>
            </a:r>
          </a:p>
          <a:p>
            <a:pPr marL="342900" indent="-342900">
              <a:buFont typeface="Arial" panose="020B0604020202020204" pitchFamily="34" charset="0"/>
              <a:buChar char="•"/>
            </a:pPr>
            <a:r>
              <a:rPr lang="en-US" sz="2400" dirty="0"/>
              <a:t>Gently pull canister in downward motion to release from device </a:t>
            </a:r>
          </a:p>
          <a:p>
            <a:endParaRPr lang="en-US" sz="24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78" r="4647"/>
          <a:stretch/>
        </p:blipFill>
        <p:spPr bwMode="auto">
          <a:xfrm>
            <a:off x="218898" y="1669368"/>
            <a:ext cx="4064000" cy="4903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7970" y="2663414"/>
            <a:ext cx="925857" cy="42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07060" y="4664496"/>
            <a:ext cx="533778" cy="526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1799" y="4786650"/>
            <a:ext cx="4375502" cy="1207749"/>
          </a:xfrm>
          <a:prstGeom prst="rect">
            <a:avLst/>
          </a:prstGeom>
          <a:ln w="19050">
            <a:solidFill>
              <a:srgbClr val="FF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247320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Changing canister</a:t>
            </a:r>
            <a:endParaRPr lang="en-US" dirty="0"/>
          </a:p>
        </p:txBody>
      </p:sp>
      <p:sp>
        <p:nvSpPr>
          <p:cNvPr id="3" name="Text Placeholder 2"/>
          <p:cNvSpPr>
            <a:spLocks noGrp="1"/>
          </p:cNvSpPr>
          <p:nvPr>
            <p:ph type="body" sz="half" idx="1"/>
          </p:nvPr>
        </p:nvSpPr>
        <p:spPr/>
        <p:txBody>
          <a:bodyPr/>
          <a:lstStyle/>
          <a:p>
            <a:endParaRPr lang="en-US" dirty="0"/>
          </a:p>
        </p:txBody>
      </p:sp>
      <p:sp>
        <p:nvSpPr>
          <p:cNvPr id="4" name="Text Placeholder 3"/>
          <p:cNvSpPr>
            <a:spLocks noGrp="1"/>
          </p:cNvSpPr>
          <p:nvPr>
            <p:ph type="body" sz="half" idx="2"/>
          </p:nvPr>
        </p:nvSpPr>
        <p:spPr>
          <a:xfrm>
            <a:off x="4584700" y="901701"/>
            <a:ext cx="4305300" cy="5581650"/>
          </a:xfrm>
        </p:spPr>
        <p:txBody>
          <a:bodyPr/>
          <a:lstStyle/>
          <a:p>
            <a:r>
              <a:rPr lang="en-US" sz="2400" b="1" dirty="0" smtClean="0"/>
              <a:t>    Attaching </a:t>
            </a:r>
            <a:r>
              <a:rPr lang="en-US" sz="2400" b="1" dirty="0"/>
              <a:t>new canister: </a:t>
            </a:r>
          </a:p>
          <a:p>
            <a:pPr marL="342900" indent="-342900">
              <a:buFont typeface="Arial" panose="020B0604020202020204" pitchFamily="34" charset="0"/>
              <a:buChar char="•"/>
            </a:pPr>
            <a:r>
              <a:rPr lang="en-US" sz="2400" dirty="0" smtClean="0"/>
              <a:t>Ensure device is off</a:t>
            </a:r>
          </a:p>
          <a:p>
            <a:pPr marL="342900" indent="-342900">
              <a:buFont typeface="Arial" panose="020B0604020202020204" pitchFamily="34" charset="0"/>
              <a:buChar char="•"/>
            </a:pPr>
            <a:r>
              <a:rPr lang="en-US" sz="2400" dirty="0" smtClean="0"/>
              <a:t>Open both orange clips on the sides of canister</a:t>
            </a:r>
          </a:p>
          <a:p>
            <a:pPr marL="342900" indent="-342900">
              <a:buFont typeface="Arial" panose="020B0604020202020204" pitchFamily="34" charset="0"/>
              <a:buChar char="•"/>
            </a:pPr>
            <a:r>
              <a:rPr lang="en-US" sz="2400" dirty="0" smtClean="0"/>
              <a:t>Align canister so that viewing window is facing forward</a:t>
            </a:r>
            <a:endParaRPr lang="en-US" sz="2400" dirty="0"/>
          </a:p>
          <a:p>
            <a:pPr marL="342900" indent="-342900">
              <a:buFont typeface="Arial" panose="020B0604020202020204" pitchFamily="34" charset="0"/>
              <a:buChar char="•"/>
            </a:pPr>
            <a:r>
              <a:rPr lang="en-US" sz="2400" dirty="0"/>
              <a:t>Push canister gently over </a:t>
            </a:r>
            <a:r>
              <a:rPr lang="en-US" sz="2400" dirty="0" smtClean="0"/>
              <a:t>device inlet port </a:t>
            </a:r>
            <a:endParaRPr lang="en-US" sz="2400" dirty="0"/>
          </a:p>
          <a:p>
            <a:pPr marL="342900" indent="-342900">
              <a:buFont typeface="Arial" panose="020B0604020202020204" pitchFamily="34" charset="0"/>
              <a:buChar char="•"/>
            </a:pPr>
            <a:r>
              <a:rPr lang="en-US" sz="2400" dirty="0"/>
              <a:t>Engage both canister </a:t>
            </a:r>
            <a:r>
              <a:rPr lang="en-US" sz="2400" dirty="0" smtClean="0"/>
              <a:t>clips.  Clips will click when properly engaged </a:t>
            </a:r>
            <a:endParaRPr lang="en-US" sz="2400" dirty="0"/>
          </a:p>
          <a:p>
            <a:pPr marL="342900" indent="-342900">
              <a:buFont typeface="Arial" panose="020B0604020202020204" pitchFamily="34" charset="0"/>
              <a:buChar char="•"/>
            </a:pPr>
            <a:r>
              <a:rPr lang="en-US" sz="2400" dirty="0"/>
              <a:t>Resume therapy </a:t>
            </a:r>
          </a:p>
          <a:p>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60" r="3605"/>
          <a:stretch/>
        </p:blipFill>
        <p:spPr bwMode="auto">
          <a:xfrm>
            <a:off x="165100" y="1686297"/>
            <a:ext cx="3987800" cy="4762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809" y="2638136"/>
            <a:ext cx="822491" cy="37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81480" y="4541093"/>
            <a:ext cx="533778" cy="526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5818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32" y="562128"/>
            <a:ext cx="8229600" cy="768096"/>
          </a:xfrm>
        </p:spPr>
        <p:txBody>
          <a:bodyPr>
            <a:noAutofit/>
          </a:bodyPr>
          <a:lstStyle/>
          <a:p>
            <a:r>
              <a:rPr lang="en-US" dirty="0"/>
              <a:t>Following canister </a:t>
            </a:r>
            <a:r>
              <a:rPr lang="en-US" dirty="0" smtClean="0"/>
              <a:t>installation, verify </a:t>
            </a:r>
            <a:r>
              <a:rPr lang="en-US" dirty="0"/>
              <a:t>functional complete blockage alarm:</a:t>
            </a:r>
          </a:p>
        </p:txBody>
      </p:sp>
      <p:sp>
        <p:nvSpPr>
          <p:cNvPr id="3" name="Text Placeholder 2"/>
          <p:cNvSpPr>
            <a:spLocks noGrp="1"/>
          </p:cNvSpPr>
          <p:nvPr>
            <p:ph type="body" sz="half" idx="1"/>
          </p:nvPr>
        </p:nvSpPr>
        <p:spPr>
          <a:xfrm>
            <a:off x="228601" y="1534553"/>
            <a:ext cx="3543300" cy="4694797"/>
          </a:xfrm>
        </p:spPr>
        <p:txBody>
          <a:bodyPr/>
          <a:lstStyle/>
          <a:p>
            <a:endParaRPr lang="en-US" dirty="0"/>
          </a:p>
        </p:txBody>
      </p:sp>
      <p:sp>
        <p:nvSpPr>
          <p:cNvPr id="4" name="Text Placeholder 3"/>
          <p:cNvSpPr>
            <a:spLocks noGrp="1"/>
          </p:cNvSpPr>
          <p:nvPr>
            <p:ph type="body" sz="half" idx="2"/>
          </p:nvPr>
        </p:nvSpPr>
        <p:spPr>
          <a:xfrm>
            <a:off x="3911600" y="1412630"/>
            <a:ext cx="5105399" cy="5115170"/>
          </a:xfrm>
        </p:spPr>
        <p:txBody>
          <a:bodyPr/>
          <a:lstStyle/>
          <a:p>
            <a:pPr marL="342900" indent="-342900">
              <a:buFont typeface="Arial" panose="020B0604020202020204" pitchFamily="34" charset="0"/>
              <a:buChar char="•"/>
            </a:pPr>
            <a:r>
              <a:rPr lang="en-US" dirty="0"/>
              <a:t>T</a:t>
            </a:r>
            <a:r>
              <a:rPr lang="en-US" dirty="0" smtClean="0"/>
              <a:t>urn </a:t>
            </a:r>
            <a:r>
              <a:rPr lang="en-US" dirty="0"/>
              <a:t>device on and </a:t>
            </a:r>
            <a:r>
              <a:rPr lang="en-US" dirty="0" smtClean="0"/>
              <a:t>insert tethered </a:t>
            </a:r>
            <a:r>
              <a:rPr lang="en-US" dirty="0"/>
              <a:t>cap of canister tubing into </a:t>
            </a:r>
            <a:r>
              <a:rPr lang="en-US" dirty="0" smtClean="0"/>
              <a:t>connector to </a:t>
            </a:r>
            <a:r>
              <a:rPr lang="en-US" dirty="0"/>
              <a:t>simulate a </a:t>
            </a:r>
            <a:r>
              <a:rPr lang="en-US" dirty="0" smtClean="0"/>
              <a:t>blockage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dirty="0" smtClean="0"/>
              <a:t>A </a:t>
            </a:r>
            <a:r>
              <a:rPr lang="en-US" dirty="0"/>
              <a:t>functional device </a:t>
            </a:r>
            <a:r>
              <a:rPr lang="en-US" dirty="0" smtClean="0"/>
              <a:t>will activate </a:t>
            </a:r>
            <a:r>
              <a:rPr lang="en-US" dirty="0"/>
              <a:t>a complete blockage alarm within </a:t>
            </a:r>
            <a:r>
              <a:rPr lang="en-US" dirty="0" smtClean="0"/>
              <a:t>5 minutes</a:t>
            </a:r>
          </a:p>
          <a:p>
            <a:endParaRPr lang="en-US" dirty="0"/>
          </a:p>
          <a:p>
            <a:r>
              <a:rPr lang="en-US" sz="2400" dirty="0">
                <a:solidFill>
                  <a:schemeClr val="accent1"/>
                </a:solidFill>
              </a:rPr>
              <a:t>In the case that complete blockage alarm does </a:t>
            </a:r>
            <a:r>
              <a:rPr lang="en-US" sz="2400" dirty="0" smtClean="0">
                <a:solidFill>
                  <a:schemeClr val="accent1"/>
                </a:solidFill>
              </a:rPr>
              <a:t>not activate</a:t>
            </a:r>
            <a:r>
              <a:rPr lang="en-US" sz="2400" dirty="0">
                <a:solidFill>
                  <a:schemeClr val="accent1"/>
                </a:solidFill>
              </a:rPr>
              <a:t>, check canister installation and </a:t>
            </a:r>
            <a:r>
              <a:rPr lang="en-US" sz="2400" dirty="0" smtClean="0">
                <a:solidFill>
                  <a:schemeClr val="accent1"/>
                </a:solidFill>
              </a:rPr>
              <a:t>contact your </a:t>
            </a:r>
            <a:r>
              <a:rPr lang="en-US" sz="2400" dirty="0">
                <a:solidFill>
                  <a:schemeClr val="accent1"/>
                </a:solidFill>
              </a:rPr>
              <a:t>Smith &amp; Nephew authorized </a:t>
            </a:r>
            <a:r>
              <a:rPr lang="en-US" sz="2400" dirty="0" smtClean="0">
                <a:solidFill>
                  <a:schemeClr val="accent1"/>
                </a:solidFill>
              </a:rPr>
              <a:t>representative</a:t>
            </a:r>
            <a:endParaRPr lang="en-US" dirty="0">
              <a:solidFill>
                <a:schemeClr val="accent1"/>
              </a:solidFill>
            </a:endParaRPr>
          </a:p>
        </p:txBody>
      </p:sp>
      <p:pic>
        <p:nvPicPr>
          <p:cNvPr id="8"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53132" y="1649721"/>
            <a:ext cx="2949129" cy="41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56031" t="6029" r="8924" b="10743"/>
          <a:stretch/>
        </p:blipFill>
        <p:spPr bwMode="auto">
          <a:xfrm rot="5400000">
            <a:off x="5426194" y="2206505"/>
            <a:ext cx="1942855" cy="21208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913056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383141"/>
            <a:ext cx="8229600" cy="768096"/>
          </a:xfrm>
        </p:spPr>
        <p:txBody>
          <a:bodyPr/>
          <a:lstStyle/>
          <a:p>
            <a:r>
              <a:rPr lang="en-US" dirty="0" smtClean="0"/>
              <a:t>RENASYS</a:t>
            </a:r>
            <a:r>
              <a:rPr lang="en-US" dirty="0" smtClean="0">
                <a:latin typeface="Smith&amp;NephewLF"/>
              </a:rPr>
              <a:t>™</a:t>
            </a:r>
            <a:r>
              <a:rPr lang="en-US" dirty="0" smtClean="0"/>
              <a:t> GO Quick Reference Guide (</a:t>
            </a:r>
            <a:r>
              <a:rPr lang="en-US" dirty="0"/>
              <a:t>h</a:t>
            </a:r>
            <a:r>
              <a:rPr lang="en-US" dirty="0" smtClean="0"/>
              <a:t>ang tag)</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1151237"/>
            <a:ext cx="7801425" cy="26778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 y="3995818"/>
            <a:ext cx="7801425" cy="270849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68154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638266" y="255762"/>
            <a:ext cx="8229600" cy="768096"/>
          </a:xfrm>
        </p:spPr>
        <p:txBody>
          <a:bodyPr>
            <a:normAutofit/>
          </a:bodyPr>
          <a:lstStyle/>
          <a:p>
            <a:r>
              <a:rPr lang="en-US" dirty="0"/>
              <a:t>Precautions</a:t>
            </a:r>
          </a:p>
        </p:txBody>
      </p:sp>
      <p:sp>
        <p:nvSpPr>
          <p:cNvPr id="2" name="Text Placeholder 1"/>
          <p:cNvSpPr>
            <a:spLocks noGrp="1"/>
          </p:cNvSpPr>
          <p:nvPr>
            <p:ph type="body" idx="4294967295"/>
          </p:nvPr>
        </p:nvSpPr>
        <p:spPr>
          <a:xfrm>
            <a:off x="126992" y="1515638"/>
            <a:ext cx="8568952" cy="3585604"/>
          </a:xfrm>
        </p:spPr>
        <p:txBody>
          <a:bodyPr/>
          <a:lstStyle/>
          <a:p>
            <a:endParaRPr lang="en-US" sz="1200" dirty="0"/>
          </a:p>
          <a:p>
            <a:pPr marL="514350" lvl="1" indent="-285750">
              <a:buFont typeface="Arial" panose="020B0604020202020204" pitchFamily="34" charset="0"/>
              <a:buChar char="•"/>
            </a:pPr>
            <a:r>
              <a:rPr lang="en-US" sz="1600" b="1" dirty="0" smtClean="0"/>
              <a:t>Suffering </a:t>
            </a:r>
            <a:r>
              <a:rPr lang="en-US" sz="1600" b="1" dirty="0"/>
              <a:t>from infected blood vessels</a:t>
            </a:r>
          </a:p>
          <a:p>
            <a:pPr marL="514350" lvl="1" indent="-285750">
              <a:buFont typeface="Arial" panose="020B0604020202020204" pitchFamily="34" charset="0"/>
              <a:buChar char="•"/>
            </a:pPr>
            <a:r>
              <a:rPr lang="en-US" sz="1600" b="1" dirty="0" smtClean="0"/>
              <a:t>Receiving </a:t>
            </a:r>
            <a:r>
              <a:rPr lang="en-US" sz="1600" b="1" dirty="0"/>
              <a:t>anticoagulant therapy or platelet aggregation inhibitors, in addition to patients with </a:t>
            </a:r>
            <a:r>
              <a:rPr lang="en-US" sz="1600" b="1" dirty="0" smtClean="0"/>
              <a:t>intrinsic coagulation </a:t>
            </a:r>
            <a:r>
              <a:rPr lang="en-US" sz="1600" b="1" dirty="0"/>
              <a:t>problems such as low platelet counts</a:t>
            </a:r>
          </a:p>
          <a:p>
            <a:pPr marL="514350" lvl="1" indent="-285750">
              <a:buFont typeface="Arial" panose="020B0604020202020204" pitchFamily="34" charset="0"/>
              <a:buChar char="•"/>
            </a:pPr>
            <a:r>
              <a:rPr lang="en-US" sz="1600" b="1" dirty="0" smtClean="0"/>
              <a:t>Actively </a:t>
            </a:r>
            <a:r>
              <a:rPr lang="en-US" sz="1600" b="1" dirty="0"/>
              <a:t>bleeding or have friable blood vessels or organs</a:t>
            </a:r>
          </a:p>
          <a:p>
            <a:pPr marL="514350" lvl="1" indent="-285750">
              <a:buFont typeface="Arial" panose="020B0604020202020204" pitchFamily="34" charset="0"/>
              <a:buChar char="•"/>
            </a:pPr>
            <a:r>
              <a:rPr lang="en-US" sz="1600" b="1" dirty="0" smtClean="0"/>
              <a:t>Suffering </a:t>
            </a:r>
            <a:r>
              <a:rPr lang="en-US" sz="1600" b="1" dirty="0"/>
              <a:t>from abnormal wound hemostasis</a:t>
            </a:r>
          </a:p>
          <a:p>
            <a:pPr marL="514350" lvl="1" indent="-285750">
              <a:buFont typeface="Arial" panose="020B0604020202020204" pitchFamily="34" charset="0"/>
              <a:buChar char="•"/>
            </a:pPr>
            <a:r>
              <a:rPr lang="en-US" sz="1600" b="1" dirty="0" smtClean="0"/>
              <a:t>Untreated </a:t>
            </a:r>
            <a:r>
              <a:rPr lang="en-US" sz="1600" b="1" dirty="0"/>
              <a:t>for malnutrition</a:t>
            </a:r>
          </a:p>
          <a:p>
            <a:pPr marL="514350" lvl="1" indent="-285750">
              <a:buFont typeface="Arial" panose="020B0604020202020204" pitchFamily="34" charset="0"/>
              <a:buChar char="•"/>
            </a:pPr>
            <a:r>
              <a:rPr lang="en-US" sz="1600" b="1" dirty="0" smtClean="0"/>
              <a:t>Noncompliant </a:t>
            </a:r>
            <a:r>
              <a:rPr lang="en-US" sz="1600" b="1" dirty="0"/>
              <a:t>or combative</a:t>
            </a:r>
          </a:p>
          <a:p>
            <a:pPr marL="514350" lvl="1" indent="-285750">
              <a:buFont typeface="Arial" panose="020B0604020202020204" pitchFamily="34" charset="0"/>
              <a:buChar char="•"/>
            </a:pPr>
            <a:r>
              <a:rPr lang="en-US" sz="1600" b="1" dirty="0" smtClean="0"/>
              <a:t>Suffering </a:t>
            </a:r>
            <a:r>
              <a:rPr lang="en-US" sz="1600" b="1" dirty="0"/>
              <a:t>from wounds in close proximity to blood vessels or friable fascia</a:t>
            </a:r>
            <a:endParaRPr lang="en-GB" sz="1600" b="1"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6</a:t>
            </a:fld>
            <a:endParaRPr lang="en-US" sz="1400" dirty="0">
              <a:latin typeface="Smith&amp;NephewLF" panose="020F0500030000020004" pitchFamily="34" charset="0"/>
            </a:endParaRPr>
          </a:p>
        </p:txBody>
      </p:sp>
      <p:sp>
        <p:nvSpPr>
          <p:cNvPr id="5" name="Rectangle 4"/>
          <p:cNvSpPr/>
          <p:nvPr/>
        </p:nvSpPr>
        <p:spPr>
          <a:xfrm>
            <a:off x="388318" y="5839443"/>
            <a:ext cx="8208912" cy="369332"/>
          </a:xfrm>
          <a:prstGeom prst="rect">
            <a:avLst/>
          </a:prstGeom>
          <a:ln>
            <a:solidFill>
              <a:schemeClr val="accent1"/>
            </a:solidFill>
          </a:ln>
        </p:spPr>
        <p:txBody>
          <a:bodyPr wrap="square">
            <a:spAutoFit/>
          </a:bodyPr>
          <a:lstStyle/>
          <a:p>
            <a:r>
              <a:rPr lang="en-US" b="1" dirty="0">
                <a:solidFill>
                  <a:srgbClr val="FF7300"/>
                </a:solidFill>
              </a:rPr>
              <a:t>NOTE: </a:t>
            </a:r>
            <a:r>
              <a:rPr lang="en-US" dirty="0">
                <a:solidFill>
                  <a:srgbClr val="FF7300"/>
                </a:solidFill>
              </a:rPr>
              <a:t>Full device operation is found in the User Manual for the </a:t>
            </a:r>
            <a:r>
              <a:rPr lang="en-US" dirty="0" smtClean="0">
                <a:solidFill>
                  <a:srgbClr val="FF7300"/>
                </a:solidFill>
              </a:rPr>
              <a:t>RENASYS</a:t>
            </a:r>
            <a:r>
              <a:rPr lang="en-US" dirty="0" smtClean="0">
                <a:solidFill>
                  <a:srgbClr val="FF7300"/>
                </a:solidFill>
                <a:latin typeface="Smith&amp;NephewLF"/>
              </a:rPr>
              <a:t>™</a:t>
            </a:r>
            <a:r>
              <a:rPr lang="en-US" dirty="0" smtClean="0">
                <a:solidFill>
                  <a:srgbClr val="FF7300"/>
                </a:solidFill>
                <a:latin typeface="Arial Narrow"/>
              </a:rPr>
              <a:t> </a:t>
            </a:r>
            <a:r>
              <a:rPr lang="en-US" dirty="0" smtClean="0">
                <a:solidFill>
                  <a:srgbClr val="FF7300"/>
                </a:solidFill>
              </a:rPr>
              <a:t> </a:t>
            </a:r>
            <a:r>
              <a:rPr lang="en-US" dirty="0">
                <a:solidFill>
                  <a:srgbClr val="FF7300"/>
                </a:solidFill>
              </a:rPr>
              <a:t>GO </a:t>
            </a:r>
            <a:r>
              <a:rPr lang="en-US" dirty="0" smtClean="0">
                <a:solidFill>
                  <a:srgbClr val="FF7300"/>
                </a:solidFill>
              </a:rPr>
              <a:t>Device</a:t>
            </a:r>
            <a:endParaRPr lang="en-US" dirty="0">
              <a:solidFill>
                <a:srgbClr val="FF7300"/>
              </a:solidFill>
            </a:endParaRPr>
          </a:p>
        </p:txBody>
      </p:sp>
      <p:sp>
        <p:nvSpPr>
          <p:cNvPr id="3" name="Rectangle 2"/>
          <p:cNvSpPr/>
          <p:nvPr/>
        </p:nvSpPr>
        <p:spPr>
          <a:xfrm>
            <a:off x="539552" y="5013176"/>
            <a:ext cx="8057678" cy="646331"/>
          </a:xfrm>
          <a:prstGeom prst="rect">
            <a:avLst/>
          </a:prstGeom>
        </p:spPr>
        <p:txBody>
          <a:bodyPr wrap="square">
            <a:spAutoFit/>
          </a:bodyPr>
          <a:lstStyle/>
          <a:p>
            <a:r>
              <a:rPr lang="en-US" dirty="0">
                <a:latin typeface="Smith&amp;NephewLF" panose="020F0500030000020004" pitchFamily="34" charset="0"/>
              </a:rPr>
              <a:t>When monitoring patients for delivery of </a:t>
            </a:r>
            <a:r>
              <a:rPr lang="en-US" dirty="0" smtClean="0">
                <a:latin typeface="Smith&amp;NephewLF" panose="020F0500030000020004" pitchFamily="34" charset="0"/>
              </a:rPr>
              <a:t>therapy, ensure </a:t>
            </a:r>
            <a:r>
              <a:rPr lang="en-US" dirty="0">
                <a:latin typeface="Smith&amp;NephewLF" panose="020F0500030000020004" pitchFamily="34" charset="0"/>
              </a:rPr>
              <a:t>wound dressing is free of air </a:t>
            </a:r>
            <a:r>
              <a:rPr lang="en-US" dirty="0" smtClean="0">
                <a:latin typeface="Smith&amp;NephewLF" panose="020F0500030000020004" pitchFamily="34" charset="0"/>
              </a:rPr>
              <a:t>leaks, fully compressed </a:t>
            </a:r>
            <a:r>
              <a:rPr lang="en-US" dirty="0">
                <a:latin typeface="Smith&amp;NephewLF" panose="020F0500030000020004" pitchFamily="34" charset="0"/>
              </a:rPr>
              <a:t>and firm to the </a:t>
            </a:r>
            <a:r>
              <a:rPr lang="en-US" dirty="0" smtClean="0">
                <a:latin typeface="Smith&amp;NephewLF" panose="020F0500030000020004" pitchFamily="34" charset="0"/>
              </a:rPr>
              <a:t>touch</a:t>
            </a:r>
            <a:endParaRPr lang="en-US" dirty="0">
              <a:latin typeface="Smith&amp;NephewLF" panose="020F0500030000020004" pitchFamily="34" charset="0"/>
            </a:endParaRPr>
          </a:p>
        </p:txBody>
      </p:sp>
      <p:sp>
        <p:nvSpPr>
          <p:cNvPr id="7" name="Rectangle 6"/>
          <p:cNvSpPr/>
          <p:nvPr/>
        </p:nvSpPr>
        <p:spPr>
          <a:xfrm>
            <a:off x="638266" y="1023858"/>
            <a:ext cx="8057678" cy="485197"/>
          </a:xfrm>
          <a:prstGeom prst="rect">
            <a:avLst/>
          </a:prstGeom>
        </p:spPr>
        <p:txBody>
          <a:bodyPr vert="horz" lIns="0" tIns="0" rIns="0" bIns="0" rtlCol="0">
            <a:noAutofit/>
          </a:bodyPr>
          <a:lstStyle/>
          <a:p>
            <a:pPr>
              <a:lnSpc>
                <a:spcPct val="90000"/>
              </a:lnSpc>
              <a:spcBef>
                <a:spcPts val="1440"/>
              </a:spcBef>
            </a:pPr>
            <a:r>
              <a:rPr lang="en-US" sz="1400" b="1" dirty="0">
                <a:solidFill>
                  <a:srgbClr val="4D4E53"/>
                </a:solidFill>
                <a:latin typeface="Smith&amp;NephewLF" pitchFamily="34" charset="0"/>
              </a:rPr>
              <a:t>1. </a:t>
            </a:r>
            <a:r>
              <a:rPr lang="en-US" sz="1400" dirty="0">
                <a:solidFill>
                  <a:srgbClr val="4D4E53"/>
                </a:solidFill>
                <a:latin typeface="Smith&amp;NephewLF" pitchFamily="34" charset="0"/>
              </a:rPr>
              <a:t>More frequent device and wound dressing monitoring, should be taken for patients who are or may be:</a:t>
            </a:r>
          </a:p>
        </p:txBody>
      </p:sp>
    </p:spTree>
    <p:extLst>
      <p:ext uri="{BB962C8B-B14F-4D97-AF65-F5344CB8AC3E}">
        <p14:creationId xmlns:p14="http://schemas.microsoft.com/office/powerpoint/2010/main" val="3257497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50" y="384328"/>
            <a:ext cx="8229600" cy="768096"/>
          </a:xfrm>
        </p:spPr>
        <p:txBody>
          <a:bodyPr>
            <a:normAutofit fontScale="90000"/>
          </a:bodyPr>
          <a:lstStyle/>
          <a:p>
            <a:pPr lvl="0">
              <a:lnSpc>
                <a:spcPct val="90000"/>
              </a:lnSpc>
              <a:spcBef>
                <a:spcPts val="1200"/>
              </a:spcBef>
            </a:pPr>
            <a:r>
              <a:rPr lang="en-US" sz="3100" dirty="0">
                <a:ea typeface="+mn-ea"/>
                <a:cs typeface="+mn-cs"/>
              </a:rPr>
              <a:t>Dressing removal</a:t>
            </a:r>
            <a:r>
              <a:rPr lang="en-US" sz="3200" dirty="0">
                <a:ea typeface="+mn-ea"/>
                <a:cs typeface="+mn-cs"/>
              </a:rPr>
              <a:t/>
            </a:r>
            <a:br>
              <a:rPr lang="en-US" sz="3200" dirty="0">
                <a:ea typeface="+mn-ea"/>
                <a:cs typeface="+mn-cs"/>
              </a:rPr>
            </a:br>
            <a:endParaRPr lang="en-US" dirty="0"/>
          </a:p>
        </p:txBody>
      </p:sp>
      <p:sp>
        <p:nvSpPr>
          <p:cNvPr id="3" name="Text Placeholder 2"/>
          <p:cNvSpPr>
            <a:spLocks noGrp="1"/>
          </p:cNvSpPr>
          <p:nvPr>
            <p:ph type="body" sz="half" idx="1"/>
          </p:nvPr>
        </p:nvSpPr>
        <p:spPr>
          <a:xfrm>
            <a:off x="381000" y="1217053"/>
            <a:ext cx="7448550" cy="5640947"/>
          </a:xfrm>
        </p:spPr>
        <p:txBody>
          <a:bodyPr/>
          <a:lstStyle/>
          <a:p>
            <a:pPr marL="457200" indent="-457200">
              <a:buFont typeface="+mj-lt"/>
              <a:buAutoNum type="arabicPeriod"/>
            </a:pPr>
            <a:r>
              <a:rPr lang="en-US" dirty="0" smtClean="0"/>
              <a:t>When </a:t>
            </a:r>
            <a:r>
              <a:rPr lang="en-US" dirty="0"/>
              <a:t>disconnecting the Quick Click Connector, protect the </a:t>
            </a:r>
            <a:r>
              <a:rPr lang="en-US" dirty="0" smtClean="0"/>
              <a:t>tube ends </a:t>
            </a:r>
            <a:r>
              <a:rPr lang="en-US" dirty="0"/>
              <a:t>by inserting the tethered </a:t>
            </a:r>
            <a:r>
              <a:rPr lang="en-US" dirty="0" smtClean="0"/>
              <a:t>caps immediately </a:t>
            </a:r>
            <a:r>
              <a:rPr lang="en-US" dirty="0"/>
              <a:t>before </a:t>
            </a:r>
            <a:r>
              <a:rPr lang="en-US" dirty="0" smtClean="0"/>
              <a:t>turning the device off</a:t>
            </a:r>
            <a:endParaRPr lang="en-US" dirty="0"/>
          </a:p>
          <a:p>
            <a:pPr marL="457200" indent="-457200">
              <a:lnSpc>
                <a:spcPct val="100000"/>
              </a:lnSpc>
              <a:spcBef>
                <a:spcPts val="0"/>
              </a:spcBef>
              <a:buFont typeface="+mj-lt"/>
              <a:buAutoNum type="arabicPeriod"/>
            </a:pPr>
            <a:endParaRPr lang="en-US" dirty="0" smtClean="0"/>
          </a:p>
          <a:p>
            <a:pPr marL="457200" indent="-457200">
              <a:lnSpc>
                <a:spcPct val="100000"/>
              </a:lnSpc>
              <a:spcBef>
                <a:spcPts val="0"/>
              </a:spcBef>
              <a:buFont typeface="+mj-lt"/>
              <a:buAutoNum type="arabicPeriod"/>
            </a:pPr>
            <a:r>
              <a:rPr lang="en-US" dirty="0" smtClean="0"/>
              <a:t>As </a:t>
            </a:r>
            <a:r>
              <a:rPr lang="en-US" dirty="0"/>
              <a:t>with all adhesive products, apply and remove the </a:t>
            </a:r>
            <a:r>
              <a:rPr lang="en-US" dirty="0" smtClean="0"/>
              <a:t>dressing carefully </a:t>
            </a:r>
            <a:r>
              <a:rPr lang="en-US" dirty="0"/>
              <a:t>from sensitive skin to avoid </a:t>
            </a:r>
            <a:r>
              <a:rPr lang="en-US" dirty="0" smtClean="0"/>
              <a:t>skin stripping</a:t>
            </a:r>
            <a:r>
              <a:rPr lang="en-US" dirty="0"/>
              <a:t>, </a:t>
            </a:r>
            <a:r>
              <a:rPr lang="en-US" dirty="0" smtClean="0"/>
              <a:t>especially after </a:t>
            </a:r>
            <a:r>
              <a:rPr lang="en-US" dirty="0"/>
              <a:t>frequent dressing </a:t>
            </a:r>
            <a:r>
              <a:rPr lang="en-US" dirty="0" smtClean="0"/>
              <a:t>changes </a:t>
            </a:r>
          </a:p>
          <a:p>
            <a:pPr marL="457200" indent="-457200">
              <a:lnSpc>
                <a:spcPct val="100000"/>
              </a:lnSpc>
              <a:spcBef>
                <a:spcPts val="0"/>
              </a:spcBef>
              <a:buFont typeface="+mj-lt"/>
              <a:buAutoNum type="arabicPeriod"/>
            </a:pPr>
            <a:endParaRPr lang="en-US" dirty="0" smtClean="0"/>
          </a:p>
          <a:p>
            <a:pPr marL="457200" indent="-457200">
              <a:lnSpc>
                <a:spcPct val="100000"/>
              </a:lnSpc>
              <a:spcBef>
                <a:spcPts val="0"/>
              </a:spcBef>
              <a:buFont typeface="+mj-lt"/>
              <a:buAutoNum type="arabicPeriod"/>
            </a:pPr>
            <a:r>
              <a:rPr lang="en-US" dirty="0" smtClean="0"/>
              <a:t>Ensure </a:t>
            </a:r>
            <a:r>
              <a:rPr lang="en-US" dirty="0"/>
              <a:t>all wound filler material placed in wound has been removed before dressing </a:t>
            </a:r>
            <a:r>
              <a:rPr lang="en-US" dirty="0" smtClean="0"/>
              <a:t>wound </a:t>
            </a:r>
            <a:endParaRPr lang="en-US" dirty="0"/>
          </a:p>
          <a:p>
            <a:pPr marL="457200" indent="-457200">
              <a:buFont typeface="+mj-lt"/>
              <a:buAutoNum type="arabicPeriod"/>
            </a:pPr>
            <a:endParaRPr lang="en-US" dirty="0"/>
          </a:p>
          <a:p>
            <a:pPr marL="457200" indent="-457200">
              <a:lnSpc>
                <a:spcPct val="100000"/>
              </a:lnSpc>
              <a:spcBef>
                <a:spcPts val="0"/>
              </a:spcBef>
              <a:buFont typeface="+mj-lt"/>
              <a:buAutoNum type="arabicPeriod"/>
            </a:pPr>
            <a:r>
              <a:rPr lang="en-US" dirty="0" smtClean="0"/>
              <a:t>If </a:t>
            </a:r>
            <a:r>
              <a:rPr lang="en-US" dirty="0"/>
              <a:t>dressing adheres to wound,  apply normal saline onto wound dressing and let set for 15-30 minutes before gently removing </a:t>
            </a:r>
          </a:p>
          <a:p>
            <a:pPr marL="457200" indent="-457200">
              <a:lnSpc>
                <a:spcPct val="100000"/>
              </a:lnSpc>
              <a:spcBef>
                <a:spcPts val="0"/>
              </a:spcBef>
              <a:buFont typeface="+mj-lt"/>
              <a:buAutoNum type="arabicPeriod"/>
            </a:pPr>
            <a:endParaRPr lang="en-US" dirty="0"/>
          </a:p>
          <a:p>
            <a:pPr marL="457200" indent="-457200">
              <a:lnSpc>
                <a:spcPct val="100000"/>
              </a:lnSpc>
              <a:spcBef>
                <a:spcPts val="0"/>
              </a:spcBef>
              <a:buFont typeface="+mj-lt"/>
              <a:buAutoNum type="arabicPeriod"/>
            </a:pPr>
            <a:r>
              <a:rPr lang="en-US" dirty="0" smtClean="0"/>
              <a:t>Appropriately </a:t>
            </a:r>
            <a:r>
              <a:rPr lang="en-US" dirty="0"/>
              <a:t>discard used </a:t>
            </a:r>
            <a:r>
              <a:rPr lang="en-US" dirty="0" smtClean="0"/>
              <a:t>wound </a:t>
            </a:r>
            <a:r>
              <a:rPr lang="en-US" dirty="0"/>
              <a:t>dressings observing facility protocol for medical waste handling</a:t>
            </a:r>
          </a:p>
          <a:p>
            <a:pPr marL="457200" indent="-457200">
              <a:lnSpc>
                <a:spcPct val="100000"/>
              </a:lnSpc>
              <a:spcBef>
                <a:spcPts val="0"/>
              </a:spcBef>
              <a:buFont typeface="+mj-lt"/>
              <a:buAutoNum type="arabicPeriod"/>
            </a:pPr>
            <a:endParaRPr lang="en-US" dirty="0"/>
          </a:p>
        </p:txBody>
      </p:sp>
    </p:spTree>
    <p:extLst>
      <p:ext uri="{BB962C8B-B14F-4D97-AF65-F5344CB8AC3E}">
        <p14:creationId xmlns:p14="http://schemas.microsoft.com/office/powerpoint/2010/main" val="3517819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575" y="869442"/>
            <a:ext cx="8229600" cy="768096"/>
          </a:xfrm>
        </p:spPr>
        <p:txBody>
          <a:bodyPr>
            <a:noAutofit/>
          </a:bodyPr>
          <a:lstStyle/>
          <a:p>
            <a:r>
              <a:rPr lang="en-US" sz="2800" dirty="0"/>
              <a:t>Know when to stop or change treatment</a:t>
            </a:r>
            <a:r>
              <a:rPr lang="en-US" dirty="0"/>
              <a:t/>
            </a:r>
            <a:br>
              <a:rPr lang="en-US" dirty="0"/>
            </a:br>
            <a:endParaRPr lang="en-US" dirty="0"/>
          </a:p>
        </p:txBody>
      </p:sp>
      <p:sp>
        <p:nvSpPr>
          <p:cNvPr id="3" name="Text Placeholder 2"/>
          <p:cNvSpPr>
            <a:spLocks noGrp="1"/>
          </p:cNvSpPr>
          <p:nvPr>
            <p:ph type="body" idx="1"/>
          </p:nvPr>
        </p:nvSpPr>
        <p:spPr>
          <a:xfrm>
            <a:off x="457200" y="2029968"/>
            <a:ext cx="6858000" cy="4453128"/>
          </a:xfrm>
        </p:spPr>
        <p:txBody>
          <a:bodyPr/>
          <a:lstStyle/>
          <a:p>
            <a:pPr marL="342900" indent="-342900">
              <a:spcBef>
                <a:spcPts val="1200"/>
              </a:spcBef>
              <a:buFont typeface="Arial" panose="020B0604020202020204" pitchFamily="34" charset="0"/>
              <a:buChar char="•"/>
            </a:pPr>
            <a:r>
              <a:rPr lang="en-US" dirty="0"/>
              <a:t>Established goal of therapy has been met</a:t>
            </a:r>
          </a:p>
          <a:p>
            <a:pPr marL="342900" indent="-342900">
              <a:spcBef>
                <a:spcPts val="1200"/>
              </a:spcBef>
              <a:buFont typeface="Arial" panose="020B0604020202020204" pitchFamily="34" charset="0"/>
              <a:buChar char="•"/>
            </a:pPr>
            <a:r>
              <a:rPr lang="en-US" dirty="0"/>
              <a:t>No improvement or reduction in wound volume has been documented consecutively for 2 weeks</a:t>
            </a:r>
          </a:p>
          <a:p>
            <a:pPr marL="342900" indent="-342900">
              <a:spcBef>
                <a:spcPts val="1200"/>
              </a:spcBef>
              <a:buFont typeface="Arial" panose="020B0604020202020204" pitchFamily="34" charset="0"/>
              <a:buChar char="•"/>
            </a:pPr>
            <a:r>
              <a:rPr lang="en-US" dirty="0"/>
              <a:t>Individual patient and wound considerations may vary clinical decision to discontinue NPWT</a:t>
            </a:r>
          </a:p>
        </p:txBody>
      </p:sp>
    </p:spTree>
    <p:extLst>
      <p:ext uri="{BB962C8B-B14F-4D97-AF65-F5344CB8AC3E}">
        <p14:creationId xmlns:p14="http://schemas.microsoft.com/office/powerpoint/2010/main" val="609826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725" y="831342"/>
            <a:ext cx="8229600" cy="768096"/>
          </a:xfrm>
        </p:spPr>
        <p:txBody>
          <a:bodyPr>
            <a:noAutofit/>
          </a:bodyPr>
          <a:lstStyle/>
          <a:p>
            <a:r>
              <a:rPr lang="en-US" sz="2800" dirty="0" smtClean="0"/>
              <a:t>NPWT Product and clinical support hotline</a:t>
            </a:r>
            <a:br>
              <a:rPr lang="en-US" sz="2800" dirty="0" smtClean="0"/>
            </a:br>
            <a:r>
              <a:rPr lang="en-US" sz="2800" b="1" dirty="0" smtClean="0">
                <a:solidFill>
                  <a:srgbClr val="FF7300"/>
                </a:solidFill>
              </a:rPr>
              <a:t>1-800-876-1261</a:t>
            </a:r>
            <a:endParaRPr lang="en-US" sz="2800" b="1" dirty="0">
              <a:solidFill>
                <a:srgbClr val="FF7300"/>
              </a:solidFill>
            </a:endParaRPr>
          </a:p>
        </p:txBody>
      </p:sp>
      <p:sp>
        <p:nvSpPr>
          <p:cNvPr id="3" name="Text Placeholder 2"/>
          <p:cNvSpPr>
            <a:spLocks noGrp="1"/>
          </p:cNvSpPr>
          <p:nvPr>
            <p:ph type="body" idx="1"/>
          </p:nvPr>
        </p:nvSpPr>
        <p:spPr>
          <a:xfrm>
            <a:off x="457200" y="2029968"/>
            <a:ext cx="6115050" cy="4453128"/>
          </a:xfrm>
        </p:spPr>
        <p:txBody>
          <a:bodyPr/>
          <a:lstStyle/>
          <a:p>
            <a:r>
              <a:rPr lang="en-US" dirty="0" smtClean="0"/>
              <a:t>     24/7 </a:t>
            </a:r>
            <a:r>
              <a:rPr lang="en-US" dirty="0"/>
              <a:t>Hotline for NPWT clinical support </a:t>
            </a:r>
          </a:p>
          <a:p>
            <a:pPr marL="342900" indent="-342900">
              <a:buFont typeface="Arial" panose="020B0604020202020204" pitchFamily="34" charset="0"/>
              <a:buChar char="•"/>
            </a:pPr>
            <a:r>
              <a:rPr lang="en-US" dirty="0" smtClean="0"/>
              <a:t>Staffed </a:t>
            </a:r>
            <a:r>
              <a:rPr lang="en-US" dirty="0"/>
              <a:t>by clinicians </a:t>
            </a:r>
            <a:r>
              <a:rPr lang="en-US" dirty="0" smtClean="0"/>
              <a:t> </a:t>
            </a:r>
            <a:endParaRPr lang="en-US" dirty="0"/>
          </a:p>
          <a:p>
            <a:pPr marL="342900" indent="-342900">
              <a:buFont typeface="Arial" panose="020B0604020202020204" pitchFamily="34" charset="0"/>
              <a:buChar char="•"/>
            </a:pPr>
            <a:r>
              <a:rPr lang="en-US" dirty="0" smtClean="0"/>
              <a:t>Skilled </a:t>
            </a:r>
            <a:r>
              <a:rPr lang="en-US" dirty="0"/>
              <a:t>in trouble shooting and product support </a:t>
            </a:r>
          </a:p>
          <a:p>
            <a:pPr marL="342900" indent="-342900">
              <a:buFont typeface="Arial" panose="020B0604020202020204" pitchFamily="34" charset="0"/>
              <a:buChar char="•"/>
            </a:pPr>
            <a:r>
              <a:rPr lang="en-US" dirty="0" smtClean="0"/>
              <a:t>Provide </a:t>
            </a:r>
            <a:r>
              <a:rPr lang="en-US" dirty="0"/>
              <a:t>support to clinicians, patients, and family members </a:t>
            </a:r>
          </a:p>
          <a:p>
            <a:pPr marL="342900" indent="-342900">
              <a:buFont typeface="Arial" panose="020B0604020202020204" pitchFamily="34" charset="0"/>
              <a:buChar char="•"/>
            </a:pPr>
            <a:r>
              <a:rPr lang="en-US" dirty="0" smtClean="0"/>
              <a:t>First </a:t>
            </a:r>
            <a:r>
              <a:rPr lang="en-US" dirty="0"/>
              <a:t>point of contact </a:t>
            </a:r>
            <a:r>
              <a:rPr lang="en-US" dirty="0" smtClean="0"/>
              <a:t>for dressing </a:t>
            </a:r>
            <a:r>
              <a:rPr lang="en-US" dirty="0"/>
              <a:t>application </a:t>
            </a:r>
          </a:p>
          <a:p>
            <a:pPr marL="342900" indent="-342900">
              <a:buFont typeface="Arial" panose="020B0604020202020204" pitchFamily="34" charset="0"/>
              <a:buChar char="•"/>
            </a:pPr>
            <a:r>
              <a:rPr lang="en-US" dirty="0"/>
              <a:t>Trouble shooting </a:t>
            </a:r>
          </a:p>
          <a:p>
            <a:pPr marL="342900" indent="-342900">
              <a:buFont typeface="Arial" panose="020B0604020202020204" pitchFamily="34" charset="0"/>
              <a:buChar char="•"/>
            </a:pPr>
            <a:r>
              <a:rPr lang="en-US" dirty="0"/>
              <a:t>General product information </a:t>
            </a:r>
          </a:p>
          <a:p>
            <a:endParaRPr lang="en-US" dirty="0"/>
          </a:p>
          <a:p>
            <a:endParaRPr lang="en-US" dirty="0"/>
          </a:p>
        </p:txBody>
      </p:sp>
    </p:spTree>
    <p:extLst>
      <p:ext uri="{BB962C8B-B14F-4D97-AF65-F5344CB8AC3E}">
        <p14:creationId xmlns:p14="http://schemas.microsoft.com/office/powerpoint/2010/main" val="33914967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548" y="6374804"/>
            <a:ext cx="4572000" cy="400110"/>
          </a:xfrm>
          <a:prstGeom prst="rect">
            <a:avLst/>
          </a:prstGeom>
        </p:spPr>
        <p:txBody>
          <a:bodyPr>
            <a:spAutoFit/>
          </a:bodyPr>
          <a:lstStyle/>
          <a:p>
            <a:r>
              <a:rPr lang="en-US" sz="1000" dirty="0">
                <a:latin typeface="Smith&amp;NephewLF" panose="020F0500030000020004" pitchFamily="34" charset="0"/>
              </a:rPr>
              <a:t>©</a:t>
            </a:r>
            <a:r>
              <a:rPr lang="en-US" sz="1000" dirty="0" smtClean="0">
                <a:latin typeface="Smith&amp;NephewLF" panose="020F0500030000020004" pitchFamily="34" charset="0"/>
              </a:rPr>
              <a:t>2016 </a:t>
            </a:r>
            <a:r>
              <a:rPr lang="en-US" sz="1000" dirty="0">
                <a:latin typeface="Smith&amp;NephewLF" panose="020F0500030000020004" pitchFamily="34" charset="0"/>
              </a:rPr>
              <a:t>Smith &amp; Nephew, Inc. All rights reserved. </a:t>
            </a:r>
          </a:p>
          <a:p>
            <a:r>
              <a:rPr lang="en-US" sz="1000" dirty="0">
                <a:latin typeface="Smith&amp;NephewLF" panose="020F0500030000020004" pitchFamily="34" charset="0"/>
              </a:rPr>
              <a:t>™Trademark of Smith &amp; Nephew. </a:t>
            </a:r>
          </a:p>
        </p:txBody>
      </p:sp>
      <p:sp>
        <p:nvSpPr>
          <p:cNvPr id="3" name="Rectangle 2"/>
          <p:cNvSpPr/>
          <p:nvPr/>
        </p:nvSpPr>
        <p:spPr>
          <a:xfrm>
            <a:off x="503548" y="5169768"/>
            <a:ext cx="8136904" cy="923330"/>
          </a:xfrm>
          <a:prstGeom prst="rect">
            <a:avLst/>
          </a:prstGeom>
          <a:ln>
            <a:solidFill>
              <a:schemeClr val="accent1"/>
            </a:solidFill>
          </a:ln>
        </p:spPr>
        <p:txBody>
          <a:bodyPr wrap="square">
            <a:spAutoFit/>
          </a:bodyPr>
          <a:lstStyle/>
          <a:p>
            <a:r>
              <a:rPr lang="en-US" dirty="0">
                <a:latin typeface="Smith&amp;NephewLF" panose="020F0500030000020004" pitchFamily="34" charset="0"/>
              </a:rPr>
              <a:t>For detailed product information, including indications for use, contraindications, precautions and warnings, please consult the product’s Instructions for Use (IFU) prior to use.</a:t>
            </a:r>
          </a:p>
        </p:txBody>
      </p:sp>
      <p:sp>
        <p:nvSpPr>
          <p:cNvPr id="4" name="Title 2"/>
          <p:cNvSpPr txBox="1">
            <a:spLocks/>
          </p:cNvSpPr>
          <p:nvPr/>
        </p:nvSpPr>
        <p:spPr>
          <a:xfrm>
            <a:off x="834988" y="1001519"/>
            <a:ext cx="3737012" cy="7680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Smith&amp;NephewLF" panose="020F0500030000020004" pitchFamily="34" charset="0"/>
              </a:rPr>
              <a:t>Questions</a:t>
            </a:r>
            <a:endParaRPr lang="en-US" dirty="0">
              <a:latin typeface="Smith&amp;NephewLF" panose="020F0500030000020004" pitchFamily="34" charset="0"/>
            </a:endParaRPr>
          </a:p>
        </p:txBody>
      </p:sp>
      <p:sp>
        <p:nvSpPr>
          <p:cNvPr id="5" name="TextBox 4"/>
          <p:cNvSpPr txBox="1"/>
          <p:nvPr/>
        </p:nvSpPr>
        <p:spPr>
          <a:xfrm>
            <a:off x="7667624" y="6505609"/>
            <a:ext cx="1285875" cy="261610"/>
          </a:xfrm>
          <a:prstGeom prst="rect">
            <a:avLst/>
          </a:prstGeom>
          <a:noFill/>
        </p:spPr>
        <p:txBody>
          <a:bodyPr wrap="square" rtlCol="0">
            <a:spAutoFit/>
          </a:bodyPr>
          <a:lstStyle/>
          <a:p>
            <a:pPr algn="r"/>
            <a:r>
              <a:rPr lang="en-US" sz="1050" dirty="0" smtClean="0">
                <a:latin typeface="Smith&amp;NephewLF" panose="020F0500030000020004" pitchFamily="34" charset="0"/>
              </a:rPr>
              <a:t>RNPE-32-0716-UE</a:t>
            </a:r>
            <a:endParaRPr lang="en-US" sz="1050" dirty="0">
              <a:latin typeface="Smith&amp;NephewLF" panose="020F0500030000020004" pitchFamily="34" charset="0"/>
            </a:endParaRPr>
          </a:p>
        </p:txBody>
      </p:sp>
    </p:spTree>
    <p:extLst>
      <p:ext uri="{BB962C8B-B14F-4D97-AF65-F5344CB8AC3E}">
        <p14:creationId xmlns:p14="http://schemas.microsoft.com/office/powerpoint/2010/main" val="2605054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464389" y="260648"/>
            <a:ext cx="8229600" cy="768096"/>
          </a:xfrm>
        </p:spPr>
        <p:txBody>
          <a:bodyPr>
            <a:normAutofit/>
          </a:bodyPr>
          <a:lstStyle/>
          <a:p>
            <a:r>
              <a:rPr lang="en-US" sz="3200" dirty="0"/>
              <a:t>Precautions </a:t>
            </a:r>
            <a:r>
              <a:rPr lang="en-US" sz="3200" dirty="0" smtClean="0"/>
              <a:t>continued</a:t>
            </a:r>
            <a:endParaRPr lang="en-US" sz="3200" dirty="0"/>
          </a:p>
        </p:txBody>
      </p:sp>
      <p:sp>
        <p:nvSpPr>
          <p:cNvPr id="2" name="Text Placeholder 1"/>
          <p:cNvSpPr>
            <a:spLocks noGrp="1"/>
          </p:cNvSpPr>
          <p:nvPr>
            <p:ph type="body" idx="4294967295"/>
          </p:nvPr>
        </p:nvSpPr>
        <p:spPr>
          <a:xfrm>
            <a:off x="475831" y="1124744"/>
            <a:ext cx="8280920" cy="3585604"/>
          </a:xfrm>
        </p:spPr>
        <p:txBody>
          <a:bodyPr/>
          <a:lstStyle/>
          <a:p>
            <a:r>
              <a:rPr lang="en-US" sz="1400" b="1" dirty="0"/>
              <a:t>2</a:t>
            </a:r>
            <a:r>
              <a:rPr lang="en-US" sz="1400" dirty="0" smtClean="0"/>
              <a:t>. </a:t>
            </a:r>
            <a:r>
              <a:rPr lang="en-US" sz="1400" dirty="0"/>
              <a:t>As a condition of use, device should only be </a:t>
            </a:r>
            <a:r>
              <a:rPr lang="en-US" sz="1400" dirty="0" smtClean="0"/>
              <a:t>used by </a:t>
            </a:r>
            <a:r>
              <a:rPr lang="en-US" sz="1400" dirty="0"/>
              <a:t>qualified and authorized personnel. User </a:t>
            </a:r>
            <a:r>
              <a:rPr lang="en-US" sz="1400" dirty="0" smtClean="0"/>
              <a:t>must have </a:t>
            </a:r>
            <a:r>
              <a:rPr lang="en-US" sz="1400" dirty="0"/>
              <a:t>necessary knowledge of the specific </a:t>
            </a:r>
            <a:r>
              <a:rPr lang="en-US" sz="1400" dirty="0" smtClean="0"/>
              <a:t>medical application </a:t>
            </a:r>
            <a:r>
              <a:rPr lang="en-US" sz="1400" dirty="0"/>
              <a:t>for which NPWT is being </a:t>
            </a:r>
            <a:r>
              <a:rPr lang="en-US" sz="1400" dirty="0" smtClean="0"/>
              <a:t>used</a:t>
            </a:r>
            <a:endParaRPr lang="en-US" sz="1400" dirty="0"/>
          </a:p>
          <a:p>
            <a:r>
              <a:rPr lang="en-US" sz="1400" b="1" dirty="0"/>
              <a:t>3. </a:t>
            </a:r>
            <a:r>
              <a:rPr lang="en-US" sz="1400" dirty="0"/>
              <a:t>For patients with high risk of bleeding, use </a:t>
            </a:r>
            <a:r>
              <a:rPr lang="en-US" sz="1400" dirty="0" smtClean="0"/>
              <a:t>300mL canister</a:t>
            </a:r>
            <a:r>
              <a:rPr lang="en-US" sz="1400" dirty="0"/>
              <a:t>. Ensure the </a:t>
            </a:r>
            <a:r>
              <a:rPr lang="en-US" sz="1400" dirty="0" smtClean="0"/>
              <a:t>300mL </a:t>
            </a:r>
            <a:r>
              <a:rPr lang="en-US" sz="1400" dirty="0"/>
              <a:t>canister viewing </a:t>
            </a:r>
            <a:r>
              <a:rPr lang="en-US" sz="1400" dirty="0" smtClean="0"/>
              <a:t>is checked </a:t>
            </a:r>
            <a:r>
              <a:rPr lang="en-US" sz="1400" dirty="0"/>
              <a:t>frequently for signs of </a:t>
            </a:r>
            <a:r>
              <a:rPr lang="en-US" sz="1400" dirty="0" smtClean="0"/>
              <a:t>bleeding</a:t>
            </a:r>
            <a:endParaRPr lang="en-US" sz="1400" dirty="0"/>
          </a:p>
          <a:p>
            <a:r>
              <a:rPr lang="en-US" sz="1400" b="1" dirty="0"/>
              <a:t>4. </a:t>
            </a:r>
            <a:r>
              <a:rPr lang="en-US" sz="1400" dirty="0"/>
              <a:t>The dressing seal may be lost or pooling </a:t>
            </a:r>
            <a:r>
              <a:rPr lang="en-US" sz="1400" dirty="0" smtClean="0"/>
              <a:t>may occur</a:t>
            </a:r>
            <a:r>
              <a:rPr lang="en-US" sz="1400" dirty="0"/>
              <a:t>, without alarm activation, when an </a:t>
            </a:r>
            <a:r>
              <a:rPr lang="en-US" sz="1400" dirty="0" smtClean="0"/>
              <a:t>occlusion forms </a:t>
            </a:r>
            <a:r>
              <a:rPr lang="en-US" sz="1400" dirty="0"/>
              <a:t>on the wound side of the dressing. Viscous</a:t>
            </a:r>
            <a:r>
              <a:rPr lang="en-US" sz="1400" dirty="0" smtClean="0"/>
              <a:t>, purulent </a:t>
            </a:r>
            <a:r>
              <a:rPr lang="en-US" sz="1400" dirty="0"/>
              <a:t>or </a:t>
            </a:r>
            <a:r>
              <a:rPr lang="en-US" sz="1400" dirty="0" err="1"/>
              <a:t>serosanguineous</a:t>
            </a:r>
            <a:r>
              <a:rPr lang="en-US" sz="1400" dirty="0"/>
              <a:t> drainage </a:t>
            </a:r>
            <a:r>
              <a:rPr lang="en-US" sz="1400" dirty="0" smtClean="0"/>
              <a:t>may contribute </a:t>
            </a:r>
            <a:r>
              <a:rPr lang="en-US" sz="1400" dirty="0"/>
              <a:t>to occlusion of the dressing. </a:t>
            </a:r>
            <a:r>
              <a:rPr lang="en-US" sz="1400" dirty="0" smtClean="0"/>
              <a:t>Regular monitoring </a:t>
            </a:r>
            <a:r>
              <a:rPr lang="en-US" sz="1400" dirty="0"/>
              <a:t>of device and dressing is </a:t>
            </a:r>
            <a:r>
              <a:rPr lang="en-US" sz="1400" dirty="0" smtClean="0"/>
              <a:t>required to </a:t>
            </a:r>
            <a:r>
              <a:rPr lang="en-US" sz="1400" dirty="0"/>
              <a:t>ensure full delivery of therapy and </a:t>
            </a:r>
            <a:r>
              <a:rPr lang="en-US" sz="1400" dirty="0" smtClean="0"/>
              <a:t>exudate removal</a:t>
            </a:r>
            <a:r>
              <a:rPr lang="en-US" sz="1400" dirty="0"/>
              <a:t>. Ensure the wound dressing is free </a:t>
            </a:r>
            <a:r>
              <a:rPr lang="en-US" sz="1400" dirty="0" smtClean="0"/>
              <a:t>of air </a:t>
            </a:r>
            <a:r>
              <a:rPr lang="en-US" sz="1400" dirty="0"/>
              <a:t>leaks, fully compressed and firm to the </a:t>
            </a:r>
            <a:r>
              <a:rPr lang="en-US" sz="1400" dirty="0" smtClean="0"/>
              <a:t>touch whenever </a:t>
            </a:r>
            <a:r>
              <a:rPr lang="en-US" sz="1400" dirty="0"/>
              <a:t>therapy is </a:t>
            </a:r>
            <a:r>
              <a:rPr lang="en-US" sz="1400" dirty="0" smtClean="0"/>
              <a:t>active</a:t>
            </a:r>
            <a:endParaRPr lang="en-US" sz="1400" dirty="0"/>
          </a:p>
          <a:p>
            <a:r>
              <a:rPr lang="en-US" sz="1400" b="1" dirty="0"/>
              <a:t>5. </a:t>
            </a:r>
            <a:r>
              <a:rPr lang="en-US" sz="1400" dirty="0"/>
              <a:t>Underlying structures, such as bone, tendons</a:t>
            </a:r>
            <a:r>
              <a:rPr lang="en-US" sz="1400" dirty="0" smtClean="0"/>
              <a:t>, ligaments </a:t>
            </a:r>
            <a:r>
              <a:rPr lang="en-US" sz="1400" dirty="0"/>
              <a:t>and nerves should be covered </a:t>
            </a:r>
            <a:r>
              <a:rPr lang="en-US" sz="1400" dirty="0" smtClean="0"/>
              <a:t>with natural </a:t>
            </a:r>
            <a:r>
              <a:rPr lang="en-US" sz="1400" dirty="0"/>
              <a:t>tissue or a non-adherent dressing </a:t>
            </a:r>
            <a:r>
              <a:rPr lang="en-US" sz="1400" dirty="0" smtClean="0"/>
              <a:t>layer prior </a:t>
            </a:r>
            <a:r>
              <a:rPr lang="en-US" sz="1400" dirty="0"/>
              <a:t>to applying the NPWT dressing to </a:t>
            </a:r>
            <a:r>
              <a:rPr lang="en-US" sz="1400" dirty="0" smtClean="0"/>
              <a:t>ensure protection </a:t>
            </a:r>
            <a:r>
              <a:rPr lang="en-US" sz="1400" dirty="0"/>
              <a:t>and minimize the risk of damage </a:t>
            </a:r>
            <a:r>
              <a:rPr lang="en-US" sz="1400" dirty="0" smtClean="0"/>
              <a:t>from direct </a:t>
            </a:r>
            <a:r>
              <a:rPr lang="en-US" sz="1400" dirty="0"/>
              <a:t>contact with the </a:t>
            </a:r>
            <a:r>
              <a:rPr lang="en-US" sz="1400" dirty="0" smtClean="0"/>
              <a:t>dressing</a:t>
            </a:r>
          </a:p>
          <a:p>
            <a:r>
              <a:rPr lang="en-US" sz="1400" b="1" dirty="0"/>
              <a:t>6. </a:t>
            </a:r>
            <a:r>
              <a:rPr lang="en-US" sz="1400" dirty="0" smtClean="0"/>
              <a:t>To </a:t>
            </a:r>
            <a:r>
              <a:rPr lang="en-US" sz="1400" dirty="0"/>
              <a:t>minimize the risk of bradycardia, do not </a:t>
            </a:r>
            <a:r>
              <a:rPr lang="en-US" sz="1400" dirty="0" smtClean="0"/>
              <a:t>place NPWT </a:t>
            </a:r>
            <a:r>
              <a:rPr lang="en-US" sz="1400" dirty="0"/>
              <a:t>in proximity to the </a:t>
            </a:r>
            <a:r>
              <a:rPr lang="en-US" sz="1400" dirty="0" err="1"/>
              <a:t>vagus</a:t>
            </a:r>
            <a:r>
              <a:rPr lang="en-US" sz="1400" dirty="0"/>
              <a:t> </a:t>
            </a:r>
            <a:r>
              <a:rPr lang="en-US" sz="1400" dirty="0" smtClean="0"/>
              <a:t>nerve </a:t>
            </a:r>
          </a:p>
          <a:p>
            <a:r>
              <a:rPr lang="en-US" sz="1400" b="1" dirty="0" smtClean="0"/>
              <a:t>7</a:t>
            </a:r>
            <a:r>
              <a:rPr lang="en-US" sz="1400" b="1" dirty="0"/>
              <a:t>. </a:t>
            </a:r>
            <a:r>
              <a:rPr lang="en-US" sz="1400" dirty="0"/>
              <a:t>In the event a patient with spinal cord </a:t>
            </a:r>
            <a:r>
              <a:rPr lang="en-US" sz="1400" dirty="0" smtClean="0"/>
              <a:t>injury experiences </a:t>
            </a:r>
            <a:r>
              <a:rPr lang="en-US" sz="1400" dirty="0"/>
              <a:t>autonomic </a:t>
            </a:r>
            <a:r>
              <a:rPr lang="en-US" sz="1400" dirty="0" err="1"/>
              <a:t>dysreflexia</a:t>
            </a:r>
            <a:r>
              <a:rPr lang="en-US" sz="1400" dirty="0"/>
              <a:t>, </a:t>
            </a:r>
            <a:r>
              <a:rPr lang="en-US" sz="1400" dirty="0" smtClean="0"/>
              <a:t>discontinue use </a:t>
            </a:r>
            <a:r>
              <a:rPr lang="en-US" sz="1400" dirty="0"/>
              <a:t>of NPWT and immediately seek </a:t>
            </a:r>
            <a:r>
              <a:rPr lang="en-US" sz="1400" dirty="0" smtClean="0"/>
              <a:t>medical assistance</a:t>
            </a:r>
            <a:endParaRPr lang="en-US" sz="1400" dirty="0"/>
          </a:p>
          <a:p>
            <a:r>
              <a:rPr lang="en-US" sz="1400" b="1" dirty="0"/>
              <a:t>8. </a:t>
            </a:r>
            <a:r>
              <a:rPr lang="en-US" sz="1400" dirty="0"/>
              <a:t>When treating enteric fistulas, do not place </a:t>
            </a:r>
            <a:r>
              <a:rPr lang="en-US" sz="1400" dirty="0" smtClean="0"/>
              <a:t>NPWT dressing </a:t>
            </a:r>
            <a:r>
              <a:rPr lang="en-US" sz="1400" dirty="0"/>
              <a:t>in direct contact with exposed bowel</a:t>
            </a:r>
            <a:r>
              <a:rPr lang="en-US" sz="1400" dirty="0" smtClean="0"/>
              <a:t>. Cover </a:t>
            </a:r>
            <a:r>
              <a:rPr lang="en-US" sz="1400" dirty="0"/>
              <a:t>the wound bed, including fistula opening</a:t>
            </a:r>
            <a:r>
              <a:rPr lang="en-US" sz="1400" dirty="0" smtClean="0"/>
              <a:t>, with </a:t>
            </a:r>
            <a:r>
              <a:rPr lang="en-US" sz="1400" dirty="0"/>
              <a:t>non-adherent gauze or with one layer of </a:t>
            </a:r>
            <a:r>
              <a:rPr lang="en-US" sz="1400" dirty="0" smtClean="0"/>
              <a:t>saline moistened </a:t>
            </a:r>
            <a:r>
              <a:rPr lang="en-US" sz="1400" dirty="0"/>
              <a:t>gauze. During the course of </a:t>
            </a:r>
            <a:r>
              <a:rPr lang="en-US" sz="1400" dirty="0" smtClean="0"/>
              <a:t>treatment patient’s </a:t>
            </a:r>
            <a:r>
              <a:rPr lang="en-US" sz="1400" dirty="0"/>
              <a:t>fluid levels must be closely </a:t>
            </a:r>
            <a:r>
              <a:rPr lang="en-US" sz="1400" dirty="0" smtClean="0"/>
              <a:t>monitored</a:t>
            </a:r>
            <a:endParaRPr lang="en-GB" sz="14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7</a:t>
            </a:fld>
            <a:endParaRPr lang="en-US" sz="1400" dirty="0">
              <a:latin typeface="Smith&amp;NephewLF" panose="020F0500030000020004" pitchFamily="34" charset="0"/>
            </a:endParaRPr>
          </a:p>
        </p:txBody>
      </p:sp>
      <p:sp>
        <p:nvSpPr>
          <p:cNvPr id="5" name="Rectangle 4"/>
          <p:cNvSpPr/>
          <p:nvPr/>
        </p:nvSpPr>
        <p:spPr>
          <a:xfrm>
            <a:off x="418117" y="6024109"/>
            <a:ext cx="8208912" cy="369332"/>
          </a:xfrm>
          <a:prstGeom prst="rect">
            <a:avLst/>
          </a:prstGeom>
          <a:ln>
            <a:solidFill>
              <a:schemeClr val="accent1"/>
            </a:solidFill>
          </a:ln>
        </p:spPr>
        <p:txBody>
          <a:bodyPr wrap="square">
            <a:spAutoFit/>
          </a:bodyPr>
          <a:lstStyle/>
          <a:p>
            <a:r>
              <a:rPr lang="en-US" b="1" dirty="0">
                <a:solidFill>
                  <a:schemeClr val="accent1"/>
                </a:solidFill>
              </a:rPr>
              <a:t>NOTE: </a:t>
            </a:r>
            <a:r>
              <a:rPr lang="en-US" dirty="0">
                <a:solidFill>
                  <a:schemeClr val="accent1"/>
                </a:solidFill>
              </a:rPr>
              <a:t>Full device operation is found in the User Manual for the </a:t>
            </a:r>
            <a:r>
              <a:rPr lang="en-US" dirty="0" smtClean="0">
                <a:solidFill>
                  <a:schemeClr val="accent1"/>
                </a:solidFill>
              </a:rPr>
              <a:t>RENASYS</a:t>
            </a:r>
            <a:r>
              <a:rPr lang="en-US" dirty="0" smtClean="0">
                <a:solidFill>
                  <a:schemeClr val="accent1"/>
                </a:solidFill>
                <a:latin typeface="Smith&amp;NephewLF"/>
              </a:rPr>
              <a:t>™</a:t>
            </a:r>
            <a:r>
              <a:rPr lang="en-US" dirty="0" smtClean="0">
                <a:solidFill>
                  <a:schemeClr val="accent1"/>
                </a:solidFill>
              </a:rPr>
              <a:t> </a:t>
            </a:r>
            <a:r>
              <a:rPr lang="en-US" dirty="0">
                <a:solidFill>
                  <a:schemeClr val="accent1"/>
                </a:solidFill>
              </a:rPr>
              <a:t>GO </a:t>
            </a:r>
            <a:r>
              <a:rPr lang="en-US" dirty="0" smtClean="0">
                <a:solidFill>
                  <a:schemeClr val="accent1"/>
                </a:solidFill>
              </a:rPr>
              <a:t>Device</a:t>
            </a:r>
            <a:endParaRPr lang="en-US" dirty="0">
              <a:solidFill>
                <a:schemeClr val="accent1"/>
              </a:solidFill>
            </a:endParaRPr>
          </a:p>
        </p:txBody>
      </p:sp>
    </p:spTree>
    <p:extLst>
      <p:ext uri="{BB962C8B-B14F-4D97-AF65-F5344CB8AC3E}">
        <p14:creationId xmlns:p14="http://schemas.microsoft.com/office/powerpoint/2010/main" val="714321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464389" y="260648"/>
            <a:ext cx="8229600" cy="768096"/>
          </a:xfrm>
        </p:spPr>
        <p:txBody>
          <a:bodyPr>
            <a:normAutofit/>
          </a:bodyPr>
          <a:lstStyle/>
          <a:p>
            <a:r>
              <a:rPr lang="en-US" dirty="0"/>
              <a:t>Precautions </a:t>
            </a:r>
            <a:r>
              <a:rPr lang="en-US" dirty="0" smtClean="0"/>
              <a:t>continued</a:t>
            </a:r>
            <a:endParaRPr lang="en-US" dirty="0"/>
          </a:p>
        </p:txBody>
      </p:sp>
      <p:sp>
        <p:nvSpPr>
          <p:cNvPr id="2" name="Text Placeholder 1"/>
          <p:cNvSpPr>
            <a:spLocks noGrp="1"/>
          </p:cNvSpPr>
          <p:nvPr>
            <p:ph type="body" idx="4294967295"/>
          </p:nvPr>
        </p:nvSpPr>
        <p:spPr>
          <a:xfrm>
            <a:off x="475831" y="1124744"/>
            <a:ext cx="8280920" cy="3585604"/>
          </a:xfrm>
        </p:spPr>
        <p:txBody>
          <a:bodyPr/>
          <a:lstStyle/>
          <a:p>
            <a:r>
              <a:rPr lang="en-US" sz="1400" b="1" dirty="0" smtClean="0"/>
              <a:t>9. </a:t>
            </a:r>
            <a:r>
              <a:rPr lang="en-US" sz="1400" dirty="0" smtClean="0"/>
              <a:t>Avoid </a:t>
            </a:r>
            <a:r>
              <a:rPr lang="en-US" sz="1400" dirty="0"/>
              <a:t>use of circumferential dressings except </a:t>
            </a:r>
            <a:r>
              <a:rPr lang="en-US" sz="1400" dirty="0" smtClean="0"/>
              <a:t>in cases </a:t>
            </a:r>
            <a:r>
              <a:rPr lang="en-US" sz="1400" dirty="0"/>
              <a:t>of </a:t>
            </a:r>
            <a:r>
              <a:rPr lang="en-US" sz="1400" dirty="0" smtClean="0"/>
              <a:t>edema </a:t>
            </a:r>
            <a:r>
              <a:rPr lang="en-US" sz="1400" dirty="0"/>
              <a:t>or heavily exuding </a:t>
            </a:r>
            <a:r>
              <a:rPr lang="en-US" sz="1400" dirty="0" smtClean="0"/>
              <a:t>extremities, where </a:t>
            </a:r>
            <a:r>
              <a:rPr lang="en-US" sz="1400" dirty="0"/>
              <a:t>this technique may be necessary </a:t>
            </a:r>
            <a:r>
              <a:rPr lang="en-US" sz="1400" dirty="0" smtClean="0"/>
              <a:t>to maintain </a:t>
            </a:r>
            <a:r>
              <a:rPr lang="en-US" sz="1400" dirty="0"/>
              <a:t>a seal. Consider using multiple </a:t>
            </a:r>
            <a:r>
              <a:rPr lang="en-US" sz="1400" dirty="0" smtClean="0"/>
              <a:t>drapes to </a:t>
            </a:r>
            <a:r>
              <a:rPr lang="en-US" sz="1400" dirty="0"/>
              <a:t>minimize risk of decreased distal circulation</a:t>
            </a:r>
            <a:r>
              <a:rPr lang="en-US" sz="1400" dirty="0" smtClean="0"/>
              <a:t>. Regularly </a:t>
            </a:r>
            <a:r>
              <a:rPr lang="en-US" sz="1400" dirty="0"/>
              <a:t>assess distal pulses, and </a:t>
            </a:r>
            <a:r>
              <a:rPr lang="en-US" sz="1400" dirty="0" smtClean="0"/>
              <a:t>discontinue therapy </a:t>
            </a:r>
            <a:r>
              <a:rPr lang="en-US" sz="1400" dirty="0"/>
              <a:t>if changes in circulation are </a:t>
            </a:r>
            <a:r>
              <a:rPr lang="en-US" sz="1400" dirty="0" smtClean="0"/>
              <a:t>detected</a:t>
            </a:r>
            <a:endParaRPr lang="en-US" sz="1400" dirty="0"/>
          </a:p>
          <a:p>
            <a:r>
              <a:rPr lang="en-US" sz="1400" b="1" dirty="0"/>
              <a:t>10. </a:t>
            </a:r>
            <a:r>
              <a:rPr lang="en-US" sz="1400" dirty="0"/>
              <a:t>Monitor patient for any signs of local or </a:t>
            </a:r>
            <a:r>
              <a:rPr lang="en-US" sz="1400" dirty="0" smtClean="0"/>
              <a:t>systemic infection</a:t>
            </a:r>
            <a:r>
              <a:rPr lang="en-US" sz="1400" dirty="0"/>
              <a:t>. Infected wounds may require </a:t>
            </a:r>
            <a:r>
              <a:rPr lang="en-US" sz="1400" dirty="0" smtClean="0"/>
              <a:t>more frequent </a:t>
            </a:r>
            <a:r>
              <a:rPr lang="en-US" sz="1400" dirty="0"/>
              <a:t>dressing changes. If there are any signs </a:t>
            </a:r>
            <a:r>
              <a:rPr lang="en-US" sz="1400" dirty="0" smtClean="0"/>
              <a:t>of systemic </a:t>
            </a:r>
            <a:r>
              <a:rPr lang="en-US" sz="1400" dirty="0"/>
              <a:t>infection or advancing infection at </a:t>
            </a:r>
            <a:r>
              <a:rPr lang="en-US" sz="1400" dirty="0" smtClean="0"/>
              <a:t>wound area</a:t>
            </a:r>
            <a:r>
              <a:rPr lang="en-US" sz="1400" dirty="0"/>
              <a:t>, contact treating clinician </a:t>
            </a:r>
            <a:r>
              <a:rPr lang="en-US" sz="1400" dirty="0" smtClean="0"/>
              <a:t>immediately</a:t>
            </a:r>
            <a:endParaRPr lang="en-US" sz="1400" dirty="0"/>
          </a:p>
          <a:p>
            <a:r>
              <a:rPr lang="en-US" sz="1400" b="1" dirty="0"/>
              <a:t>11. </a:t>
            </a:r>
            <a:r>
              <a:rPr lang="en-US" sz="1400" dirty="0"/>
              <a:t>If multiple pieces of foam or gauze are </a:t>
            </a:r>
            <a:r>
              <a:rPr lang="en-US" sz="1400" dirty="0" smtClean="0"/>
              <a:t>needed to </a:t>
            </a:r>
            <a:r>
              <a:rPr lang="en-US" sz="1400" dirty="0"/>
              <a:t>fill the wound profile, count and record </a:t>
            </a:r>
            <a:r>
              <a:rPr lang="en-US" sz="1400" dirty="0" smtClean="0"/>
              <a:t>how many </a:t>
            </a:r>
            <a:r>
              <a:rPr lang="en-US" sz="1400" dirty="0"/>
              <a:t>pieces are present to ensure all pieces </a:t>
            </a:r>
            <a:r>
              <a:rPr lang="en-US" sz="1400" dirty="0" smtClean="0"/>
              <a:t>are removed </a:t>
            </a:r>
            <a:r>
              <a:rPr lang="en-US" sz="1400" dirty="0"/>
              <a:t>at a dressing change to minimize the </a:t>
            </a:r>
            <a:r>
              <a:rPr lang="en-US" sz="1400" dirty="0" smtClean="0"/>
              <a:t>risk of </a:t>
            </a:r>
            <a:r>
              <a:rPr lang="en-US" sz="1400" dirty="0"/>
              <a:t>retention and possible </a:t>
            </a:r>
            <a:r>
              <a:rPr lang="en-US" sz="1400" dirty="0" smtClean="0"/>
              <a:t>infection</a:t>
            </a:r>
            <a:endParaRPr lang="en-US" sz="1400" dirty="0"/>
          </a:p>
          <a:p>
            <a:r>
              <a:rPr lang="en-US" sz="1400" b="1" dirty="0"/>
              <a:t>12. </a:t>
            </a:r>
            <a:r>
              <a:rPr lang="en-US" sz="1400" dirty="0"/>
              <a:t>NPWT should remain on for duration of treatment</a:t>
            </a:r>
            <a:r>
              <a:rPr lang="en-US" sz="1400" dirty="0" smtClean="0"/>
              <a:t>. The </a:t>
            </a:r>
            <a:r>
              <a:rPr lang="en-US" sz="1400" dirty="0"/>
              <a:t>length of time a patient may be </a:t>
            </a:r>
            <a:r>
              <a:rPr lang="en-US" sz="1400" dirty="0" smtClean="0"/>
              <a:t>disconnected from </a:t>
            </a:r>
            <a:r>
              <a:rPr lang="en-US" sz="1400" dirty="0"/>
              <a:t>device is a clinical decision based on </a:t>
            </a:r>
            <a:r>
              <a:rPr lang="en-US" sz="1400" dirty="0" smtClean="0"/>
              <a:t>individual characteristics </a:t>
            </a:r>
            <a:r>
              <a:rPr lang="en-US" sz="1400" dirty="0"/>
              <a:t>of patient and wound. Factors </a:t>
            </a:r>
            <a:r>
              <a:rPr lang="en-US" sz="1400" dirty="0" smtClean="0"/>
              <a:t>to consider </a:t>
            </a:r>
            <a:r>
              <a:rPr lang="en-US" sz="1400" dirty="0"/>
              <a:t>include location of wound, volume </a:t>
            </a:r>
            <a:r>
              <a:rPr lang="en-US" sz="1400" dirty="0" smtClean="0"/>
              <a:t>of drainage</a:t>
            </a:r>
            <a:r>
              <a:rPr lang="en-US" sz="1400" dirty="0"/>
              <a:t>, integrity of dressing seal, assessment </a:t>
            </a:r>
            <a:r>
              <a:rPr lang="en-US" sz="1400" dirty="0" smtClean="0"/>
              <a:t>of bacterial </a:t>
            </a:r>
            <a:r>
              <a:rPr lang="en-US" sz="1400" dirty="0"/>
              <a:t>burden and patient’s risk of </a:t>
            </a:r>
            <a:r>
              <a:rPr lang="en-US" sz="1400" dirty="0" smtClean="0"/>
              <a:t>infection</a:t>
            </a:r>
            <a:endParaRPr lang="en-US" sz="1400" dirty="0"/>
          </a:p>
          <a:p>
            <a:r>
              <a:rPr lang="en-US" sz="1400" b="1" dirty="0"/>
              <a:t>13. </a:t>
            </a:r>
            <a:r>
              <a:rPr lang="en-US" sz="1400" dirty="0"/>
              <a:t>Do not use a dressing kit with breached </a:t>
            </a:r>
            <a:r>
              <a:rPr lang="en-US" sz="1400" dirty="0" smtClean="0"/>
              <a:t>or damaged packaging</a:t>
            </a:r>
          </a:p>
          <a:p>
            <a:r>
              <a:rPr lang="en-US" sz="1400" b="1" dirty="0"/>
              <a:t>14. </a:t>
            </a:r>
            <a:r>
              <a:rPr lang="en-US" sz="1400" dirty="0"/>
              <a:t>Use of NPWT presents a risk of tissue </a:t>
            </a:r>
            <a:r>
              <a:rPr lang="en-US" sz="1400" dirty="0" smtClean="0"/>
              <a:t>ingrowth. Tissue ingrowth </a:t>
            </a:r>
            <a:r>
              <a:rPr lang="en-US" sz="1400" dirty="0"/>
              <a:t>may be reduced by </a:t>
            </a:r>
            <a:r>
              <a:rPr lang="en-US" sz="1400" dirty="0" smtClean="0"/>
              <a:t>reducing therapy </a:t>
            </a:r>
            <a:r>
              <a:rPr lang="en-US" sz="1400" dirty="0"/>
              <a:t>pressure, using a wound contact layer </a:t>
            </a:r>
            <a:r>
              <a:rPr lang="en-US" sz="1400" dirty="0" smtClean="0"/>
              <a:t>or increasing </a:t>
            </a:r>
            <a:r>
              <a:rPr lang="en-US" sz="1400" dirty="0"/>
              <a:t>the frequency of dressing </a:t>
            </a:r>
            <a:r>
              <a:rPr lang="en-US" sz="1400" dirty="0" smtClean="0"/>
              <a:t>changes</a:t>
            </a:r>
            <a:endParaRPr lang="en-US" sz="1400" dirty="0"/>
          </a:p>
          <a:p>
            <a:r>
              <a:rPr lang="en-US" sz="1400" b="1" dirty="0"/>
              <a:t>15. </a:t>
            </a:r>
            <a:r>
              <a:rPr lang="en-US" sz="1400" dirty="0"/>
              <a:t>NPWT should not be painful. If patient </a:t>
            </a:r>
            <a:r>
              <a:rPr lang="en-US" sz="1400" dirty="0" smtClean="0"/>
              <a:t>reports discomfort</a:t>
            </a:r>
            <a:r>
              <a:rPr lang="en-US" sz="1400" dirty="0"/>
              <a:t>, consider reducing pressure setting </a:t>
            </a:r>
            <a:r>
              <a:rPr lang="en-US" sz="1400" dirty="0" smtClean="0"/>
              <a:t>and use </a:t>
            </a:r>
            <a:r>
              <a:rPr lang="en-US" sz="1400" dirty="0"/>
              <a:t>of a wound contact layer. Pressure setting is </a:t>
            </a:r>
            <a:r>
              <a:rPr lang="en-US" sz="1400" dirty="0" smtClean="0"/>
              <a:t>a clinical </a:t>
            </a:r>
            <a:r>
              <a:rPr lang="en-US" sz="1400" dirty="0"/>
              <a:t>decision based on individual </a:t>
            </a:r>
            <a:r>
              <a:rPr lang="en-US" sz="1400" dirty="0" smtClean="0"/>
              <a:t>characteristics of </a:t>
            </a:r>
            <a:r>
              <a:rPr lang="en-US" sz="1400" dirty="0"/>
              <a:t>patient and wound. Factors to consider </a:t>
            </a:r>
            <a:r>
              <a:rPr lang="en-US" sz="1400" dirty="0" smtClean="0"/>
              <a:t>include location </a:t>
            </a:r>
            <a:r>
              <a:rPr lang="en-US" sz="1400" dirty="0"/>
              <a:t>of wound, volume of drainage and </a:t>
            </a:r>
            <a:r>
              <a:rPr lang="en-US" sz="1400" dirty="0" smtClean="0"/>
              <a:t>integrity of </a:t>
            </a:r>
            <a:r>
              <a:rPr lang="en-US" sz="1400" dirty="0"/>
              <a:t>dressing </a:t>
            </a:r>
            <a:r>
              <a:rPr lang="en-US" sz="1400" dirty="0" smtClean="0"/>
              <a:t>seal</a:t>
            </a:r>
            <a:endParaRPr lang="en-GB" sz="14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8</a:t>
            </a:fld>
            <a:endParaRPr lang="en-US" sz="1400" dirty="0">
              <a:latin typeface="Smith&amp;NephewLF" panose="020F0500030000020004" pitchFamily="34" charset="0"/>
            </a:endParaRPr>
          </a:p>
        </p:txBody>
      </p:sp>
      <p:sp>
        <p:nvSpPr>
          <p:cNvPr id="5" name="Rectangle 4"/>
          <p:cNvSpPr/>
          <p:nvPr/>
        </p:nvSpPr>
        <p:spPr>
          <a:xfrm>
            <a:off x="418117" y="6024109"/>
            <a:ext cx="8208912" cy="369332"/>
          </a:xfrm>
          <a:prstGeom prst="rect">
            <a:avLst/>
          </a:prstGeom>
          <a:ln>
            <a:solidFill>
              <a:schemeClr val="accent1"/>
            </a:solidFill>
          </a:ln>
        </p:spPr>
        <p:txBody>
          <a:bodyPr wrap="square">
            <a:spAutoFit/>
          </a:bodyPr>
          <a:lstStyle/>
          <a:p>
            <a:r>
              <a:rPr lang="en-US" b="1" dirty="0">
                <a:solidFill>
                  <a:schemeClr val="accent1"/>
                </a:solidFill>
              </a:rPr>
              <a:t>NOTE: </a:t>
            </a:r>
            <a:r>
              <a:rPr lang="en-US" dirty="0">
                <a:solidFill>
                  <a:schemeClr val="accent1"/>
                </a:solidFill>
              </a:rPr>
              <a:t>Full device operation is found in the User Manual for the </a:t>
            </a:r>
            <a:r>
              <a:rPr lang="en-US" dirty="0" smtClean="0">
                <a:solidFill>
                  <a:schemeClr val="accent1"/>
                </a:solidFill>
              </a:rPr>
              <a:t>RENASYS</a:t>
            </a:r>
            <a:r>
              <a:rPr lang="en-US" dirty="0" smtClean="0">
                <a:solidFill>
                  <a:schemeClr val="accent1"/>
                </a:solidFill>
                <a:latin typeface="Smith&amp;NephewLF"/>
              </a:rPr>
              <a:t>™</a:t>
            </a:r>
            <a:r>
              <a:rPr lang="en-US" dirty="0" smtClean="0">
                <a:solidFill>
                  <a:schemeClr val="accent1"/>
                </a:solidFill>
              </a:rPr>
              <a:t> </a:t>
            </a:r>
            <a:r>
              <a:rPr lang="en-US" dirty="0">
                <a:solidFill>
                  <a:schemeClr val="accent1"/>
                </a:solidFill>
              </a:rPr>
              <a:t>GO </a:t>
            </a:r>
            <a:r>
              <a:rPr lang="en-US" dirty="0" smtClean="0">
                <a:solidFill>
                  <a:schemeClr val="accent1"/>
                </a:solidFill>
              </a:rPr>
              <a:t>Device</a:t>
            </a:r>
            <a:endParaRPr lang="en-US" dirty="0">
              <a:solidFill>
                <a:schemeClr val="accent1"/>
              </a:solidFill>
            </a:endParaRPr>
          </a:p>
        </p:txBody>
      </p:sp>
    </p:spTree>
    <p:extLst>
      <p:ext uri="{BB962C8B-B14F-4D97-AF65-F5344CB8AC3E}">
        <p14:creationId xmlns:p14="http://schemas.microsoft.com/office/powerpoint/2010/main" val="345383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1842" name="Rectangle 2"/>
          <p:cNvSpPr>
            <a:spLocks noGrp="1" noChangeArrowheads="1"/>
          </p:cNvSpPr>
          <p:nvPr>
            <p:ph type="title"/>
          </p:nvPr>
        </p:nvSpPr>
        <p:spPr>
          <a:xfrm>
            <a:off x="464389" y="260648"/>
            <a:ext cx="8229600" cy="768096"/>
          </a:xfrm>
        </p:spPr>
        <p:txBody>
          <a:bodyPr>
            <a:normAutofit/>
          </a:bodyPr>
          <a:lstStyle/>
          <a:p>
            <a:r>
              <a:rPr lang="en-US" dirty="0"/>
              <a:t>Precautions </a:t>
            </a:r>
            <a:r>
              <a:rPr lang="en-US" dirty="0" smtClean="0"/>
              <a:t>continued</a:t>
            </a:r>
            <a:endParaRPr lang="en-US" dirty="0"/>
          </a:p>
        </p:txBody>
      </p:sp>
      <p:sp>
        <p:nvSpPr>
          <p:cNvPr id="2" name="Text Placeholder 1"/>
          <p:cNvSpPr>
            <a:spLocks noGrp="1"/>
          </p:cNvSpPr>
          <p:nvPr>
            <p:ph type="body" idx="4294967295"/>
          </p:nvPr>
        </p:nvSpPr>
        <p:spPr>
          <a:xfrm>
            <a:off x="441255" y="1124744"/>
            <a:ext cx="8280920" cy="3585604"/>
          </a:xfrm>
        </p:spPr>
        <p:txBody>
          <a:bodyPr/>
          <a:lstStyle/>
          <a:p>
            <a:r>
              <a:rPr lang="en-US" sz="1400" b="1" dirty="0"/>
              <a:t>16. </a:t>
            </a:r>
            <a:r>
              <a:rPr lang="en-US" sz="1400" dirty="0" smtClean="0"/>
              <a:t>Maintain </a:t>
            </a:r>
            <a:r>
              <a:rPr lang="en-US" sz="1400" dirty="0"/>
              <a:t>regular monitoring of device and </a:t>
            </a:r>
            <a:r>
              <a:rPr lang="en-US" sz="1400" dirty="0" smtClean="0"/>
              <a:t>wound site </a:t>
            </a:r>
            <a:r>
              <a:rPr lang="en-US" sz="1400" dirty="0"/>
              <a:t>during therapy to ensure therapeutic </a:t>
            </a:r>
            <a:r>
              <a:rPr lang="en-US" sz="1400" dirty="0" smtClean="0"/>
              <a:t>treatment and </a:t>
            </a:r>
            <a:r>
              <a:rPr lang="en-US" sz="1400" dirty="0"/>
              <a:t>patient </a:t>
            </a:r>
            <a:r>
              <a:rPr lang="en-US" sz="1400" dirty="0" smtClean="0"/>
              <a:t>comfort</a:t>
            </a:r>
            <a:endParaRPr lang="en-US" sz="1400" dirty="0"/>
          </a:p>
          <a:p>
            <a:r>
              <a:rPr lang="en-US" sz="1400" b="1" dirty="0"/>
              <a:t>17. </a:t>
            </a:r>
            <a:r>
              <a:rPr lang="en-US" sz="1400" dirty="0"/>
              <a:t>Device is only to be used with Smith &amp; </a:t>
            </a:r>
            <a:r>
              <a:rPr lang="en-US" sz="1400" dirty="0" smtClean="0"/>
              <a:t>Nephew authorized </a:t>
            </a:r>
            <a:r>
              <a:rPr lang="en-US" sz="1400" dirty="0"/>
              <a:t>components. Use of any other </a:t>
            </a:r>
            <a:r>
              <a:rPr lang="en-US" sz="1400" dirty="0" smtClean="0"/>
              <a:t>products have </a:t>
            </a:r>
            <a:r>
              <a:rPr lang="en-US" sz="1400" dirty="0"/>
              <a:t>not been proven safe and effective </a:t>
            </a:r>
            <a:r>
              <a:rPr lang="en-US" sz="1400" dirty="0" smtClean="0"/>
              <a:t>with RENASYS</a:t>
            </a:r>
            <a:r>
              <a:rPr lang="en-US" sz="1400" dirty="0"/>
              <a:t>™ GO </a:t>
            </a:r>
            <a:r>
              <a:rPr lang="en-US" sz="1400" dirty="0" smtClean="0"/>
              <a:t>device</a:t>
            </a:r>
            <a:endParaRPr lang="en-US" sz="1400" dirty="0"/>
          </a:p>
          <a:p>
            <a:r>
              <a:rPr lang="en-US" sz="1400" b="1" dirty="0"/>
              <a:t>18. </a:t>
            </a:r>
            <a:r>
              <a:rPr lang="en-US" sz="1400" dirty="0"/>
              <a:t>Ensure canister tubing and RENASYS Soft </a:t>
            </a:r>
            <a:r>
              <a:rPr lang="en-US" sz="1400" dirty="0" smtClean="0"/>
              <a:t>Port are </a:t>
            </a:r>
            <a:r>
              <a:rPr lang="en-US" sz="1400" dirty="0"/>
              <a:t>installed completely and without any kinks </a:t>
            </a:r>
            <a:r>
              <a:rPr lang="en-US" sz="1400" dirty="0" smtClean="0"/>
              <a:t>to avoid </a:t>
            </a:r>
            <a:r>
              <a:rPr lang="en-US" sz="1400" dirty="0"/>
              <a:t>leaks or blockages in vacuum circuit. </a:t>
            </a:r>
            <a:r>
              <a:rPr lang="en-US" sz="1400" dirty="0" smtClean="0"/>
              <a:t>Position device </a:t>
            </a:r>
            <a:r>
              <a:rPr lang="en-US" sz="1400" dirty="0"/>
              <a:t>and tubing appropriately to avoid risk </a:t>
            </a:r>
            <a:r>
              <a:rPr lang="en-US" sz="1400" dirty="0" smtClean="0"/>
              <a:t>of a </a:t>
            </a:r>
            <a:r>
              <a:rPr lang="en-US" sz="1400" dirty="0"/>
              <a:t>trip hazard. Device and system tubing </a:t>
            </a:r>
            <a:r>
              <a:rPr lang="en-US" sz="1400" dirty="0" smtClean="0"/>
              <a:t>should be </a:t>
            </a:r>
            <a:r>
              <a:rPr lang="en-US" sz="1400" dirty="0"/>
              <a:t>positioned in a more prominent location, </a:t>
            </a:r>
            <a:r>
              <a:rPr lang="en-US" sz="1400" dirty="0" smtClean="0"/>
              <a:t>no more </a:t>
            </a:r>
            <a:r>
              <a:rPr lang="en-US" sz="1400" dirty="0"/>
              <a:t>than 19in or 50cm higher than the wound </a:t>
            </a:r>
            <a:r>
              <a:rPr lang="en-US" sz="1400" dirty="0" smtClean="0"/>
              <a:t>to ensure </a:t>
            </a:r>
            <a:r>
              <a:rPr lang="en-US" sz="1400" dirty="0"/>
              <a:t>optimization of therapy and prevent </a:t>
            </a:r>
            <a:r>
              <a:rPr lang="en-US" sz="1400" dirty="0" smtClean="0"/>
              <a:t>therapy interruption</a:t>
            </a:r>
            <a:endParaRPr lang="en-US" sz="1400" dirty="0"/>
          </a:p>
          <a:p>
            <a:r>
              <a:rPr lang="en-US" sz="1400" b="1" dirty="0"/>
              <a:t>19. </a:t>
            </a:r>
            <a:r>
              <a:rPr lang="en-US" sz="1400" dirty="0"/>
              <a:t>When bathing or showering patient </a:t>
            </a:r>
            <a:r>
              <a:rPr lang="en-US" sz="1400" dirty="0" smtClean="0"/>
              <a:t>must disconnect </a:t>
            </a:r>
            <a:r>
              <a:rPr lang="en-US" sz="1400" dirty="0"/>
              <a:t>from device, protecting both ends </a:t>
            </a:r>
            <a:r>
              <a:rPr lang="en-US" sz="1400" dirty="0" smtClean="0"/>
              <a:t>of RENASYS </a:t>
            </a:r>
            <a:r>
              <a:rPr lang="en-US" sz="1400" dirty="0"/>
              <a:t>Soft Port tubing using tethered caps</a:t>
            </a:r>
            <a:r>
              <a:rPr lang="en-US" sz="1400" dirty="0" smtClean="0"/>
              <a:t>. Ensure </a:t>
            </a:r>
            <a:r>
              <a:rPr lang="en-US" sz="1400" dirty="0"/>
              <a:t>aeration disc located near </a:t>
            </a:r>
            <a:r>
              <a:rPr lang="en-US" sz="1400" dirty="0" smtClean="0"/>
              <a:t>Quick </a:t>
            </a:r>
            <a:r>
              <a:rPr lang="en-US" sz="1400" dirty="0"/>
              <a:t>C</a:t>
            </a:r>
            <a:r>
              <a:rPr lang="en-US" sz="1400" dirty="0" smtClean="0"/>
              <a:t>lick Connector </a:t>
            </a:r>
            <a:r>
              <a:rPr lang="en-US" sz="1400" dirty="0"/>
              <a:t>is free of moisture before reactivation </a:t>
            </a:r>
            <a:r>
              <a:rPr lang="en-US" sz="1400" dirty="0" smtClean="0"/>
              <a:t>of therapy </a:t>
            </a:r>
            <a:r>
              <a:rPr lang="en-US" sz="1400" dirty="0"/>
              <a:t>to ensure proper alarm functionality </a:t>
            </a:r>
            <a:r>
              <a:rPr lang="en-US" sz="1400" dirty="0" smtClean="0"/>
              <a:t>and prevent </a:t>
            </a:r>
            <a:r>
              <a:rPr lang="en-US" sz="1400" dirty="0"/>
              <a:t>interruption in </a:t>
            </a:r>
            <a:r>
              <a:rPr lang="en-US" sz="1400" dirty="0" smtClean="0"/>
              <a:t>therapy</a:t>
            </a:r>
            <a:endParaRPr lang="en-US" sz="1400" dirty="0"/>
          </a:p>
          <a:p>
            <a:r>
              <a:rPr lang="en-US" sz="1400" b="1" dirty="0"/>
              <a:t>20. </a:t>
            </a:r>
            <a:r>
              <a:rPr lang="en-US" sz="1400" dirty="0"/>
              <a:t>If any liquids penetrate device, discontinue use </a:t>
            </a:r>
            <a:r>
              <a:rPr lang="en-US" sz="1400" dirty="0" smtClean="0"/>
              <a:t>and return </a:t>
            </a:r>
            <a:r>
              <a:rPr lang="en-US" sz="1400" dirty="0"/>
              <a:t>to your Smith &amp; Nephew authorized </a:t>
            </a:r>
            <a:r>
              <a:rPr lang="en-US" sz="1400" dirty="0" smtClean="0"/>
              <a:t>provider for service</a:t>
            </a:r>
            <a:endParaRPr lang="en-US" sz="1400" dirty="0"/>
          </a:p>
          <a:p>
            <a:r>
              <a:rPr lang="en-US" sz="1400" b="1" dirty="0"/>
              <a:t>21. </a:t>
            </a:r>
            <a:r>
              <a:rPr lang="en-US" sz="1400" dirty="0"/>
              <a:t>CT scans and x-ray have the potential to </a:t>
            </a:r>
            <a:r>
              <a:rPr lang="en-US" sz="1400" dirty="0" smtClean="0"/>
              <a:t>interfere with </a:t>
            </a:r>
            <a:r>
              <a:rPr lang="en-US" sz="1400" dirty="0"/>
              <a:t>some electronic medical devices. Keep </a:t>
            </a:r>
            <a:r>
              <a:rPr lang="en-US" sz="1400" dirty="0" smtClean="0"/>
              <a:t>device out </a:t>
            </a:r>
            <a:r>
              <a:rPr lang="en-US" sz="1400" dirty="0"/>
              <a:t>of x-ray or scanner </a:t>
            </a:r>
            <a:r>
              <a:rPr lang="en-US" sz="1400" dirty="0" smtClean="0"/>
              <a:t>range </a:t>
            </a:r>
            <a:endParaRPr lang="en-US" sz="1400" dirty="0"/>
          </a:p>
          <a:p>
            <a:r>
              <a:rPr lang="en-US" sz="1400" b="1" dirty="0"/>
              <a:t>22. </a:t>
            </a:r>
            <a:r>
              <a:rPr lang="en-US" sz="1400" dirty="0"/>
              <a:t>Do not use in the presence of a </a:t>
            </a:r>
            <a:r>
              <a:rPr lang="en-US" sz="1400" dirty="0" smtClean="0"/>
              <a:t>flammable anesthetic </a:t>
            </a:r>
            <a:r>
              <a:rPr lang="en-US" sz="1400" dirty="0"/>
              <a:t>mixture with air or with oxygen </a:t>
            </a:r>
            <a:r>
              <a:rPr lang="en-US" sz="1400" dirty="0" smtClean="0"/>
              <a:t>or nitrous oxide</a:t>
            </a:r>
            <a:endParaRPr lang="en-US" sz="1400" dirty="0"/>
          </a:p>
          <a:p>
            <a:r>
              <a:rPr lang="en-US" sz="1400" b="1" dirty="0"/>
              <a:t>23. </a:t>
            </a:r>
            <a:r>
              <a:rPr lang="en-US" sz="1400" dirty="0" smtClean="0"/>
              <a:t>Electrical </a:t>
            </a:r>
            <a:r>
              <a:rPr lang="en-US" sz="1400" dirty="0"/>
              <a:t>power can only be removed </a:t>
            </a:r>
            <a:r>
              <a:rPr lang="en-US" sz="1400" dirty="0" smtClean="0"/>
              <a:t>by disconnecting </a:t>
            </a:r>
            <a:r>
              <a:rPr lang="en-US" sz="1400" dirty="0"/>
              <a:t>power cord or AC power adaptor</a:t>
            </a:r>
            <a:r>
              <a:rPr lang="en-US" sz="1400" dirty="0" smtClean="0"/>
              <a:t>. Take </a:t>
            </a:r>
            <a:r>
              <a:rPr lang="en-US" sz="1400" dirty="0"/>
              <a:t>care in positioning the device to allow </a:t>
            </a:r>
            <a:r>
              <a:rPr lang="en-US" sz="1400" dirty="0" smtClean="0"/>
              <a:t>access to </a:t>
            </a:r>
            <a:r>
              <a:rPr lang="en-US" sz="1400" dirty="0"/>
              <a:t>cord </a:t>
            </a:r>
            <a:r>
              <a:rPr lang="en-US" sz="1400" dirty="0" smtClean="0"/>
              <a:t>receptacle</a:t>
            </a:r>
            <a:endParaRPr lang="en-GB" sz="1400" dirty="0"/>
          </a:p>
        </p:txBody>
      </p:sp>
      <p:sp>
        <p:nvSpPr>
          <p:cNvPr id="27" name="Slide Number Placeholder 1"/>
          <p:cNvSpPr txBox="1">
            <a:spLocks/>
          </p:cNvSpPr>
          <p:nvPr/>
        </p:nvSpPr>
        <p:spPr>
          <a:xfrm>
            <a:off x="6565392" y="6208775"/>
            <a:ext cx="2130552" cy="475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7D5340-7F4D-46FB-B4B5-A5222B0AC70A}" type="slidenum">
              <a:rPr lang="en-US" sz="1200" smtClean="0">
                <a:latin typeface="Smith&amp;NephewLF" panose="020F0500030000020004" pitchFamily="34" charset="0"/>
              </a:rPr>
              <a:pPr algn="r"/>
              <a:t>9</a:t>
            </a:fld>
            <a:endParaRPr lang="en-US" sz="1400" dirty="0">
              <a:latin typeface="Smith&amp;NephewLF" panose="020F0500030000020004" pitchFamily="34" charset="0"/>
            </a:endParaRPr>
          </a:p>
        </p:txBody>
      </p:sp>
      <p:sp>
        <p:nvSpPr>
          <p:cNvPr id="5" name="Rectangle 4"/>
          <p:cNvSpPr/>
          <p:nvPr/>
        </p:nvSpPr>
        <p:spPr>
          <a:xfrm>
            <a:off x="418117" y="6024109"/>
            <a:ext cx="8208912" cy="369332"/>
          </a:xfrm>
          <a:prstGeom prst="rect">
            <a:avLst/>
          </a:prstGeom>
          <a:ln>
            <a:solidFill>
              <a:schemeClr val="accent1"/>
            </a:solidFill>
          </a:ln>
        </p:spPr>
        <p:txBody>
          <a:bodyPr wrap="square">
            <a:spAutoFit/>
          </a:bodyPr>
          <a:lstStyle/>
          <a:p>
            <a:r>
              <a:rPr lang="en-US" b="1" dirty="0">
                <a:solidFill>
                  <a:schemeClr val="accent1"/>
                </a:solidFill>
              </a:rPr>
              <a:t>NOTE: </a:t>
            </a:r>
            <a:r>
              <a:rPr lang="en-US" dirty="0">
                <a:solidFill>
                  <a:schemeClr val="accent1"/>
                </a:solidFill>
              </a:rPr>
              <a:t>Full device operation is found in the User Manual for the </a:t>
            </a:r>
            <a:r>
              <a:rPr lang="en-US" dirty="0" smtClean="0">
                <a:solidFill>
                  <a:schemeClr val="accent1"/>
                </a:solidFill>
              </a:rPr>
              <a:t>RENASYS </a:t>
            </a:r>
            <a:r>
              <a:rPr lang="en-US" dirty="0">
                <a:solidFill>
                  <a:schemeClr val="accent1"/>
                </a:solidFill>
              </a:rPr>
              <a:t>GO </a:t>
            </a:r>
            <a:r>
              <a:rPr lang="en-US" dirty="0" smtClean="0">
                <a:solidFill>
                  <a:schemeClr val="accent1"/>
                </a:solidFill>
              </a:rPr>
              <a:t>Device</a:t>
            </a:r>
            <a:endParaRPr lang="en-US" dirty="0">
              <a:solidFill>
                <a:schemeClr val="accent1"/>
              </a:solidFill>
            </a:endParaRPr>
          </a:p>
        </p:txBody>
      </p:sp>
    </p:spTree>
    <p:extLst>
      <p:ext uri="{BB962C8B-B14F-4D97-AF65-F5344CB8AC3E}">
        <p14:creationId xmlns:p14="http://schemas.microsoft.com/office/powerpoint/2010/main" val="33479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N^M001">
  <a:themeElements>
    <a:clrScheme name="Smith &amp; Nephew 01">
      <a:dk1>
        <a:srgbClr val="4D4E53"/>
      </a:dk1>
      <a:lt1>
        <a:srgbClr val="FFFFFF"/>
      </a:lt1>
      <a:dk2>
        <a:srgbClr val="4D4E53"/>
      </a:dk2>
      <a:lt2>
        <a:srgbClr val="FFFFFF"/>
      </a:lt2>
      <a:accent1>
        <a:srgbClr val="FF7300"/>
      </a:accent1>
      <a:accent2>
        <a:srgbClr val="346CDF"/>
      </a:accent2>
      <a:accent3>
        <a:srgbClr val="FED900"/>
      </a:accent3>
      <a:accent4>
        <a:srgbClr val="32A50A"/>
      </a:accent4>
      <a:accent5>
        <a:srgbClr val="FFA00A"/>
      </a:accent5>
      <a:accent6>
        <a:srgbClr val="673BB8"/>
      </a:accent6>
      <a:hlink>
        <a:srgbClr val="0000FF"/>
      </a:hlink>
      <a:folHlink>
        <a:srgbClr val="800080"/>
      </a:folHlink>
    </a:clrScheme>
    <a:fontScheme name="Custom 1">
      <a:majorFont>
        <a:latin typeface="Smith&amp;NephewLF"/>
        <a:ea typeface=""/>
        <a:cs typeface=""/>
      </a:majorFont>
      <a:minorFont>
        <a:latin typeface="Smith&amp;NephewL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a:latin typeface="Smith&amp;NephewLF" panose="020F0500030000020004" pitchFamily="34" charset="0"/>
          </a:defRPr>
        </a:defPPr>
      </a:lstStyle>
    </a:txDef>
  </a:objectDefaults>
  <a:extraClrSchemeLst/>
</a:theme>
</file>

<file path=ppt/theme/theme2.xml><?xml version="1.0" encoding="utf-8"?>
<a:theme xmlns:a="http://schemas.openxmlformats.org/drawingml/2006/main" name="1_SN^M001">
  <a:themeElements>
    <a:clrScheme name="Smith &amp; Nephew 01">
      <a:dk1>
        <a:srgbClr val="4D4E53"/>
      </a:dk1>
      <a:lt1>
        <a:srgbClr val="FFFFFF"/>
      </a:lt1>
      <a:dk2>
        <a:srgbClr val="4D4E53"/>
      </a:dk2>
      <a:lt2>
        <a:srgbClr val="FFFFFF"/>
      </a:lt2>
      <a:accent1>
        <a:srgbClr val="FF7300"/>
      </a:accent1>
      <a:accent2>
        <a:srgbClr val="346CDF"/>
      </a:accent2>
      <a:accent3>
        <a:srgbClr val="FED900"/>
      </a:accent3>
      <a:accent4>
        <a:srgbClr val="32A50A"/>
      </a:accent4>
      <a:accent5>
        <a:srgbClr val="FFA00A"/>
      </a:accent5>
      <a:accent6>
        <a:srgbClr val="673BB8"/>
      </a:accent6>
      <a:hlink>
        <a:srgbClr val="0000FF"/>
      </a:hlink>
      <a:folHlink>
        <a:srgbClr val="800080"/>
      </a:folHlink>
    </a:clrScheme>
    <a:fontScheme name="SNN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N^M020">
  <a:themeElements>
    <a:clrScheme name="Smith &amp; Nephew 01">
      <a:dk1>
        <a:srgbClr val="4D4E53"/>
      </a:dk1>
      <a:lt1>
        <a:srgbClr val="FFFFFF"/>
      </a:lt1>
      <a:dk2>
        <a:srgbClr val="4D4E53"/>
      </a:dk2>
      <a:lt2>
        <a:srgbClr val="FFFFFF"/>
      </a:lt2>
      <a:accent1>
        <a:srgbClr val="FF7300"/>
      </a:accent1>
      <a:accent2>
        <a:srgbClr val="346CDF"/>
      </a:accent2>
      <a:accent3>
        <a:srgbClr val="FED900"/>
      </a:accent3>
      <a:accent4>
        <a:srgbClr val="32A50A"/>
      </a:accent4>
      <a:accent5>
        <a:srgbClr val="FFA00A"/>
      </a:accent5>
      <a:accent6>
        <a:srgbClr val="673BB8"/>
      </a:accent6>
      <a:hlink>
        <a:srgbClr val="0000FF"/>
      </a:hlink>
      <a:folHlink>
        <a:srgbClr val="800080"/>
      </a:folHlink>
    </a:clrScheme>
    <a:fontScheme name="SNN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31955</TotalTime>
  <Words>6441</Words>
  <Application>Microsoft Office PowerPoint</Application>
  <PresentationFormat>On-screen Show (4:3)</PresentationFormat>
  <Paragraphs>666</Paragraphs>
  <Slides>63</Slides>
  <Notes>42</Notes>
  <HiddenSlides>9</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63</vt:i4>
      </vt:variant>
    </vt:vector>
  </HeadingPairs>
  <TitlesOfParts>
    <vt:vector size="72" baseType="lpstr">
      <vt:lpstr>Arial</vt:lpstr>
      <vt:lpstr>Arial Narrow</vt:lpstr>
      <vt:lpstr>Calibri</vt:lpstr>
      <vt:lpstr>Smith&amp;NephewLF</vt:lpstr>
      <vt:lpstr>Smith&amp;NephewLF-Regular</vt:lpstr>
      <vt:lpstr>Wingdings</vt:lpstr>
      <vt:lpstr>SN^M001</vt:lpstr>
      <vt:lpstr>1_SN^M001</vt:lpstr>
      <vt:lpstr>SN^M020</vt:lpstr>
      <vt:lpstr>RENASYS™ GO NPWT   Clinical training   </vt:lpstr>
      <vt:lpstr>Objectives</vt:lpstr>
      <vt:lpstr>Indications for use:</vt:lpstr>
      <vt:lpstr>Contraindications</vt:lpstr>
      <vt:lpstr>Warnings</vt:lpstr>
      <vt:lpstr>Precautions</vt:lpstr>
      <vt:lpstr>Precautions continued</vt:lpstr>
      <vt:lpstr>Precautions continued</vt:lpstr>
      <vt:lpstr>Precautions continued</vt:lpstr>
      <vt:lpstr>Precautions continued</vt:lpstr>
      <vt:lpstr>Physician orders</vt:lpstr>
      <vt:lpstr>RENASYS™ GO   Product overview  </vt:lpstr>
      <vt:lpstr>RENASYS™ GO overview</vt:lpstr>
      <vt:lpstr>RENASYS™ GO user interface </vt:lpstr>
      <vt:lpstr>Status lights</vt:lpstr>
      <vt:lpstr>Starting therapy </vt:lpstr>
      <vt:lpstr>Lock or unlock keypad</vt:lpstr>
      <vt:lpstr>PowerPoint Presentation</vt:lpstr>
      <vt:lpstr>RENASYS™ GO orientation</vt:lpstr>
      <vt:lpstr>RENASYS™ GO orientation</vt:lpstr>
      <vt:lpstr>Device/tubing height relative to the wound</vt:lpstr>
      <vt:lpstr>RENASYS™ GO canister selection and installation </vt:lpstr>
      <vt:lpstr>Modes of operation</vt:lpstr>
      <vt:lpstr>RENASYS™ GO device - alarms</vt:lpstr>
      <vt:lpstr>PowerPoint Presentation</vt:lpstr>
      <vt:lpstr>RENASYS™ Soft Port</vt:lpstr>
      <vt:lpstr>Choosing an NPWT wound filler</vt:lpstr>
      <vt:lpstr> NPWT wound filler and wound interface </vt:lpstr>
      <vt:lpstr>Choosing an NPWT wound filler</vt:lpstr>
      <vt:lpstr>Choosing a NPWT wound filler – wound bed contour</vt:lpstr>
      <vt:lpstr>Choosing a NPWT wound filler – wound exudate</vt:lpstr>
      <vt:lpstr>Choosing a NPWT wound filler – patient comfort</vt:lpstr>
      <vt:lpstr>RENASYS™-F Foam Dressing Kit with Soft Port application procedure</vt:lpstr>
      <vt:lpstr>RENASYS™-F Foam Dressing Kit with Soft Port</vt:lpstr>
      <vt:lpstr>Contact layers</vt:lpstr>
      <vt:lpstr>RENASYS™-F Foam Dressing Kit with Soft Port</vt:lpstr>
      <vt:lpstr>RENASYS™-F Foam Dressing Kit with Soft Port</vt:lpstr>
      <vt:lpstr>RENASYS™-F Foam Dressing Kit with Soft Port</vt:lpstr>
      <vt:lpstr>Remove the RENASYS™ Soft Port liner</vt:lpstr>
      <vt:lpstr>Apply and anchor the RENASYS™ Soft Port</vt:lpstr>
      <vt:lpstr>Quick Click Connector</vt:lpstr>
      <vt:lpstr>Finished foam dressing</vt:lpstr>
      <vt:lpstr>RENASYS™-G Gauze Dressing Kit with Soft Port application procedure</vt:lpstr>
      <vt:lpstr>RENASYS™-G Gauze Dressing Kit with Soft Port</vt:lpstr>
      <vt:lpstr>Apply and anchor the RENASYS™ Soft Port</vt:lpstr>
      <vt:lpstr>Finished gauze dressing</vt:lpstr>
      <vt:lpstr>Bridging techniques</vt:lpstr>
      <vt:lpstr>Bridging – step 1</vt:lpstr>
      <vt:lpstr>Bridging – step 2</vt:lpstr>
      <vt:lpstr>Bridging – step 3</vt:lpstr>
      <vt:lpstr>Bridging – step 4</vt:lpstr>
      <vt:lpstr>Bridging – step 5</vt:lpstr>
      <vt:lpstr>Optimization of therapy: Bridging </vt:lpstr>
      <vt:lpstr>Changing canister </vt:lpstr>
      <vt:lpstr>Changing canister</vt:lpstr>
      <vt:lpstr>Changing canister</vt:lpstr>
      <vt:lpstr>Changing canister</vt:lpstr>
      <vt:lpstr>Following canister installation, verify functional complete blockage alarm:</vt:lpstr>
      <vt:lpstr>RENASYS™ GO Quick Reference Guide (hang tag)</vt:lpstr>
      <vt:lpstr>Dressing removal </vt:lpstr>
      <vt:lpstr>Know when to stop or change treatment </vt:lpstr>
      <vt:lpstr>NPWT Product and clinical support hotline 1-800-876-1261</vt:lpstr>
      <vt:lpstr>PowerPoint Presentation</vt:lpstr>
    </vt:vector>
  </TitlesOfParts>
  <Manager>Donna Sandlin</Manager>
  <Company>Smith &amp; Nephew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Branded Template System v111</dc:title>
  <dc:creator>Lenny Johnson</dc:creator>
  <dc:description>Lenny Johnson Consulting
lennyishere@gmx.com
(901) 488-6012</dc:description>
  <cp:lastModifiedBy>Smith, Nathan</cp:lastModifiedBy>
  <cp:revision>240</cp:revision>
  <dcterms:created xsi:type="dcterms:W3CDTF">2010-08-30T05:21:42Z</dcterms:created>
  <dcterms:modified xsi:type="dcterms:W3CDTF">2018-10-09T20:52:13Z</dcterms:modified>
</cp:coreProperties>
</file>